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0" r:id="rId1"/>
    <p:sldMasterId id="2147483676" r:id="rId2"/>
  </p:sldMasterIdLst>
  <p:notesMasterIdLst>
    <p:notesMasterId r:id="rId24"/>
  </p:notesMasterIdLst>
  <p:handoutMasterIdLst>
    <p:handoutMasterId r:id="rId25"/>
  </p:handoutMasterIdLst>
  <p:sldIdLst>
    <p:sldId id="937" r:id="rId3"/>
    <p:sldId id="941" r:id="rId4"/>
    <p:sldId id="462" r:id="rId5"/>
    <p:sldId id="927" r:id="rId6"/>
    <p:sldId id="929" r:id="rId7"/>
    <p:sldId id="928" r:id="rId8"/>
    <p:sldId id="930" r:id="rId9"/>
    <p:sldId id="931" r:id="rId10"/>
    <p:sldId id="943" r:id="rId11"/>
    <p:sldId id="934" r:id="rId12"/>
    <p:sldId id="935" r:id="rId13"/>
    <p:sldId id="938" r:id="rId14"/>
    <p:sldId id="942" r:id="rId15"/>
    <p:sldId id="733" r:id="rId16"/>
    <p:sldId id="734" r:id="rId17"/>
    <p:sldId id="804" r:id="rId18"/>
    <p:sldId id="777" r:id="rId19"/>
    <p:sldId id="807" r:id="rId20"/>
    <p:sldId id="808" r:id="rId21"/>
    <p:sldId id="809" r:id="rId22"/>
    <p:sldId id="813" r:id="rId23"/>
  </p:sldIdLst>
  <p:sldSz cx="12192000" cy="6858000"/>
  <p:notesSz cx="6858000" cy="9144000"/>
  <p:defaultTextStyle>
    <a:defPPr>
      <a:defRPr lang="fr-FR"/>
    </a:defPPr>
    <a:lvl1pPr algn="l" rtl="0" fontAlgn="base">
      <a:spcBef>
        <a:spcPct val="0"/>
      </a:spcBef>
      <a:spcAft>
        <a:spcPct val="0"/>
      </a:spcAft>
      <a:defRPr sz="1600" kern="1200" baseline="-25000">
        <a:solidFill>
          <a:schemeClr val="tx1"/>
        </a:solidFill>
        <a:latin typeface="Arial" panose="020B0604020202020204" pitchFamily="34" charset="0"/>
        <a:ea typeface="+mn-ea"/>
        <a:cs typeface="+mn-cs"/>
      </a:defRPr>
    </a:lvl1pPr>
    <a:lvl2pPr marL="457200" algn="l" rtl="0" fontAlgn="base">
      <a:spcBef>
        <a:spcPct val="0"/>
      </a:spcBef>
      <a:spcAft>
        <a:spcPct val="0"/>
      </a:spcAft>
      <a:defRPr sz="1600" kern="1200" baseline="-25000">
        <a:solidFill>
          <a:schemeClr val="tx1"/>
        </a:solidFill>
        <a:latin typeface="Arial" panose="020B0604020202020204" pitchFamily="34" charset="0"/>
        <a:ea typeface="+mn-ea"/>
        <a:cs typeface="+mn-cs"/>
      </a:defRPr>
    </a:lvl2pPr>
    <a:lvl3pPr marL="914400" algn="l" rtl="0" fontAlgn="base">
      <a:spcBef>
        <a:spcPct val="0"/>
      </a:spcBef>
      <a:spcAft>
        <a:spcPct val="0"/>
      </a:spcAft>
      <a:defRPr sz="1600" kern="1200" baseline="-25000">
        <a:solidFill>
          <a:schemeClr val="tx1"/>
        </a:solidFill>
        <a:latin typeface="Arial" panose="020B0604020202020204" pitchFamily="34" charset="0"/>
        <a:ea typeface="+mn-ea"/>
        <a:cs typeface="+mn-cs"/>
      </a:defRPr>
    </a:lvl3pPr>
    <a:lvl4pPr marL="1371600" algn="l" rtl="0" fontAlgn="base">
      <a:spcBef>
        <a:spcPct val="0"/>
      </a:spcBef>
      <a:spcAft>
        <a:spcPct val="0"/>
      </a:spcAft>
      <a:defRPr sz="1600" kern="1200" baseline="-25000">
        <a:solidFill>
          <a:schemeClr val="tx1"/>
        </a:solidFill>
        <a:latin typeface="Arial" panose="020B0604020202020204" pitchFamily="34" charset="0"/>
        <a:ea typeface="+mn-ea"/>
        <a:cs typeface="+mn-cs"/>
      </a:defRPr>
    </a:lvl4pPr>
    <a:lvl5pPr marL="1828800" algn="l" rtl="0" fontAlgn="base">
      <a:spcBef>
        <a:spcPct val="0"/>
      </a:spcBef>
      <a:spcAft>
        <a:spcPct val="0"/>
      </a:spcAft>
      <a:defRPr sz="1600" kern="1200" baseline="-25000">
        <a:solidFill>
          <a:schemeClr val="tx1"/>
        </a:solidFill>
        <a:latin typeface="Arial" panose="020B0604020202020204" pitchFamily="34" charset="0"/>
        <a:ea typeface="+mn-ea"/>
        <a:cs typeface="+mn-cs"/>
      </a:defRPr>
    </a:lvl5pPr>
    <a:lvl6pPr marL="2286000" algn="l" defTabSz="914400" rtl="0" eaLnBrk="1" latinLnBrk="0" hangingPunct="1">
      <a:defRPr sz="1600" kern="1200" baseline="-25000">
        <a:solidFill>
          <a:schemeClr val="tx1"/>
        </a:solidFill>
        <a:latin typeface="Arial" panose="020B0604020202020204" pitchFamily="34" charset="0"/>
        <a:ea typeface="+mn-ea"/>
        <a:cs typeface="+mn-cs"/>
      </a:defRPr>
    </a:lvl6pPr>
    <a:lvl7pPr marL="2743200" algn="l" defTabSz="914400" rtl="0" eaLnBrk="1" latinLnBrk="0" hangingPunct="1">
      <a:defRPr sz="1600" kern="1200" baseline="-25000">
        <a:solidFill>
          <a:schemeClr val="tx1"/>
        </a:solidFill>
        <a:latin typeface="Arial" panose="020B0604020202020204" pitchFamily="34" charset="0"/>
        <a:ea typeface="+mn-ea"/>
        <a:cs typeface="+mn-cs"/>
      </a:defRPr>
    </a:lvl7pPr>
    <a:lvl8pPr marL="3200400" algn="l" defTabSz="914400" rtl="0" eaLnBrk="1" latinLnBrk="0" hangingPunct="1">
      <a:defRPr sz="1600" kern="1200" baseline="-25000">
        <a:solidFill>
          <a:schemeClr val="tx1"/>
        </a:solidFill>
        <a:latin typeface="Arial" panose="020B0604020202020204" pitchFamily="34" charset="0"/>
        <a:ea typeface="+mn-ea"/>
        <a:cs typeface="+mn-cs"/>
      </a:defRPr>
    </a:lvl8pPr>
    <a:lvl9pPr marL="3657600" algn="l" defTabSz="914400" rtl="0" eaLnBrk="1" latinLnBrk="0" hangingPunct="1">
      <a:defRPr sz="1600" kern="1200" baseline="-250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ierre Brunet"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FFCC"/>
    <a:srgbClr val="111111"/>
    <a:srgbClr val="FFFFFF"/>
    <a:srgbClr val="001320"/>
    <a:srgbClr val="008000"/>
    <a:srgbClr val="002138"/>
    <a:srgbClr val="002942"/>
    <a:srgbClr val="000B12"/>
    <a:srgbClr val="4D4D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712" autoAdjust="0"/>
    <p:restoredTop sz="95927" autoAdjust="0"/>
  </p:normalViewPr>
  <p:slideViewPr>
    <p:cSldViewPr>
      <p:cViewPr varScale="1">
        <p:scale>
          <a:sx n="95" d="100"/>
          <a:sy n="95" d="100"/>
        </p:scale>
        <p:origin x="125" y="216"/>
      </p:cViewPr>
      <p:guideLst>
        <p:guide orient="horz" pos="2160"/>
        <p:guide pos="384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74" d="100"/>
          <a:sy n="74" d="100"/>
        </p:scale>
        <p:origin x="590" y="58"/>
      </p:cViewPr>
      <p:guideLst>
        <p:guide orient="horz" pos="2880"/>
        <p:guide pos="2160"/>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commentAuthors" Target="commentAuthor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454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aseline="0"/>
            </a:lvl1pPr>
          </a:lstStyle>
          <a:p>
            <a:endParaRPr lang="fr-FR" altLang="fr-FR"/>
          </a:p>
        </p:txBody>
      </p:sp>
      <p:sp>
        <p:nvSpPr>
          <p:cNvPr id="364547"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aseline="0"/>
            </a:lvl1pPr>
          </a:lstStyle>
          <a:p>
            <a:endParaRPr lang="fr-FR" altLang="fr-FR"/>
          </a:p>
        </p:txBody>
      </p:sp>
      <p:sp>
        <p:nvSpPr>
          <p:cNvPr id="364548"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aseline="0"/>
            </a:lvl1pPr>
          </a:lstStyle>
          <a:p>
            <a:r>
              <a:rPr lang="en-US" altLang="fr-FR"/>
              <a:t>Earth Hour 2021, Rouen Métropole, 23/3/21</a:t>
            </a:r>
            <a:endParaRPr lang="fr-FR" altLang="fr-FR"/>
          </a:p>
        </p:txBody>
      </p:sp>
      <p:sp>
        <p:nvSpPr>
          <p:cNvPr id="364549"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aseline="0"/>
            </a:lvl1pPr>
          </a:lstStyle>
          <a:p>
            <a:fld id="{8E95A6D8-E909-4291-BCE4-E3FE680CFA14}" type="slidenum">
              <a:rPr lang="fr-FR" altLang="fr-FR"/>
              <a:pPr/>
              <a:t>‹N°›</a:t>
            </a:fld>
            <a:endParaRPr lang="fr-FR" altLang="fr-F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sldNum="0" hdr="0" ftr="0" dt="0"/>
</p:handoutMaster>
</file>

<file path=ppt/ink/ink1.xml><?xml version="1.0" encoding="utf-8"?>
<inkml:ink xmlns:inkml="http://www.w3.org/2003/InkML">
  <inkml:definitions>
    <inkml:context xml:id="ctx0">
      <inkml:inkSource xml:id="inkSrc0">
        <inkml:traceFormat>
          <inkml:channel name="X" type="integer" max="1600" units="cm"/>
          <inkml:channel name="Y" type="integer" max="900" units="cm"/>
          <inkml:channel name="T" type="integer" max="2.14748E9" units="dev"/>
        </inkml:traceFormat>
        <inkml:channelProperties>
          <inkml:channelProperty channel="X" name="resolution" value="28.36879" units="1/cm"/>
          <inkml:channelProperty channel="Y" name="resolution" value="28.30189" units="1/cm"/>
          <inkml:channelProperty channel="T" name="resolution" value="1" units="1/dev"/>
        </inkml:channelProperties>
      </inkml:inkSource>
      <inkml:timestamp xml:id="ts0" timeString="2021-04-24T10:01:01.779"/>
    </inkml:context>
    <inkml:brush xml:id="br0">
      <inkml:brushProperty name="width" value="0.26667" units="cm"/>
      <inkml:brushProperty name="height" value="0.53333" units="cm"/>
      <inkml:brushProperty name="color" value="#FFFF00"/>
      <inkml:brushProperty name="tip" value="rectangle"/>
      <inkml:brushProperty name="rasterOp" value="maskPen"/>
      <inkml:brushProperty name="fitToCurve" value="1"/>
    </inkml:brush>
  </inkml:definitions>
  <inkml:trace contextRef="#ctx0" brushRef="#br0">0 97 0,'0'0'281,"0"0"-281,40 0 16,-40 0-1,40 0 1,-1 0-16,-39 0 15,40 0 1,-40 0 0,40 0-16,0 0 15,-40 0-15,39 0 0,-39 0 16,40 0-1,-40 0-15,40 0 0,-1 0 16,-39 0-16,40-39 16,-40 39-1,40 0-15,-1 0 0,-39 0 16,40 0-1,-40 0-15,79 0 16,-79 0 0,40 0-16,-40 0 15,40 0 1,-40 0-1,39 0 17,1 0-17,-40 0 1,40 0-1,-40 0 1,40 0 0,-1-40-1,-39 40-15,40 0 16,-40 0-16,40 0 15,-40 0 1,39 0-16,1 0 16,-40 0-1,40 0 1,-40 0-1,39 0-15,1 0 0,-40 0 16,40 0 0,-40 0-16,39 0 0,-39 0 15,40 0-15,0 0 0,-40 0 16,39 0-16,-39 0 15,40 0-15,0 0 16,0 0 0,-40 0-16,39 0 15,-39 0 1,40 0-16,0 0 0,-40 0 15,39 0-15,-39 0 32,40 0-32,0 0 0,-40 0 15,39 0 1,-39 0-16,40 0 15,-40 0 1,40 0-16,-1 0 16,-39 0-1,40 0-15,-40 0 0,40 0 16,-1 0-16,-39 0 31,40 0-15,-40 0-16,40 0 15,-40 0-15,40 0 16,-1 0-1,-39 0-15,40 0 16,-40 0 0,40 0-16,-1 0 0,-39 0 15,40 0 1,-40 0-16,40 0 15,-40 0-15,39 0 16,1 0-16,-40 0 16,40 0-16,-40 0 15,39 0 1,1 0-16,-40 0 15,40 0-15,-40 0 16,39 0 0,-39 0-16,40 0 15,0 0-15,-40 0 16,40 0-16,-40 0 15,39 0 1,-39 40-16,40-40 16,-40 0-1,40 0-15,-40 0 0,39 0 16,-39 0-1,40 0 1,0 0 0,-40 0-1,39 0-15,-39 0 0,40 0 16,0 0-1,-40 0 1,39 0-16,-39 0 16,40 0-16,0 0 15,-1 0-15,-39 0 0,40 0 31,-40 0-31,40 0 0,0 0 16,-40 0 0,39 0-16,-39 0 0,80 0 15,-80 0-15,39 0 16,-39 0-16,40 0 0,-40 0 15,40 0-15,-1 0 0,-39 0 16,40 0 0,-40 0-16,40 0 0,-1 0 0,-39 0 15,40 0 1,-40 0-16,40 0 15,-40 0-15,39 0 16,1 0 0,-40 0-1,40 0 1,-40 0-16,40 0 0,-1 0 0,-39 0 31,40 0-31,-40 0 0,0 39 16,40-39-16,-40 0 15,39 0-15,1 0 0,-40 0 31,40 0-31,-40 0 0,39 0 16,1 0 0,-40 0-1,40 0 16,-40 0-15,39 0 31,-39 0 421,40 0-468,0 0 15,-40 0 1,39 0 0,-39 0-1,40 0 1,0 0-16,-40 0 15,40 0-15,-40 0 16,39 0 0,-39 0-1,0 0-15,40 0 0,0 0 16,-40 0-1,39 0 17,-39 0-17,40 0 1,0 0-16,-40 0 15,39 0-15,-39 0 32,0-39-32,40 39 0,-40 0 15,40 0 1,-1 0-16,-39 0 0,40 0 15,-40 0-15,40 0 0,-1 0 16,-39 0-16,40 0 16,-40 0-16,40 0 0,-40 0 15,40 0 16,-1 0-15,-39 0-16,40 0 16,-40 0-16,40 0 15,-1 0 1,-39 0-16,40 0 15,-40 0-15,40 0 16,-40 0 15,39 0-31,1 0 0,-40 0 16,40 0-16,-40 0 15,39 0-15,-39 0 16,40 0 0,0 0-16,-40 0 0,39 0 0,-39 0 15,40 0 1,0 0-1,-40 0-15,40 0 16,-40 0-16,79 0 16,-79 0-16,40 0 15,-40 0-15,79 0 16,-79 0-16,40 0 15,-40 0-15,39 0 0,-39 0 0,40 0 32,0 0-32,-40 0 15,39-40-15,-39 40 16,40 0-16,0 0 0,-40 0 15,39 0 1,-39 0-16,40 0 0,-40 0 31,40 0-31,0 0 0,-40 0 16,39 0 15,-39 0-31,40 0 16,0 0-1,-40 0-15,39 0 31,-39 0-31,40 0 16,-40 0 0,40 0-16,-1 0 15,-39 0-15,40 0 16,-40 40-1,0-40-15,40 0 32,-1 0-32,-39 0 15,40 0 1,-40 0-16,40 39 15,-40-39 1,39 0 0,1 0-1,-40 0 1,40 0-16,-40 0 15,40 40 1,-1-40-16,-39 0 16,40 0-1,-40 40 1,40-40-16,-40 0 15,39 0 1,1 0-16,-40 0 16,40 0-16,-40 0 15,39 0-15,1 0 16,-40 0-1,40 0 1,-40 39 0,39-39-16,-39 0 15,40 0-15,0 0 16,-40 0-1,39 0-15,-39 0 16,40 0-16,-40 40 16,40-40-16,0 0 15,-40 0 1,39 0-1,-39 0-15,0 0 16,40 0-16,0 0 16,-40 0-1,39 0-15,-39 0 31,40 0-31,-40 0 16,40 0 0,-1 0-1,-39 0 1,40 0-1,-40 0 1,40 0 15,-1 0 0,-39 0 1,40 0-17,-40 0 406,40 0-421,-40 0 32,39 0-32,1 0 31,-40 0-31,0 0 0,40 0 15,-40 0-15,40 0 0,-1 0 32,-39 0-32,40 0 0,-40 0 15,40-40-15,-40 40 16,39 0-16,1 0 15,-40 0 1,40 0 0,-40 0-1,39 0-15,1 0 0,-40-39 16,40 39-16,-40 0 15,39 0 1,-39 0-16,40 0 0,0 0 16,-40 0-1,39 0-15,-39 0 16,40-40-1,0 40-15,-40 0 0,40 0 16,-40 0 0,39 0-16,-39 0 15,40 0-15,0 0 0,-40 0 16,39-40-1,-39 40-15,40 0 0,0 0 32,-40 0-32,39 0 15,-39 0 1,40 0-16,-40 0 15,40-39-15,-1 39 16,-39 0 0,40 0-16,-40 0 0,40 0 15,-1 0 1,-39 0-16,40 0 15,-40 0 1,40 0 0,-40 0-1,40 0 1,-1 0 15,-39 0-15,40 0-1,-40 0 1,40 0-1,-1 0 17,-39 0-32,40 0 15,-40 0-15,40 0 16,-40 0-1,39 0-15,1 0 32,-40 0-32,40 0 0,-40 0 15,39 0 1,-39 0-16,0 0 15,40 0-15,0 0 16,-40 0-16,39 0 16,-39 0-1,40 0 1,0 0-16,-40 0 0,40 0 15,-40 0 1,39 0-16,-39 0 0,40 0 16,0 0-1,-40 39-15,39-39 16,-39 0-16,40 0 15,0 0-15,-40 0 16,39 0 15,-39 0-15,40 0-16,-40 0 15,40 0-15,-1 0 32,-39 0-17,40 0-15,-40 0 0,40 0 16,-1 0-1,-39 0-15,40 0 16,-40 0 0,80 0-16,-80 0 15,39 0 1,1 0-16,0 0 0,-40 0 15,39 0-15,1 0 16,0 0 0,-40 0-16,39 0 0,-39 0 15,40 0-15,-40 0 16,40 0-16,-1 0 31,-39 0-31,40 0 16,-40 0-16,40 0 15,-1 0-15,-39 0 16,40 0-16,-40 0 15,40 0 1,-40 0-16,40 0 31,-1 0-31,-39 0 31,40 0-15,-40 0-16,40 0 16,-40 0-1,39 0-15,1 0 16,-40 0-1,40 0-15,-40 40 32,39-40-32,1 0 15,-40 0-15,40 0 16,-40 40-16,39-40 0,-39 0 15,40 0 17,-40 0-32,40 0 0,-40 0 0,39 0 15,-39 0 1,0 39-16,40-39 15,0 0 17,-40 0-1,40 0 499,-40 0-530,39 0 16,-39-39-1,0 39-15,40 0 32,0-40-32,-40 40 15,39 0 1,-39 0-16,40 0 15,0 0-15,-40 0 16,39 0 15,-39 0-31,40 0 16,-40 0-1,40 0 1,-1 0-16,-39 0 31,40 0-15,-40 0-16,40 0 31,-1 0-31,-39 0 16,40 0-1,-40 0-15,40 0 31,-40 0-31,40 0 32,-1 0-32,-39 0 15,40 0-15,-40 0 16,40 0-1,-1 0-15,-39 0 0,40 0 16,-40 0 0,40 0-16,-1-40 15,1 40 1,-40 0-16,40 0 0,-40 0 15,39 0 1,1 0-16,0 0 16,-40 0-16,39 0 15,1 0 1,-40 0-16,40 0 31,-40 0-31,40 0 16,-1 0-16,-39 0 15,40 0-15,-40 0 0,40 0 16,-40 0-1,39 0-15,1 0 16,0 0-16,-40 0 0,79 0 16,-79 0-1,40 0-15,-40 0 0,39 0 0,1 0 31,-40 0-31,40 0 16,-1-39-16,1 39 16,0 0-16,-40 0 0,40 0 15,-1 0 1,-39 0-1,40 0-15,0 0 0,-1 0 16,-39 0 0,40 0-16,-40 0 0,40 0 31,-1 0-31,-39 0 15,40 0-15,-40 0 16,40 0 0,-40 0-16,39 0 31,1 0-31,-40 0 0,0 0 15,40 0-15,-40 0 16,39 0 15,-39 0-31,40 0 16,0 0-1,-40 0 1,40 0 0,-40 0-1,39 0-15,1 0 31,-40 39-31,0-39 0,40 0 0,-40 0 16,39 0 0,-39 0-1,0 0-15,40 0 0,0 0 16,-40 0-1,39 0 1,-39 0 0,40 0-16,0 0 31,-40 0-16,0 40-15,39-40 16,-39 0 0,40 0 15,-40 0-16,40 0 17,-1 0 14,-39 0-30,40 0 0,-40 0-1,40 0 16,0 0-31,-40 40 0,0-40 32,39 0-1,-39 0-16,40 0 32,-40 39-31,0-39-1,40 0-15,-1 0 32,-39 0-1,40 0 0,-40 0 0,0 40 32,40-40-63,-1 0 561,-39 0-529</inkml:trace>
</inkml:ink>
</file>

<file path=ppt/ink/ink2.xml><?xml version="1.0" encoding="utf-8"?>
<inkml:ink xmlns:inkml="http://www.w3.org/2003/InkML">
  <inkml:definitions>
    <inkml:context xml:id="ctx0">
      <inkml:inkSource xml:id="inkSrc0">
        <inkml:traceFormat>
          <inkml:channel name="X" type="integer" max="1600" units="cm"/>
          <inkml:channel name="Y" type="integer" max="900" units="cm"/>
          <inkml:channel name="T" type="integer" max="2.14748E9" units="dev"/>
        </inkml:traceFormat>
        <inkml:channelProperties>
          <inkml:channelProperty channel="X" name="resolution" value="28.36879" units="1/cm"/>
          <inkml:channelProperty channel="Y" name="resolution" value="28.30189" units="1/cm"/>
          <inkml:channelProperty channel="T" name="resolution" value="1" units="1/dev"/>
        </inkml:channelProperties>
      </inkml:inkSource>
      <inkml:timestamp xml:id="ts0" timeString="2021-04-24T10:01:20.089"/>
    </inkml:context>
    <inkml:brush xml:id="br0">
      <inkml:brushProperty name="width" value="0.26667" units="cm"/>
      <inkml:brushProperty name="height" value="0.53333" units="cm"/>
      <inkml:brushProperty name="color" value="#FFFF00"/>
      <inkml:brushProperty name="tip" value="rectangle"/>
      <inkml:brushProperty name="rasterOp" value="maskPen"/>
      <inkml:brushProperty name="fitToCurve" value="1"/>
    </inkml:brush>
  </inkml:definitions>
  <inkml:trace contextRef="#ctx0" brushRef="#br0">-1 165 0,'0'0'187,"39"0"-187,1 0 32,-40 0-32,40 0 0,-40 0 0,39 0 31,-39 0-31,40 0 15,0 0-15,-40 0 0,39 0 0,-39 0 32,40 0-32,0 0 15,-40 0 1,39 0-1,-39 0 1,40 0 15,-40 0-15,40 0 15,0 0-31,-40 0 16,39 0-1,-39 0-15,40 0 31,-40 0-15,0 0-16,40 0 16,-1 0-1,-39 0 1,40 0-1,-40 0-15,40 0 0,-1-40 32,-39 40-32,40 0 0,-40 0 15,40 0 1,-40 0-16,39 0 15,1 0-15,-40 0 0,40 0 16,-40 0 0,39 0-16,1 0 0,-40 0 15,40 0 1,-40-40-16,79 40 15,-79 0-15,40 0 16,-40 0-16,40 0 16,-40 0-16,39 0 0,1 0 15,-40 0 1,40-39-16,-40 39 0,39 0 0,1 0 15,-40 0 1,40 0-16,-40 0 0,39 0 16,-39 0-1,40 0 1,0 0-1,-40 0-15,39 0 0,-39 0 16,40 0-16,0 0 16,-40 0-1,40 0-15,-40 0 16,39 0-16,1 0 15,0 0-15,-40 0 16,39 0-16,1 0 16,0 0-16,-40 0 15,39 0 1,-39 0-16,40 0 0,0 0 0,-1 0 15,-39 0-15,40 0 16,0 0 0,-40 0-16,39 0 0,-39 0 15,40 0 1,-40 0-16,40 0 0,0 0 15,-40 0-15,39 0 16,-39 0 0,40 0-16,0 0 0,-40 0 0,39 0 31,-39 0-31,40 0 0,-40 0 15,40 0-15,-1 0 16,-39 0-16,40 0 16,-40 0-16,79 0 15,-39 0-15,0 0 16,-40 0-1,39 0-15,-39 0 16,40 0-16,-40 0 0,40 0 0,0 0 31,-40-40-31,39 40 0,-39 0 16,40 0-16,0 0 15,-40 0-15,39 0 16,-39 0 0,40 0-16,-40 0 15,40 0 1,-1 0-16,-39 0 15,40 0 1,-40 0 0,40 0 15,-40 0-16,39 0 1,1 0-16,-40 0 0,40 0 16,-40 0-1,39 0 1,1 0-1,-40 0 1,40 0-16,-40 0 31,40 0-31,-40 0 31,39 0-15,1 0 15,-40 0 0,40 0-15,-40 0-16,39 0 31,1 0-15,-40 0-1,40 0 204</inkml:trace>
</inkml:ink>
</file>

<file path=ppt/ink/ink3.xml><?xml version="1.0" encoding="utf-8"?>
<inkml:ink xmlns:inkml="http://www.w3.org/2003/InkML">
  <inkml:definitions>
    <inkml:context xml:id="ctx0">
      <inkml:inkSource xml:id="inkSrc0">
        <inkml:traceFormat>
          <inkml:channel name="X" type="integer" max="1600" units="cm"/>
          <inkml:channel name="Y" type="integer" max="900" units="cm"/>
          <inkml:channel name="T" type="integer" max="2.14748E9" units="dev"/>
        </inkml:traceFormat>
        <inkml:channelProperties>
          <inkml:channelProperty channel="X" name="resolution" value="28.36879" units="1/cm"/>
          <inkml:channelProperty channel="Y" name="resolution" value="28.30189" units="1/cm"/>
          <inkml:channelProperty channel="T" name="resolution" value="1" units="1/dev"/>
        </inkml:channelProperties>
      </inkml:inkSource>
      <inkml:timestamp xml:id="ts0" timeString="2021-04-24T10:01:23.759"/>
    </inkml:context>
    <inkml:brush xml:id="br0">
      <inkml:brushProperty name="width" value="0.26667" units="cm"/>
      <inkml:brushProperty name="height" value="0.53333" units="cm"/>
      <inkml:brushProperty name="color" value="#FFFF00"/>
      <inkml:brushProperty name="tip" value="rectangle"/>
      <inkml:brushProperty name="rasterOp" value="maskPen"/>
      <inkml:brushProperty name="fitToCurve" value="1"/>
    </inkml:brush>
  </inkml:definitions>
  <inkml:trace contextRef="#ctx0" brushRef="#br0">0 1 0,'0'0'140,"0"0"-108,40 0-1,0 0-16,0 0-15,-40 0 16,39 0-16,1 0 0,-40 0 16,40 0-1,-40 0 1,39 0-16,-39 0 0,40 0 31,0 0-31,-40 0 31,39 0-31,-39 0 31,40 0-31,-40 0 16,40 0-16,-40 0 16,39 0-1,-39 0 16,0 0 1,40 0-32,-40 0 31,40 0-16,-40 41-15,39-41 16,-39 0 15,40 0-15,-40 41-1,0-41 1,40 0 15,0 0 0,-40 0-15,39 0-16,-39 0 31,40 0-31,-40 0 0,40 0 31,-1 0-15,-39 0-16,0 0 0,40 0 47,-40 0 31,40 0-31</inkml:trace>
</inkml:ink>
</file>

<file path=ppt/ink/ink4.xml><?xml version="1.0" encoding="utf-8"?>
<inkml:ink xmlns:inkml="http://www.w3.org/2003/InkML">
  <inkml:definitions>
    <inkml:context xml:id="ctx0">
      <inkml:inkSource xml:id="inkSrc0">
        <inkml:traceFormat>
          <inkml:channel name="X" type="integer" max="1600" units="cm"/>
          <inkml:channel name="Y" type="integer" max="900" units="cm"/>
          <inkml:channel name="T" type="integer" max="2.14748E9" units="dev"/>
        </inkml:traceFormat>
        <inkml:channelProperties>
          <inkml:channelProperty channel="X" name="resolution" value="28.36879" units="1/cm"/>
          <inkml:channelProperty channel="Y" name="resolution" value="28.30189" units="1/cm"/>
          <inkml:channelProperty channel="T" name="resolution" value="1" units="1/dev"/>
        </inkml:channelProperties>
      </inkml:inkSource>
      <inkml:timestamp xml:id="ts0" timeString="2021-04-24T10:01:29.479"/>
    </inkml:context>
    <inkml:brush xml:id="br0">
      <inkml:brushProperty name="width" value="0.26667" units="cm"/>
      <inkml:brushProperty name="height" value="0.53333" units="cm"/>
      <inkml:brushProperty name="color" value="#FFFF00"/>
      <inkml:brushProperty name="tip" value="rectangle"/>
      <inkml:brushProperty name="rasterOp" value="maskPen"/>
      <inkml:brushProperty name="fitToCurve" value="1"/>
    </inkml:brush>
  </inkml:definitions>
  <inkml:trace contextRef="#ctx0" brushRef="#br0">0 28 0,'0'0'140,"40"0"-124,0 0-16,-1 0 16,41 0-16,-41 0 15,1 0-15,-40 0 0,40 0 16,-40 0-16,39 0 15,1 0-15,0 0 16,-1 0-16,1 0 0,-40 0 0,40 0 16,0 0-1,-1 0-15,1 0 0,0 0 16,-1 0-16,-39 0 15,40 0-15,0 0 0,-1 0 16,1 0 0,0 0-16,-1 0 0,1 0 15,39 0-15,-39 0 0,-40 0 16,40 0-16,0 0 15,-40 0-15,39 0 16,-39 0-16,80 0 16,-41 0-16,1 0 0,0 0 15,-40 0-15,39 0 16,1 0-16,0 0 0,-40 0 15,79 0 1,-79 0-16,40 0 0,-40 0 16,39 0-16,1 0 0,0 0 15,-40 0 1,40 0-16,-1 0 0,-39 0 15,40 0 1,0 0-16,-1 0 0,-39 0 16,40 0-1,-40 0-15,79 0 0,-79 0 16,40 0-16,-40 0 15,40 0-15,-40 0 0,79 0 16,-79 0-16,40 0 0,-40 0 16,39 0-16,1 0 15,-40 0-15,40 0 16,0 0-1,-1 0-15,1 0 0,-40 0 0,79 0 16,-79 0 0,40 0-16,0 0 0,-1 0 15,-39 0-15,40 0 0,-40 0 16,40 0-16,-1 0 15,-39 0-15,40 0 0,-40 0 16,40 0-16,-40 0 16,39 0-1,1 0-15,-40 0 16,40 0-16,0 0 15,-1 0 1,-39 0-16,40 0 16,-40 0-16,40 0 0,-1 0 0,-39 0 15,40 0 1,0 0-16,-1 0 0,-39 0 15,0 0 1,40 0-16,-40 0 0,40 0 16,-40 0-1,39 0-15,1 0 16,-40 0-16,40 0 15,-1 39-15,1-39 16,-40 0-16,40 0 0,-40 0 16,40 0-1,-1 0-15,1 0 0,-40 0 0,40 0 16,-1 0-1,-39 0-15,40 0 16,0 0 0,-40 0-16,39 0 0,1 41 15,0-41-15,-40 0 16,39 0-16,1 0 15,-40 0-15,40 0 16,-1 0-16,1 0 16,0 0-16,0 0 0,-1 0 15,-39 0-15,80 0 16,-41 0-16,1 0 0,0 0 15,-40 0 1,79 0-16,-79 0 0,79 0 0,1 0 16,-80 0-16,39 0 0,-39 39 15,80-39 1,-40 0-16,-1 0 0,41 0 15,-80 0-15,39 0 16,80 39-16,-39-39 0,-41 0 16,1 0-1,79 0-15,-39 0 0,-41 0 0,1 0 16,-40 0-1,40 0-15,-40 0 16,79 0-16,-79 0 0,40 0 16,-40 0-1,39 0-15,1 0 0,-40 0 0,40 0 16,-40 0-16,39 0 15,-39 0-15,40 0 32,0 0-17,-40 0 1,39 0 15,-39 0 16,40 40-47,-40-40 15,40 0 1,0 0 0,-40 0-16,0 0 15,39 0 1,-39 0-16,40 0 31,0 0-31,-40 0 0,39 0 31,-39 0-31,40 0 16,-40 0-1,40 0 1,-1 0 15,-39 0-31,40 0 31,-40 0-15,40 0 0,-1 0-1,-39 40 1,0-40-1,40 0 17,-40 0-17,40 0 16,-40 0-15,39 0 0,1 0-1,-40 0 16,0 39-31,40-39 16,-40 0-16,40 0 31,-1 0-31,-39 0 31,40 0 16</inkml:trace>
</inkml:ink>
</file>

<file path=ppt/ink/ink5.xml><?xml version="1.0" encoding="utf-8"?>
<inkml:ink xmlns:inkml="http://www.w3.org/2003/InkML">
  <inkml:definitions>
    <inkml:context xml:id="ctx0">
      <inkml:inkSource xml:id="inkSrc0">
        <inkml:traceFormat>
          <inkml:channel name="X" type="integer" max="1600" units="cm"/>
          <inkml:channel name="Y" type="integer" max="900" units="cm"/>
          <inkml:channel name="T" type="integer" max="2.14748E9" units="dev"/>
        </inkml:traceFormat>
        <inkml:channelProperties>
          <inkml:channelProperty channel="X" name="resolution" value="28.36879" units="1/cm"/>
          <inkml:channelProperty channel="Y" name="resolution" value="28.30189" units="1/cm"/>
          <inkml:channelProperty channel="T" name="resolution" value="1" units="1/dev"/>
        </inkml:channelProperties>
      </inkml:inkSource>
      <inkml:timestamp xml:id="ts0" timeString="2021-04-24T10:01:33.389"/>
    </inkml:context>
    <inkml:brush xml:id="br0">
      <inkml:brushProperty name="width" value="0.26667" units="cm"/>
      <inkml:brushProperty name="height" value="0.53333" units="cm"/>
      <inkml:brushProperty name="color" value="#FFFF00"/>
      <inkml:brushProperty name="tip" value="rectangle"/>
      <inkml:brushProperty name="rasterOp" value="maskPen"/>
      <inkml:brushProperty name="fitToCurve" value="1"/>
    </inkml:brush>
  </inkml:definitions>
  <inkml:trace contextRef="#ctx0" brushRef="#br0">-1 0 0,'0'0'141,"0"0"-126,39 0-15,-39 0 16,40 0 0,0 0-16,-40 0 15,39 0-15,-39 0 16,40 0 15,-40 0-31,39 0 16,1 0-1,-40 0 1,39 0-16,-39 0 15,40 0-15,0 0 16,-40 0 0,39 0-1,-39 0 1,40 0-1,-40 0 1,40 0 15,-1 0-31,-39 0 16,40 0 15,-40 39-31,0-39 16,39 0-16,0 0 15,-39 0 32,40 0 47,-40 0-63,0 0-16,0 40-15,40-40 0,-40 0 32,0 0-17,0 40 63,39-40-78,1 0 265,-40 39-265,0-39 234</inkml:trace>
</inkml:ink>
</file>

<file path=ppt/ink/ink6.xml><?xml version="1.0" encoding="utf-8"?>
<inkml:ink xmlns:inkml="http://www.w3.org/2003/InkML">
  <inkml:definitions>
    <inkml:context xml:id="ctx0">
      <inkml:inkSource xml:id="inkSrc0">
        <inkml:traceFormat>
          <inkml:channel name="X" type="integer" max="1600" units="cm"/>
          <inkml:channel name="Y" type="integer" max="900" units="cm"/>
          <inkml:channel name="T" type="integer" max="2.14748E9" units="dev"/>
        </inkml:traceFormat>
        <inkml:channelProperties>
          <inkml:channelProperty channel="X" name="resolution" value="28.36879" units="1/cm"/>
          <inkml:channelProperty channel="Y" name="resolution" value="28.30189" units="1/cm"/>
          <inkml:channelProperty channel="T" name="resolution" value="1" units="1/dev"/>
        </inkml:channelProperties>
      </inkml:inkSource>
      <inkml:timestamp xml:id="ts0" timeString="2021-04-24T10:01:46.049"/>
    </inkml:context>
    <inkml:brush xml:id="br0">
      <inkml:brushProperty name="width" value="0.26667" units="cm"/>
      <inkml:brushProperty name="height" value="0.53333" units="cm"/>
      <inkml:brushProperty name="color" value="#FFFF00"/>
      <inkml:brushProperty name="tip" value="rectangle"/>
      <inkml:brushProperty name="rasterOp" value="maskPen"/>
      <inkml:brushProperty name="fitToCurve" value="1"/>
    </inkml:brush>
  </inkml:definitions>
  <inkml:trace contextRef="#ctx0" brushRef="#br0">-1 0 0,'0'0'156,"39"0"-125,-39 0-31,40 0 16,39 0-16,1 0 15,-41 0-15,1 0 0,0 0 16,-1 0-1,81 0-15,-41 40 0,0-40 0,-39 0 16,-40 0 0,40 39-16,39-39 0,-39 0 15,-1 40-15,1-40 0,0 0 16,-1 0-16,1 0 15,40 0-15,-1 0 0,-79 0 16,79 40-16,-79-40 16,40 0-16,39 0 0,-79 0 15,40 0 1,0 0-16,-1 39 0,1-39 15,0 0-15,-40 0 0,39 0 16,-39 0-16,40 0 16,0 0-16,-40 0 0,40 0 31,-40 0-31,79 0 0,-79 0 0,40 0 31,-40 0-31,39 0 0,-39 0 16,40 0-16,0 0 15,-1 0-15,-39 0 0,40 0 16,0 0-16,-40 0 0,39 0 15,-39 0-15,80 0 16,-80 40-16,39-40 16,-39 0-1,40 0-15,0 0 0,-40 0 0,40 0 16,-40 0-1,79 0-15,-39 0 16,-40 0-16,79 0 16,-39 0-16,-1 0 0,-39 0 15,40 0-15,-40 0 0,79 0 16,1 0-16,-80 0 15,39 0-15,-39 0 0,80 0 16,-80 0 0,40 0-16,-40 0 0,39 0 15,-39 0-15,80 0 16,-41 0-16,1 0 0,-40 0 15,40 0-15,-1 0 16,1 0-16,-40 0 16,40 0-16,-40 0 15,79-40 1,-79 40-16,40 0 0,-40 0 15,39 0 1,1 0-16,-40-39 0,40 39 16,-40 0-1,40 0-15,-1 0 0,1 0 16,-40 0-16,40 0 0,-40-40 15,39 40 1,1 0-16,-40 0 0,0 0 0,40 0 16,-40 0-1,39 0-15,1 0 0,-40 0 16,40 0-1,-40 0-15,39 0 32,-39 0-32,40 0 15,0 0-15,-40 0 31,39 0-31,-39 0 16,40 0 0,0 0-16,-40 0 15,40 0 1,-40 0-16,39 0 15,-39 0-15,40-40 0,0 40 0,-40 0 16,39 0 0,-39 0-16,40 0 0,0 0 15,-40-39-15,39 39 16,1 0-16,0 0 15,-1 0 1,-39 0-16,80 0 0,-80 0 0,39 0 16,41 0-1,-80 0-15,79 0 16,1 0-16,-80 0 0,39 0 15,1 0-15,0 0 16,-1 0-16,-39 0 0,80 0 16,-80 0-1,39 0-15,-39 0 16,40 0-1,0 0-15,-40 0 0,39 0 16,-39 0 0,40 0-16,0 0 15,-40 0-15,40 0 16,-40 0-16,39 0 15,-39 0 1,40 0 0,0 0-16,-40 0 31,39 0-31,-39 0 15,40 0 17,0 0-1,-40 0 16,39 0-32,-39 0 16,40 0 63,-40 0-63</inkml:trace>
</inkml:ink>
</file>

<file path=ppt/ink/ink7.xml><?xml version="1.0" encoding="utf-8"?>
<inkml:ink xmlns:inkml="http://www.w3.org/2003/InkML">
  <inkml:definitions>
    <inkml:context xml:id="ctx0">
      <inkml:inkSource xml:id="inkSrc0">
        <inkml:traceFormat>
          <inkml:channel name="X" type="integer" max="1600" units="cm"/>
          <inkml:channel name="Y" type="integer" max="900" units="cm"/>
          <inkml:channel name="T" type="integer" max="2.14748E9" units="dev"/>
        </inkml:traceFormat>
        <inkml:channelProperties>
          <inkml:channelProperty channel="X" name="resolution" value="28.36879" units="1/cm"/>
          <inkml:channelProperty channel="Y" name="resolution" value="28.30189" units="1/cm"/>
          <inkml:channelProperty channel="T" name="resolution" value="1" units="1/dev"/>
        </inkml:channelProperties>
      </inkml:inkSource>
      <inkml:timestamp xml:id="ts0" timeString="2021-04-24T10:01:48.489"/>
    </inkml:context>
    <inkml:brush xml:id="br0">
      <inkml:brushProperty name="width" value="0.26667" units="cm"/>
      <inkml:brushProperty name="height" value="0.53333" units="cm"/>
      <inkml:brushProperty name="color" value="#FFFF00"/>
      <inkml:brushProperty name="tip" value="rectangle"/>
      <inkml:brushProperty name="rasterOp" value="maskPen"/>
      <inkml:brushProperty name="fitToCurve" value="1"/>
    </inkml:brush>
  </inkml:definitions>
  <inkml:trace contextRef="#ctx0" brushRef="#br0">0 56 0,'40'0'203,"-1"0"-203,-39 0 16,40 0-16,-40 0 15,40 0-15,-1 0 16,-39 0-1,40 0-15,-40 0 16,40 0 0,-40 0-16,40 0 15,-1 0-15,-39 0 16,40 0-16,-40 0 15,40 0-15,-1 0 16,-39 0 0,40 0-16,-40 0 15,40 0 1,-40 0-16,39 0 0,1 0 15,-40 0-15,40 0 16,-1 0-16,1 0 16,-40 0-16,40 0 0,-40 0 15,39 0 1,-39 0-16,40 0 0,0 0 0,-40 0 31,40 0-31,-40 0 16,39 0-1,1 0-15,-40 0 16,40 0-1,-40 0 17,39 0-17,-39 0-15,40 0 31,0 0-31,-40 0 32,39 0-32,-39 0 15,40 0 16,0 0-31,-40 0 16,39 0-16,-39 0 16,40 0-16,-40 0 0,40 0 31,-1 0-31,-39 0 0,40 0 0,-40 0 15,40 0 1,0 0 0,-40 0-16,39 0 0,-39 0 15,40 0 1,-40 0-16,40 0 15,-1 0 1,-39 0-16,40 0 31,-40 0-31,40 0 16,-1 0-1,-39 0 1,40 0-16,-40 0 0,40 0 16,-40 0-16,39 0 15,1-39-15,-40 39 0,40 0 16,-40 0-1,39 0-15,1 0 16,-40 0 0,0 0-16,40 0 15,-40 0-15,40 0 16,-40 0-1,39 0-15,1 0 32,-40 0-32,40 0 31,-40 0 0,39 0 0,1 0 16,-40 0-47,40 0 31,-40 0 0,39 0 32</inkml:trace>
</inkml:ink>
</file>

<file path=ppt/ink/ink8.xml><?xml version="1.0" encoding="utf-8"?>
<inkml:ink xmlns:inkml="http://www.w3.org/2003/InkML">
  <inkml:definitions>
    <inkml:context xml:id="ctx0">
      <inkml:inkSource xml:id="inkSrc0">
        <inkml:traceFormat>
          <inkml:channel name="X" type="integer" max="1600" units="cm"/>
          <inkml:channel name="Y" type="integer" max="900" units="cm"/>
          <inkml:channel name="T" type="integer" max="2.14748E9" units="dev"/>
        </inkml:traceFormat>
        <inkml:channelProperties>
          <inkml:channelProperty channel="X" name="resolution" value="28.36879" units="1/cm"/>
          <inkml:channelProperty channel="Y" name="resolution" value="28.30189" units="1/cm"/>
          <inkml:channelProperty channel="T" name="resolution" value="1" units="1/dev"/>
        </inkml:channelProperties>
      </inkml:inkSource>
      <inkml:timestamp xml:id="ts0" timeString="2021-04-24T10:01:51.489"/>
    </inkml:context>
    <inkml:brush xml:id="br0">
      <inkml:brushProperty name="width" value="0.26667" units="cm"/>
      <inkml:brushProperty name="height" value="0.53333" units="cm"/>
      <inkml:brushProperty name="color" value="#FFFF00"/>
      <inkml:brushProperty name="tip" value="rectangle"/>
      <inkml:brushProperty name="rasterOp" value="maskPen"/>
      <inkml:brushProperty name="fitToCurve" value="1"/>
    </inkml:brush>
  </inkml:definitions>
  <inkml:trace contextRef="#ctx0" brushRef="#br0">0 1 0,'0'41'172,"40"-41"-156,-40 0-16,39 0 0,-39 0 15,40 0-15,0 0 16,-40 0-16,40 0 31,-40 40-31,39-40 16,-39 0-1,40 0-15,0 0 16,-40 0-16,39 0 15,-39 0 1,40 0-16,0 0 31,-40 0-15,39 0-1,-39 0 17,0 40-17,40-40-15,-40 0 16,40 0-1,-1 0 32,-39 0 78,40 0-94,-40 0 0,40 0 16,-1 0 16,-39 0-32,40 0-16,-40 0 17,40 0 77,-40 0 94,40 0-188,-1 0 1</inkml:trace>
</inkml:ink>
</file>

<file path=ppt/ink/ink9.xml><?xml version="1.0" encoding="utf-8"?>
<inkml:ink xmlns:inkml="http://www.w3.org/2003/InkML">
  <inkml:definitions>
    <inkml:context xml:id="ctx0">
      <inkml:inkSource xml:id="inkSrc0">
        <inkml:traceFormat>
          <inkml:channel name="X" type="integer" max="1600" units="cm"/>
          <inkml:channel name="Y" type="integer" max="900" units="cm"/>
          <inkml:channel name="T" type="integer" max="2.14748E9" units="dev"/>
        </inkml:traceFormat>
        <inkml:channelProperties>
          <inkml:channelProperty channel="X" name="resolution" value="28.36879" units="1/cm"/>
          <inkml:channelProperty channel="Y" name="resolution" value="28.30189" units="1/cm"/>
          <inkml:channelProperty channel="T" name="resolution" value="1" units="1/dev"/>
        </inkml:channelProperties>
      </inkml:inkSource>
      <inkml:timestamp xml:id="ts0" timeString="2021-04-24T10:01:58.369"/>
    </inkml:context>
    <inkml:brush xml:id="br0">
      <inkml:brushProperty name="width" value="0.26667" units="cm"/>
      <inkml:brushProperty name="height" value="0.53333" units="cm"/>
      <inkml:brushProperty name="color" value="#FFFF00"/>
      <inkml:brushProperty name="tip" value="rectangle"/>
      <inkml:brushProperty name="rasterOp" value="maskPen"/>
      <inkml:brushProperty name="fitToCurve" value="1"/>
    </inkml:brush>
  </inkml:definitions>
  <inkml:trace contextRef="#ctx0" brushRef="#br0">0 11 0,'0'0'171,"0"0"-155,0 0-16,40 0 0,-1 0 31,1 0-31,-40 0 0,40 0 31,-40 0-31,39 0 16,-39 0-1,80 0-15,-80 0 16,39 0 0,-39 0-16,40 0 0,0 0 0,39 0 15,1 0-15,-80 0 16,39 0-16,1 0 15,0 0-15,79 0 0,-80 0 16,-39 0-16,40 0 16,0 0-16,39 40 0,0-40 15,-39 0-15,0 0 16,0 0-16,-1 0 15,1 0-15,39 0 0,-39 0 0,0 0 16,-40 0 0,79 0-16,-39 0 0,39 0 15,-39 0-15,-1 0 16,1 0-16,-40 0 0,40 0 15,-40 0 1,40 0-16,-1 0 31,-39 0-31,40 0 16,-40 0-16,40 0 0,-40 0 31,39 0-15,1 0 15,-40 0-16,40 0 17,-40 0-32,39 0 0,1 0 15,-40 0 1,40 0-16,-40 0 15,79 0-15,-39 0 0,-1 0 16,-39 0 0,40 0-16,0 0 0,0 0 0,-40 0 15,39 0 1,-39 0-16,40 0 0,-40 0 15,40 0-15,-1 0 0,-39 0 16,40 0 0,-40 0-16,40 0 15,-1 0-15,-39 0 16,40 0-16,-40 0 0,40 0 0,-40 0 15,39-40 1,1 40-16,0 0 16,-40 0-1,39 0-15,1 0 0,-40 0 16,40 0-16,0 0 0,-1 0 15,-39 0 1,40 0 0,-40 0-16,40 0 15,-40 0 1,39 0-1,1 0-15,-40 0 32,40 0-32,-40 0 0,39 0 15,1 40 1,-40-40-1,40 0-15,-40 0 16,39 0-16,-39 0 16,40 0-16,0 0 31,-40 0-31,39 0 15,-39 0 1,40 0 0,0 0-16,-40 0 0,40 0 31,-40 0-31,39 0 0,-39 0 15,40 0 1,0 0 0,-40 0-1,39 0 1,-39 0-16,40 0 15,0 0 1,-40 0 0,39 0-1,-39 0 16,40 0-31,-40 0 32,40 0-17,-1 0 1,-39 0-1,40 0 1,-40 0 0,40 0-16,-1 0 31,-39 0-16,40 0-15,-40 0 0,40 0 16,-40 0 0,40 0-1,-1 0 1,-39 0-1,40 0 1,-40 0-16,40 0 31,-1 0-31,-39 0 16,0 0-1,40 0-15,-40 0 16,40 0-16,-40 0 31,39 0-31,1 0 0,-40 0 31,40 0-15,-40 0-16,39 0 16,1 0-1,-40 0-15,40 0 31,-40 0-31,39 0 32,-39 0-1,40 0-16,0 0 79,-40 0 0,0 40-48,40-40-30,-40 0 15,39 0 32,-39 0-17,40 0-14,-40 39 217,40-39-249</inkml:trace>
</inkml:ink>
</file>

<file path=ppt/ink/ink10.xml><?xml version="1.0" encoding="utf-8"?>
<inkml:ink xmlns:inkml="http://www.w3.org/2003/InkML">
  <inkml:definitions>
    <inkml:context xml:id="ctx0">
      <inkml:inkSource xml:id="inkSrc0">
        <inkml:traceFormat>
          <inkml:channel name="X" type="integer" max="1600" units="cm"/>
          <inkml:channel name="Y" type="integer" max="900" units="cm"/>
          <inkml:channel name="T" type="integer" max="2.14748E9" units="dev"/>
        </inkml:traceFormat>
        <inkml:channelProperties>
          <inkml:channelProperty channel="X" name="resolution" value="28.36879" units="1/cm"/>
          <inkml:channelProperty channel="Y" name="resolution" value="28.30189" units="1/cm"/>
          <inkml:channelProperty channel="T" name="resolution" value="1" units="1/dev"/>
        </inkml:channelProperties>
      </inkml:inkSource>
      <inkml:timestamp xml:id="ts0" timeString="2021-04-24T10:02:03.009"/>
    </inkml:context>
    <inkml:brush xml:id="br0">
      <inkml:brushProperty name="width" value="0.26667" units="cm"/>
      <inkml:brushProperty name="height" value="0.53333" units="cm"/>
      <inkml:brushProperty name="color" value="#FFFF00"/>
      <inkml:brushProperty name="tip" value="rectangle"/>
      <inkml:brushProperty name="rasterOp" value="maskPen"/>
      <inkml:brushProperty name="fitToCurve" value="1"/>
    </inkml:brush>
  </inkml:definitions>
  <inkml:trace contextRef="#ctx0" brushRef="#br0">0 0 0,'0'0'156,"0"0"-141,40 0-15,-40 0 0,0 0 31,39 0-31,-39 39 0,40-39 16,-40 0 0,0 40-1,40-40-15,-40 0 31,40 0-31,-40 0 16,39 0 0,1 0-16,0 0 0,-40 0 31,39 0-31,1 0 15,-40 0-15,40 0 0,-40 0 32,39 0-1,1 0 16,-40 0-16,40 0 0,-40 0-31,0 0 16,39 0 15,-39 0 0,0 40-31,40-40 31,0 0 0,-40 0-31,39 0 16,-39 0 15,40 0-15,0 0-1,-40 39 17,40-39 202,-40 0-219,39 0 16,-39 40 79</inkml:trace>
</inkml:ink>
</file>

<file path=ppt/ink/ink11.xml><?xml version="1.0" encoding="utf-8"?>
<inkml:ink xmlns:inkml="http://www.w3.org/2003/InkML">
  <inkml:definitions>
    <inkml:context xml:id="ctx0">
      <inkml:inkSource xml:id="inkSrc0">
        <inkml:traceFormat>
          <inkml:channel name="X" type="integer" max="1600" units="cm"/>
          <inkml:channel name="Y" type="integer" max="900" units="cm"/>
          <inkml:channel name="T" type="integer" max="2.14748E9" units="dev"/>
        </inkml:traceFormat>
        <inkml:channelProperties>
          <inkml:channelProperty channel="X" name="resolution" value="28.36879" units="1/cm"/>
          <inkml:channelProperty channel="Y" name="resolution" value="28.30189" units="1/cm"/>
          <inkml:channelProperty channel="T" name="resolution" value="1" units="1/dev"/>
        </inkml:channelProperties>
      </inkml:inkSource>
      <inkml:timestamp xml:id="ts0" timeString="2021-04-25T14:13:32.164"/>
    </inkml:context>
    <inkml:brush xml:id="br0">
      <inkml:brushProperty name="width" value="0.23333" units="cm"/>
      <inkml:brushProperty name="height" value="0.46667" units="cm"/>
      <inkml:brushProperty name="color" value="#FFFF00"/>
      <inkml:brushProperty name="tip" value="rectangle"/>
      <inkml:brushProperty name="rasterOp" value="maskPen"/>
      <inkml:brushProperty name="fitToCurve" value="1"/>
    </inkml:brush>
  </inkml:definitions>
  <inkml:trace contextRef="#ctx0" brushRef="#br0">0 251 0,'0'0'171,"0"0"-155,0 0-16,30 0 0,0 0 0,-1 0 16,1 0-16,0 0 0,30 0 15,-60 0 1,30 0-16,-30 0 0,30 0 15,0 0-15,-30 0 16,29 0-16,1 0 0,60 0 16,-60 0-16,0 0 15,0 0-15,0 0 0,-30 0 16,59 0-16,1 0 0,0 0 15,-30 0 1,0 0-16,-30 0 0,29 0 16,1 0-16,0 0 15,-30 0-15,30 0 0,0 0 16,-30 0-1,30 0-15,-30 0 0,30 0 16,0 0 0,-30 0-16,30-30 0,-30 30 15,29 0-15,-29 0 0,30 0 0,0 0 16,0 0-1,0-29-15,30 29 0,-60 0 16,30 0-16,-1 0 16,1-30-16,30 30 0,-60 0 15,30 0 1,0 0-16,0 0 0,0 0 0,0-30 15,-1 30 1,-29 0-16,60-30 16,-60 30-16,60 0 0,-60 0 15,30 0-15,-30-30 16,30 30-16,-30 0 0,30 0 15,-1 0-15,1 0 16,0 0-16,0 0 0,-30 0 31,30 0-31,-30 0 0,30 0 16,0-30-16,0 30 0,0 0 15,-1 0-15,-29 0 16,30 0-16,-30 0 16,30 0-1,0 0-15,0 0 0,-30 0 31,30 0-31,0 0 0,-30 0 16,30 0-16,-30 0 16,29 0-16,1 0 15,-30 0-15,30 0 0,-30 0 16,30 0-1,-30 0-15,30-30 16,0 30 0,-30 0-1,30 0 1,-30 0-16,30 0 31,0 0-31,-30 0 16,29 0-16,-29 0 0,30 0 15,-30 0 1,30 0-16,0 0 15,-30 0 1,30 0-16,-30 0 16,30 0-16,0 0 15,-30 0-15,30 0 16,-30 0-16,29 0 31,-29 0-31,30 0 31,0 0-31,-30 0 0,30 0 16,-30 0-16,0 0 15,30 0 17,0 0-32,-30 30 0,0-30 0,30 30 15,-30-30 1,30 0-1,-30 30-15,30-30 16,-1 0 0,-29 0-16,0 30 0,30-30 15,-30 0-15,30 0 16,0 0-16,-30 0 15,30 0 1,-30 0 0,30 0-1,-30 0 1,30 0-16,0 0 15,-1 30 1,-29-30 0,30 0-1,0 0-15,-30 0 16,30 0-16,-30 0 31,30 0 0,-30 0-31,30 0 31,-30 0-15,30 0 0,-30 0-1,30 0 1,-30 0-1,30 0-15,-1 0 16,-29 0-16,30 0 16,-30 0-16,30 0 15,0 0 1,-30 0-1,30 0-15,-30 0 0,0 0 16,30 0 0,-30 0 93,30 0-78,-30 0 0,30 0-31,-30 30 16,29-30-1,-29 29 1,0-29 0,30 0-1,-30 30-15,30-30 141,-30 0-95,0 0-30,30 0 0,-30 0 186,0 0-202,-30 0 16,0 0-16,30 0 16,-30 0-16,1 0 0,-1 0 15,30 0 1,-30 0-16,30 0 0,-60 0 15,60 0-15,-30 0 0,30 0 0,-30 0 16,0 0 0,30 0-16,-29 0 0,29 0 15,-30 0-15,30 0 16,-30 0-16,0 0 0,30 0 15,-30 0 1,30 0-16,-60 0 0,30 0 16,30 0-1,-59 0-15,-1 0 0,30 0 0,0 0 16,30 0-16,-30 0 0,0 0 15,0 0-15,-29 0 16,59 0-16,-30 0 0,0 0 16,30 0-1,-30 0-15,30 0 0,-30 0 0,30 0 16,-30 0-1,0 0 1,30 0 0,-30 0-1,30 0-15,-29 0 31,-1 0-31,30 0 32,-30 0-32,30 0 15,-30 0 1,30 0-16,-30 0 15,0 0-15,30 0 16,-30 0-16,30 0 16,-30 0-1,1 0 1,29 0-16,-30 0 0,30 0 15,-30 0 1,30 0-16,-30 0 0,0 0 16,30 0-1,-30 0-15,30 0 16,-30 0-1,30 0 1,-30 0-16,0 0 0,30 0 16,-29 0-1,29 0-15,-30 0 0,0 0 16,30 30-1,-30-30-15,30 0 0,-30 0 16,30 0 0,-30 0-16,0 0 0,0 0 15,30 0-15,-29 0 0,-1 0 16,30 0-1,-30 0 1,30 0-16,-30 0 16,0 0 62,30 0 0</inkml:trace>
</inkml:ink>
</file>

<file path=ppt/ink/ink12.xml><?xml version="1.0" encoding="utf-8"?>
<inkml:ink xmlns:inkml="http://www.w3.org/2003/InkML">
  <inkml:definitions>
    <inkml:context xml:id="ctx0">
      <inkml:inkSource xml:id="inkSrc0">
        <inkml:traceFormat>
          <inkml:channel name="X" type="integer" max="1600" units="cm"/>
          <inkml:channel name="Y" type="integer" max="900" units="cm"/>
          <inkml:channel name="T" type="integer" max="2.14748E9" units="dev"/>
        </inkml:traceFormat>
        <inkml:channelProperties>
          <inkml:channelProperty channel="X" name="resolution" value="28.36879" units="1/cm"/>
          <inkml:channelProperty channel="Y" name="resolution" value="28.30189" units="1/cm"/>
          <inkml:channelProperty channel="T" name="resolution" value="1" units="1/dev"/>
        </inkml:channelProperties>
      </inkml:inkSource>
      <inkml:timestamp xml:id="ts0" timeString="2021-04-25T14:13:38.674"/>
    </inkml:context>
    <inkml:brush xml:id="br0">
      <inkml:brushProperty name="width" value="0.23333" units="cm"/>
      <inkml:brushProperty name="height" value="0.46667" units="cm"/>
      <inkml:brushProperty name="color" value="#FFFF00"/>
      <inkml:brushProperty name="tip" value="rectangle"/>
      <inkml:brushProperty name="rasterOp" value="maskPen"/>
      <inkml:brushProperty name="fitToCurve" value="1"/>
    </inkml:brush>
  </inkml:definitions>
  <inkml:trace contextRef="#ctx0" brushRef="#br0">0 136 0,'0'0'187,"30"0"-171,29 0-16,1 0 15,0 0-15,-30 0 0,0 0 16,0 0-16,29-30 15,1 30-15,-30 0 0,0 0 16,30 0-16,-1 0 16,-29 0-16,0 0 15,-30 0-15,30 0 0,0 0 0,0 0 16,0 0-1,-30 0-15,30 0 0,0 0 16,-1-30 0,-29 30-16,30 0 15,0 0-15,-30 0 16,30 0-16,-30 0 15,30 0-15,0 0 32,-30 0-32,30 0 0,-30 0 0,30 0 15,-30 0 1,29 0-1,1 0 1,-30 0-16,30 0 0,-30 0 16,30 0-1,-30-30-15,30 30 0,-30 0 16,30 0-16,-30 0 0,30 0 31,-30 0-31,30 0 16,0 0-1,-30 0 1,29 0-1,-29 0-15,30 0 0,0 0 16,-30 0-16,30-30 16,-30 30-16,30 0 15,-30 0-15,30 0 0,0 0 16,-30 0-1,30 0-15,-30 0 0,29 0 16,1 0 0,-30 0-16,30 0 31,-30 0-31,30 0 15,-30 0-15,30 0 32,0 0-32,-30 0 0,30 0 31,-30 0-16,30 0 1,0 0 0,-30 0-1,29 0-15,-29 0 16,30 0-1,-30 0 1,30 0-16,0 0 31,-30 0-15,30 0-1,-30 0 1,30 0 0,0 0-16,-30 0 46,30 0-30,-30 0 0,29 0 15,-29 0-16,30 30-15,0-30 32,-30 0-32,0 0 15,30 0-15,-30 0 16,30 0-1,0 0 1,-30 0 0,30 0 15,-30 0-31,30 0 15,-30 0 17,30 0-32,-1 30 15,-29-30 1,30 0-1,-30 0-15,0 0 16,30 0 0,0 0-16,-30 30 15,30-30 1,-30 0-1,30 0 17,-30 0-32,30 30 15,0-30 1,-30 0-1,29 0 1,-29 0 0,30 0-1,-30 0 1,30 0-1,0 0 1,-30 0 15,30 0-31,-30 0 16,30 0 15,-30 30 0,30-30-31,-30 0 31,30 0-15,-30 0 31,30 0 46,-30 0 79,29 0-78,1 0-16</inkml:trace>
</inkml:ink>
</file>

<file path=ppt/ink/ink13.xml><?xml version="1.0" encoding="utf-8"?>
<inkml:ink xmlns:inkml="http://www.w3.org/2003/InkML">
  <inkml:definitions>
    <inkml:context xml:id="ctx0">
      <inkml:inkSource xml:id="inkSrc0">
        <inkml:traceFormat>
          <inkml:channel name="X" type="integer" max="1600" units="cm"/>
          <inkml:channel name="Y" type="integer" max="900" units="cm"/>
          <inkml:channel name="T" type="integer" max="2.14748E9" units="dev"/>
        </inkml:traceFormat>
        <inkml:channelProperties>
          <inkml:channelProperty channel="X" name="resolution" value="28.36879" units="1/cm"/>
          <inkml:channelProperty channel="Y" name="resolution" value="28.30189" units="1/cm"/>
          <inkml:channelProperty channel="T" name="resolution" value="1" units="1/dev"/>
        </inkml:channelProperties>
      </inkml:inkSource>
      <inkml:timestamp xml:id="ts0" timeString="2021-04-25T14:13:43.184"/>
    </inkml:context>
    <inkml:brush xml:id="br0">
      <inkml:brushProperty name="width" value="0.23333" units="cm"/>
      <inkml:brushProperty name="height" value="0.46667" units="cm"/>
      <inkml:brushProperty name="color" value="#FFFF00"/>
      <inkml:brushProperty name="tip" value="rectangle"/>
      <inkml:brushProperty name="rasterOp" value="maskPen"/>
      <inkml:brushProperty name="fitToCurve" value="1"/>
    </inkml:brush>
  </inkml:definitions>
  <inkml:trace contextRef="#ctx0" brushRef="#br0">1 38 0,'30'30'156,"0"-30"-141,-30 0-15,30 0 0,0 0 16,0 0-16,30 0 15,29 30-15,61-30 0,-61 0 0,-29 0 16,-30 0 0,60 0-16,-31 0 0,31 0 15,-30-30-15,-30 30 16,-30 0-16,29 0 0,1-30 15,0 30-15,30 0 0,-60 0 16,30 0 0,-30 0-16,60 0 0,-30 0 15,-30 0 1,29 0-16,1 0 15,-30 0-15,30 0 16,-30 0-16,30 0 16,0 0-16,-30 0 31,30 0-31,-30 0 15,30 0 1,-30 0 0,30 0-1,-1 0 1,-29 0-1,30 0-15,-30 0 0,30 0 16,0 0-16,-30 0 16,30 0-1,-30 0-15,30 0 16,-30 0-16,30 0 15,0 0-15,-30 0 16,30 0 0,-30 0-16,29 0 15,1 0 1,-30 0-16,30 0 0,-30 0 0,30 0 15,-30 0-15,30 0 16,0 0-16,-30 0 16,30 0-16,-30 0 15,30 0-15,-1 0 16,-29 0-1,30 0-15,-30 0 16,30 0 0,-30 0-16,30 0 31,0 0-31,-30 0 15,30 0-15,-30 0 16,30 0 0,0 0-16,-30 0 15,30 0 1,-30 0-1,29 0-15,-29 0 16,60 0 0,-60 0-16,30 0 15,-30 0-15,30 0 0,0 0 16,0 0-16,-30 0 15,30 0-15,-1-30 16,1 30 0,-30 0-16,30 0 0,0 0 15,-30 0-15,30 0 16,30 0-16,-60 0 0,30 0 15,-30 0-15,30 0 0,-1 0 16,1 0 0,-30 0-16,30 0 0,0 0 15,-30 0 1,30 0-16,-30 0 15,0 0-15,30 0 16,0 0 0,-30 0-16,30 0 15,-30 0-15,29 0 16,-29 0-16,30 30 15,0-30 1,-30 0-16,30 0 16,-30 0-16,0 30 15,30-30-15,0 0 0,-30 0 16,30 0-1,-30 0-15,30 30 16,-30-30 0,30 0-1,-1 0 16,-29 0-31,30 0 32,-30 0-32,30 0 15,-30 30 1,30-30-16,-30 0 0,30 0 0,-30 0 15,30 0-15,0 0 32,0 0-32,-30 0 0,29 0 15,-29 0-15,30 30 16,0-30-16,-30 0 0,30 0 15,-30 0 1,30 0-16,-30 0 16,30 0-16,0 0 0,-30 0 31,30 0-31,-30 0 15,30 0 1,-1 0 0,-29 0-1,30 0 16,-30 0-15,0 30 0,30-30-1,-30 0 1,30 0-1,0 0 1,-30 0 0,30 0-1,-30 0 1,30 0-16,0 0 15,-30 0-15,29 0 16,-29 0 0,30 0-16,-30 0 0,30 0 15,0 0 1,-30 0-16,30 0 0,-30 0 31,30 0-31,0 0 0,-30 0 16,30 0-1,-30 0 1,30 0-1,-30 0 1,29 0 31,1 0-16,-30 0 0,30 0 0,-30 0-31,0 0 16,0 0 31,30 0-47</inkml:trace>
</inkml:ink>
</file>

<file path=ppt/ink/ink14.xml><?xml version="1.0" encoding="utf-8"?>
<inkml:ink xmlns:inkml="http://www.w3.org/2003/InkML">
  <inkml:definitions>
    <inkml:context xml:id="ctx0">
      <inkml:inkSource xml:id="inkSrc0">
        <inkml:traceFormat>
          <inkml:channel name="X" type="integer" max="1600" units="cm"/>
          <inkml:channel name="Y" type="integer" max="900" units="cm"/>
          <inkml:channel name="T" type="integer" max="2.14748E9" units="dev"/>
        </inkml:traceFormat>
        <inkml:channelProperties>
          <inkml:channelProperty channel="X" name="resolution" value="28.36879" units="1/cm"/>
          <inkml:channelProperty channel="Y" name="resolution" value="28.30189" units="1/cm"/>
          <inkml:channelProperty channel="T" name="resolution" value="1" units="1/dev"/>
        </inkml:channelProperties>
      </inkml:inkSource>
      <inkml:timestamp xml:id="ts0" timeString="2021-04-25T14:13:45.584"/>
    </inkml:context>
    <inkml:brush xml:id="br0">
      <inkml:brushProperty name="width" value="0.23333" units="cm"/>
      <inkml:brushProperty name="height" value="0.46667" units="cm"/>
      <inkml:brushProperty name="color" value="#FFFF00"/>
      <inkml:brushProperty name="tip" value="rectangle"/>
      <inkml:brushProperty name="rasterOp" value="maskPen"/>
      <inkml:brushProperty name="fitToCurve" value="1"/>
    </inkml:brush>
  </inkml:definitions>
  <inkml:trace contextRef="#ctx0" brushRef="#br0">0 182 0,'30'0'140,"-30"0"-140,59 0 16,-59 0-16,30 0 0,0 0 15,0 0-15,-30 0 16,30 0-16,-30 0 0,30 0 15,30 0 1,-60 0-16,29 0 0,1 0 16,-30 0-16,30 0 15,-30 0-15,30 0 0,0 0 16,-30-30-1,30 30-15,30 0 0,-31 0 16,1 0-16,0 0 0,-30-30 16,60 30-16,-30-30 15,0 30-15,-30 0 16,30 0-16,-30 0 15,30 0-15,-1 0 32,-29-30-1,30 30-16,-30 0 17,30 0-17,-30 0 16,30 0-15,0 0 0,-30-30 15,30 30-16,-30 0 1,30 0-16,0 0 0,-30 0 16,29 0-16,-29 0 15,30 0 1,-30-30-16,30 30 15,0 0-15,-30 0 16,30 0 0,-30 0-1,30 0-15,0 0 31,-30 0 1,30 0-17,-30 0 1,30 0-1,-30 0 17,29 0-17,1 0 16,-30 0 1,30 0 14,-30 0-14,30 0 30,0 0-15,-30 0 468,30 0-484,-30 0-31,30 0 0,-30 0 15,30 0 1,-1 0 0</inkml:trace>
</inkml:ink>
</file>

<file path=ppt/ink/ink15.xml><?xml version="1.0" encoding="utf-8"?>
<inkml:ink xmlns:inkml="http://www.w3.org/2003/InkML">
  <inkml:definitions>
    <inkml:context xml:id="ctx0">
      <inkml:inkSource xml:id="inkSrc0">
        <inkml:traceFormat>
          <inkml:channel name="X" type="integer" max="1600" units="cm"/>
          <inkml:channel name="Y" type="integer" max="900" units="cm"/>
          <inkml:channel name="T" type="integer" max="2.14748E9" units="dev"/>
        </inkml:traceFormat>
        <inkml:channelProperties>
          <inkml:channelProperty channel="X" name="resolution" value="28.36879" units="1/cm"/>
          <inkml:channelProperty channel="Y" name="resolution" value="28.30189" units="1/cm"/>
          <inkml:channelProperty channel="T" name="resolution" value="1" units="1/dev"/>
        </inkml:channelProperties>
      </inkml:inkSource>
      <inkml:timestamp xml:id="ts0" timeString="2021-04-25T14:13:48.404"/>
    </inkml:context>
    <inkml:brush xml:id="br0">
      <inkml:brushProperty name="width" value="0.23333" units="cm"/>
      <inkml:brushProperty name="height" value="0.46667" units="cm"/>
      <inkml:brushProperty name="color" value="#FFFF00"/>
      <inkml:brushProperty name="tip" value="rectangle"/>
      <inkml:brushProperty name="rasterOp" value="maskPen"/>
      <inkml:brushProperty name="fitToCurve" value="1"/>
    </inkml:brush>
  </inkml:definitions>
  <inkml:trace contextRef="#ctx0" brushRef="#br0">329-1 0,'0'0'140,"0"28"-124,0-28 15,0 0-15,0 29-1,-30-29-15,30 0 16,-30 0-1,0 0 1,30 0-16,-30 0 0,30 0 16,-30 0-1,0 0 1,30 0 15,-30 0 31,30 0-15,0 0-31,-29 0 62,29 0-47,-30 0-15,0 0 15,30 0 0,0 0-15,-30 0-1,30 0 94,0 0-109,60 0 16,-1 0-16,31 0 0,-30 0 0,-30 0 16,0 0-1,29 0-15,1 0 0,0 0 16,-30 0-16,-30 0 15,30 0-15,0 0 16,-30 0 0,29 0 15,-29 0-31,30 0 15,-30 0 1,30 0-16,0 0 16,-30 0-1,30 0 1,-30 0-16,30 0 31,0 0-31,-30 0 16,30 0-1,-30 0-15,30 0 16,-30 0 15,29 0-15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643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aseline="0"/>
            </a:lvl1pPr>
          </a:lstStyle>
          <a:p>
            <a:endParaRPr lang="fr-FR" altLang="fr-FR"/>
          </a:p>
        </p:txBody>
      </p:sp>
      <p:sp>
        <p:nvSpPr>
          <p:cNvPr id="14643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aseline="0"/>
            </a:lvl1pPr>
          </a:lstStyle>
          <a:p>
            <a:endParaRPr lang="fr-FR" altLang="fr-FR"/>
          </a:p>
        </p:txBody>
      </p:sp>
      <p:sp>
        <p:nvSpPr>
          <p:cNvPr id="146436"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4643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fr-FR" altLang="fr-FR"/>
              <a:t>Cliquez pour modifier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p>
        </p:txBody>
      </p:sp>
      <p:sp>
        <p:nvSpPr>
          <p:cNvPr id="14643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aseline="0"/>
            </a:lvl1pPr>
          </a:lstStyle>
          <a:p>
            <a:r>
              <a:rPr lang="en-US" altLang="fr-FR"/>
              <a:t>Earth Hour 2021, Rouen Métropole, 23/3/21</a:t>
            </a:r>
            <a:endParaRPr lang="fr-FR" altLang="fr-FR"/>
          </a:p>
        </p:txBody>
      </p:sp>
      <p:sp>
        <p:nvSpPr>
          <p:cNvPr id="14643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aseline="0"/>
            </a:lvl1pPr>
          </a:lstStyle>
          <a:p>
            <a:fld id="{6BEB83D6-BA3F-4B42-8EAC-33860CA179AA}" type="slidenum">
              <a:rPr lang="fr-FR" altLang="fr-FR"/>
              <a:pPr/>
              <a:t>‹N°›</a:t>
            </a:fld>
            <a:endParaRPr lang="fr-FR" altLang="fr-FR"/>
          </a:p>
        </p:txBody>
      </p:sp>
    </p:spTree>
    <p:extLst>
      <p:ext uri="{BB962C8B-B14F-4D97-AF65-F5344CB8AC3E}">
        <p14:creationId xmlns:p14="http://schemas.microsoft.com/office/powerpoint/2010/main" val="1647590754"/>
      </p:ext>
    </p:extLst>
  </p:cSld>
  <p:clrMap bg1="lt1" tx1="dk1" bg2="lt2" tx2="dk2" accent1="accent1" accent2="accent2" accent3="accent3" accent4="accent4" accent5="accent5" accent6="accent6" hlink="hlink" folHlink="folHlink"/>
  <p:hf sldNum="0" hdr="0" ftr="0" dt="0"/>
  <p:notesStyle>
    <a:lvl1pPr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www.gr.nl/OVERIG/PDF/00@25E.PDF"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www.oresundskonsortiet.se/mainpage/english.php3" TargetMode="Externa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gr.nl/OVERIG/PDF/00@25E.PDF"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gr.nl/OVERIG/PDF/00@25E.PDF"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www.gr.nl/OVERIG/PDF/00@25E.PDF"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gr.nl/OVERIG/PDF/00@25E.PDF"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gr.nl/OVERIG/PDF/00@25E.PDF"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www.gr.nl/OVERIG/PDF/00@25E.PDF"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www.gr.nl/OVERIG/PDF/00@25E.PDF"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2706" name="Rectangle 2"/>
          <p:cNvSpPr>
            <a:spLocks noGrp="1" noRot="1" noChangeAspect="1" noChangeArrowheads="1" noTextEdit="1"/>
          </p:cNvSpPr>
          <p:nvPr>
            <p:ph type="sldImg"/>
          </p:nvPr>
        </p:nvSpPr>
        <p:spPr>
          <a:xfrm>
            <a:off x="381000" y="685800"/>
            <a:ext cx="6096000" cy="3429000"/>
          </a:xfrm>
          <a:ln/>
        </p:spPr>
      </p:sp>
      <p:sp>
        <p:nvSpPr>
          <p:cNvPr id="1352707" name="Rectangle 3"/>
          <p:cNvSpPr>
            <a:spLocks noGrp="1" noChangeArrowheads="1"/>
          </p:cNvSpPr>
          <p:nvPr>
            <p:ph type="body" idx="1"/>
          </p:nvPr>
        </p:nvSpPr>
        <p:spPr>
          <a:xfrm>
            <a:off x="914400" y="4343400"/>
            <a:ext cx="5029200" cy="4114800"/>
          </a:xfrm>
        </p:spPr>
        <p:txBody>
          <a:bodyPr/>
          <a:lstStyle/>
          <a:p>
            <a:r>
              <a:rPr lang="fr-FR" altLang="fr-FR" dirty="0"/>
              <a:t>Information relayée par Sky &amp; Telescopes de juillet 2002, page 96.</a:t>
            </a:r>
          </a:p>
          <a:p>
            <a:endParaRPr lang="fr-FR" altLang="fr-FR" dirty="0"/>
          </a:p>
          <a:p>
            <a:r>
              <a:rPr lang="fr-FR" altLang="fr-FR" dirty="0"/>
              <a:t>********************************************************************************************************</a:t>
            </a:r>
          </a:p>
          <a:p>
            <a:r>
              <a:rPr lang="fr-FR" altLang="fr-FR" b="1" dirty="0"/>
              <a:t>General</a:t>
            </a:r>
          </a:p>
          <a:p>
            <a:r>
              <a:rPr lang="fr-FR" altLang="fr-FR" dirty="0"/>
              <a:t>Borg, V. (1996). </a:t>
            </a:r>
            <a:r>
              <a:rPr lang="fr-FR" altLang="fr-FR" dirty="0" err="1"/>
              <a:t>Death</a:t>
            </a:r>
            <a:r>
              <a:rPr lang="fr-FR" altLang="fr-FR" dirty="0"/>
              <a:t> of the night. </a:t>
            </a:r>
            <a:r>
              <a:rPr lang="fr-FR" altLang="fr-FR" i="1" dirty="0" err="1"/>
              <a:t>Geographical</a:t>
            </a:r>
            <a:r>
              <a:rPr lang="fr-FR" altLang="fr-FR" i="1" dirty="0"/>
              <a:t> Magazine</a:t>
            </a:r>
            <a:r>
              <a:rPr lang="fr-FR" altLang="fr-FR" dirty="0"/>
              <a:t>. </a:t>
            </a:r>
            <a:r>
              <a:rPr lang="fr-FR" altLang="fr-FR" b="1" dirty="0"/>
              <a:t>68: </a:t>
            </a:r>
            <a:r>
              <a:rPr lang="fr-FR" altLang="fr-FR" dirty="0"/>
              <a:t>56.</a:t>
            </a:r>
            <a:br>
              <a:rPr lang="fr-FR" altLang="fr-FR" dirty="0"/>
            </a:br>
            <a:r>
              <a:rPr lang="fr-FR" altLang="fr-FR" dirty="0"/>
              <a:t>Night light pollution </a:t>
            </a:r>
            <a:r>
              <a:rPr lang="fr-FR" altLang="fr-FR" dirty="0" err="1"/>
              <a:t>is</a:t>
            </a:r>
            <a:r>
              <a:rPr lang="fr-FR" altLang="fr-FR" dirty="0"/>
              <a:t> </a:t>
            </a:r>
            <a:r>
              <a:rPr lang="fr-FR" altLang="fr-FR" dirty="0" err="1"/>
              <a:t>becoming</a:t>
            </a:r>
            <a:r>
              <a:rPr lang="fr-FR" altLang="fr-FR" dirty="0"/>
              <a:t> an </a:t>
            </a:r>
            <a:r>
              <a:rPr lang="fr-FR" altLang="fr-FR" dirty="0" err="1"/>
              <a:t>increasingly</a:t>
            </a:r>
            <a:r>
              <a:rPr lang="fr-FR" altLang="fr-FR" dirty="0"/>
              <a:t> important </a:t>
            </a:r>
            <a:r>
              <a:rPr lang="fr-FR" altLang="fr-FR" dirty="0" err="1"/>
              <a:t>environmental</a:t>
            </a:r>
            <a:r>
              <a:rPr lang="fr-FR" altLang="fr-FR" dirty="0"/>
              <a:t> </a:t>
            </a:r>
            <a:r>
              <a:rPr lang="fr-FR" altLang="fr-FR" dirty="0" err="1"/>
              <a:t>problem</a:t>
            </a:r>
            <a:r>
              <a:rPr lang="fr-FR" altLang="fr-FR" dirty="0"/>
              <a:t> as </a:t>
            </a:r>
            <a:r>
              <a:rPr lang="fr-FR" altLang="fr-FR" dirty="0" err="1"/>
              <a:t>well</a:t>
            </a:r>
            <a:r>
              <a:rPr lang="fr-FR" altLang="fr-FR" dirty="0"/>
              <a:t> as an </a:t>
            </a:r>
            <a:r>
              <a:rPr lang="fr-FR" altLang="fr-FR" dirty="0" err="1"/>
              <a:t>impediment</a:t>
            </a:r>
            <a:r>
              <a:rPr lang="fr-FR" altLang="fr-FR" dirty="0"/>
              <a:t> to people </a:t>
            </a:r>
            <a:r>
              <a:rPr lang="fr-FR" altLang="fr-FR" dirty="0" err="1"/>
              <a:t>enjoying</a:t>
            </a:r>
            <a:r>
              <a:rPr lang="fr-FR" altLang="fr-FR" dirty="0"/>
              <a:t> the panorama </a:t>
            </a:r>
            <a:r>
              <a:rPr lang="fr-FR" altLang="fr-FR" dirty="0" err="1"/>
              <a:t>offered</a:t>
            </a:r>
            <a:r>
              <a:rPr lang="fr-FR" altLang="fr-FR" dirty="0"/>
              <a:t> by the stars. Certain </a:t>
            </a:r>
            <a:r>
              <a:rPr lang="fr-FR" altLang="fr-FR" dirty="0" err="1"/>
              <a:t>animals</a:t>
            </a:r>
            <a:r>
              <a:rPr lang="fr-FR" altLang="fr-FR" dirty="0"/>
              <a:t>, </a:t>
            </a:r>
            <a:r>
              <a:rPr lang="fr-FR" altLang="fr-FR" dirty="0" err="1"/>
              <a:t>such</a:t>
            </a:r>
            <a:r>
              <a:rPr lang="fr-FR" altLang="fr-FR" dirty="0"/>
              <a:t> as </a:t>
            </a:r>
            <a:r>
              <a:rPr lang="fr-FR" altLang="fr-FR" dirty="0" err="1"/>
              <a:t>sea</a:t>
            </a:r>
            <a:r>
              <a:rPr lang="fr-FR" altLang="fr-FR" dirty="0"/>
              <a:t> </a:t>
            </a:r>
            <a:r>
              <a:rPr lang="fr-FR" altLang="fr-FR" dirty="0" err="1"/>
              <a:t>turtles</a:t>
            </a:r>
            <a:r>
              <a:rPr lang="fr-FR" altLang="fr-FR" dirty="0"/>
              <a:t> in the </a:t>
            </a:r>
            <a:r>
              <a:rPr lang="fr-FR" altLang="fr-FR" dirty="0" err="1"/>
              <a:t>Mediterranean</a:t>
            </a:r>
            <a:r>
              <a:rPr lang="fr-FR" altLang="fr-FR" dirty="0"/>
              <a:t> and </a:t>
            </a:r>
            <a:r>
              <a:rPr lang="fr-FR" altLang="fr-FR" dirty="0" err="1"/>
              <a:t>migratory</a:t>
            </a:r>
            <a:r>
              <a:rPr lang="fr-FR" altLang="fr-FR" dirty="0"/>
              <a:t> </a:t>
            </a:r>
            <a:r>
              <a:rPr lang="fr-FR" altLang="fr-FR" dirty="0" err="1"/>
              <a:t>birds</a:t>
            </a:r>
            <a:r>
              <a:rPr lang="fr-FR" altLang="fr-FR" dirty="0"/>
              <a:t> </a:t>
            </a:r>
            <a:r>
              <a:rPr lang="fr-FR" altLang="fr-FR" dirty="0" err="1"/>
              <a:t>that</a:t>
            </a:r>
            <a:r>
              <a:rPr lang="fr-FR" altLang="fr-FR" dirty="0"/>
              <a:t> </a:t>
            </a:r>
            <a:r>
              <a:rPr lang="fr-FR" altLang="fr-FR" dirty="0" err="1"/>
              <a:t>fly</a:t>
            </a:r>
            <a:r>
              <a:rPr lang="fr-FR" altLang="fr-FR" dirty="0"/>
              <a:t> by night, are </a:t>
            </a:r>
            <a:r>
              <a:rPr lang="fr-FR" altLang="fr-FR" dirty="0" err="1"/>
              <a:t>disturbed</a:t>
            </a:r>
            <a:r>
              <a:rPr lang="fr-FR" altLang="fr-FR" dirty="0"/>
              <a:t> in </a:t>
            </a:r>
            <a:r>
              <a:rPr lang="fr-FR" altLang="fr-FR" dirty="0" err="1"/>
              <a:t>their</a:t>
            </a:r>
            <a:r>
              <a:rPr lang="fr-FR" altLang="fr-FR" dirty="0"/>
              <a:t> reproductive and </a:t>
            </a:r>
            <a:r>
              <a:rPr lang="fr-FR" altLang="fr-FR" dirty="0" err="1"/>
              <a:t>migratory</a:t>
            </a:r>
            <a:r>
              <a:rPr lang="fr-FR" altLang="fr-FR" dirty="0"/>
              <a:t> habits by the </a:t>
            </a:r>
            <a:r>
              <a:rPr lang="fr-FR" altLang="fr-FR" dirty="0" err="1"/>
              <a:t>excess</a:t>
            </a:r>
            <a:r>
              <a:rPr lang="fr-FR" altLang="fr-FR" dirty="0"/>
              <a:t> light </a:t>
            </a:r>
            <a:r>
              <a:rPr lang="fr-FR" altLang="fr-FR" dirty="0" err="1"/>
              <a:t>being</a:t>
            </a:r>
            <a:r>
              <a:rPr lang="fr-FR" altLang="fr-FR" dirty="0"/>
              <a:t> </a:t>
            </a:r>
            <a:r>
              <a:rPr lang="fr-FR" altLang="fr-FR" dirty="0" err="1"/>
              <a:t>given</a:t>
            </a:r>
            <a:r>
              <a:rPr lang="fr-FR" altLang="fr-FR" dirty="0"/>
              <a:t> off by lit </a:t>
            </a:r>
            <a:r>
              <a:rPr lang="fr-FR" altLang="fr-FR" dirty="0" err="1"/>
              <a:t>towns</a:t>
            </a:r>
            <a:r>
              <a:rPr lang="fr-FR" altLang="fr-FR" dirty="0"/>
              <a:t> and </a:t>
            </a:r>
            <a:r>
              <a:rPr lang="fr-FR" altLang="fr-FR" dirty="0" err="1"/>
              <a:t>cities</a:t>
            </a:r>
            <a:r>
              <a:rPr lang="fr-FR" altLang="fr-FR" dirty="0"/>
              <a:t>. The </a:t>
            </a:r>
            <a:r>
              <a:rPr lang="fr-FR" altLang="fr-FR" dirty="0" err="1"/>
              <a:t>answer</a:t>
            </a:r>
            <a:r>
              <a:rPr lang="fr-FR" altLang="fr-FR" dirty="0"/>
              <a:t> </a:t>
            </a:r>
            <a:r>
              <a:rPr lang="fr-FR" altLang="fr-FR" dirty="0" err="1"/>
              <a:t>is</a:t>
            </a:r>
            <a:r>
              <a:rPr lang="fr-FR" altLang="fr-FR" dirty="0"/>
              <a:t> to cap night lights to </a:t>
            </a:r>
            <a:r>
              <a:rPr lang="fr-FR" altLang="fr-FR" dirty="0" err="1"/>
              <a:t>reduce</a:t>
            </a:r>
            <a:r>
              <a:rPr lang="fr-FR" altLang="fr-FR" dirty="0"/>
              <a:t> the </a:t>
            </a:r>
            <a:r>
              <a:rPr lang="fr-FR" altLang="fr-FR" dirty="0" err="1"/>
              <a:t>glare</a:t>
            </a:r>
            <a:r>
              <a:rPr lang="fr-FR" altLang="fr-FR" dirty="0"/>
              <a:t> </a:t>
            </a:r>
            <a:r>
              <a:rPr lang="fr-FR" altLang="fr-FR" dirty="0" err="1"/>
              <a:t>that</a:t>
            </a:r>
            <a:r>
              <a:rPr lang="fr-FR" altLang="fr-FR" dirty="0"/>
              <a:t> </a:t>
            </a:r>
            <a:r>
              <a:rPr lang="fr-FR" altLang="fr-FR" dirty="0" err="1"/>
              <a:t>is</a:t>
            </a:r>
            <a:r>
              <a:rPr lang="fr-FR" altLang="fr-FR" dirty="0"/>
              <a:t> </a:t>
            </a:r>
            <a:r>
              <a:rPr lang="fr-FR" altLang="fr-FR" dirty="0" err="1"/>
              <a:t>given</a:t>
            </a:r>
            <a:r>
              <a:rPr lang="fr-FR" altLang="fr-FR" dirty="0"/>
              <a:t> off </a:t>
            </a:r>
            <a:r>
              <a:rPr lang="fr-FR" altLang="fr-FR" dirty="0" err="1"/>
              <a:t>into</a:t>
            </a:r>
            <a:r>
              <a:rPr lang="fr-FR" altLang="fr-FR" dirty="0"/>
              <a:t> the sky.</a:t>
            </a:r>
          </a:p>
          <a:p>
            <a:r>
              <a:rPr lang="fr-FR" altLang="fr-FR" dirty="0" err="1"/>
              <a:t>Fedun</a:t>
            </a:r>
            <a:r>
              <a:rPr lang="fr-FR" altLang="fr-FR" dirty="0"/>
              <a:t>, I. (1995). Fatal Light Attraction. </a:t>
            </a:r>
            <a:r>
              <a:rPr lang="fr-FR" altLang="fr-FR" i="1" dirty="0"/>
              <a:t>Journal of </a:t>
            </a:r>
            <a:r>
              <a:rPr lang="fr-FR" altLang="fr-FR" i="1" dirty="0" err="1"/>
              <a:t>Wildlife</a:t>
            </a:r>
            <a:r>
              <a:rPr lang="fr-FR" altLang="fr-FR" i="1" dirty="0"/>
              <a:t> </a:t>
            </a:r>
            <a:r>
              <a:rPr lang="fr-FR" altLang="fr-FR" i="1" dirty="0" err="1"/>
              <a:t>Rehabilitation</a:t>
            </a:r>
            <a:r>
              <a:rPr lang="fr-FR" altLang="fr-FR" dirty="0"/>
              <a:t> </a:t>
            </a:r>
            <a:r>
              <a:rPr lang="fr-FR" altLang="fr-FR" b="1" dirty="0"/>
              <a:t>18</a:t>
            </a:r>
            <a:r>
              <a:rPr lang="fr-FR" altLang="fr-FR" dirty="0"/>
              <a:t>(3):10-11.</a:t>
            </a:r>
          </a:p>
          <a:p>
            <a:r>
              <a:rPr lang="fr-FR" altLang="fr-FR" dirty="0"/>
              <a:t>Harder, B. (2002). "</a:t>
            </a:r>
            <a:r>
              <a:rPr lang="fr-FR" altLang="fr-FR" dirty="0" err="1"/>
              <a:t>Deprived</a:t>
            </a:r>
            <a:r>
              <a:rPr lang="fr-FR" altLang="fr-FR" dirty="0"/>
              <a:t> of </a:t>
            </a:r>
            <a:r>
              <a:rPr lang="fr-FR" altLang="fr-FR" dirty="0" err="1"/>
              <a:t>darkness</a:t>
            </a:r>
            <a:r>
              <a:rPr lang="fr-FR" altLang="fr-FR" dirty="0"/>
              <a:t>: the </a:t>
            </a:r>
            <a:r>
              <a:rPr lang="fr-FR" altLang="fr-FR" dirty="0" err="1"/>
              <a:t>unnatural</a:t>
            </a:r>
            <a:r>
              <a:rPr lang="fr-FR" altLang="fr-FR" dirty="0"/>
              <a:t> </a:t>
            </a:r>
            <a:r>
              <a:rPr lang="fr-FR" altLang="fr-FR" dirty="0" err="1"/>
              <a:t>ecology</a:t>
            </a:r>
            <a:r>
              <a:rPr lang="fr-FR" altLang="fr-FR" dirty="0"/>
              <a:t> of </a:t>
            </a:r>
            <a:r>
              <a:rPr lang="fr-FR" altLang="fr-FR" dirty="0" err="1"/>
              <a:t>artificial</a:t>
            </a:r>
            <a:r>
              <a:rPr lang="fr-FR" altLang="fr-FR" dirty="0"/>
              <a:t> light at night" </a:t>
            </a:r>
            <a:r>
              <a:rPr lang="fr-FR" altLang="fr-FR" i="1" dirty="0"/>
              <a:t>Science News</a:t>
            </a:r>
            <a:r>
              <a:rPr lang="fr-FR" altLang="fr-FR" dirty="0"/>
              <a:t> 161(16):248-249.</a:t>
            </a:r>
          </a:p>
          <a:p>
            <a:r>
              <a:rPr lang="fr-FR" altLang="fr-FR" dirty="0" err="1"/>
              <a:t>Health</a:t>
            </a:r>
            <a:r>
              <a:rPr lang="fr-FR" altLang="fr-FR" dirty="0"/>
              <a:t> Council of the </a:t>
            </a:r>
            <a:r>
              <a:rPr lang="fr-FR" altLang="fr-FR" dirty="0" err="1"/>
              <a:t>Netherlands</a:t>
            </a:r>
            <a:r>
              <a:rPr lang="fr-FR" altLang="fr-FR" dirty="0"/>
              <a:t>. 2000. Impact of </a:t>
            </a:r>
            <a:r>
              <a:rPr lang="fr-FR" altLang="fr-FR" dirty="0" err="1"/>
              <a:t>outdoor</a:t>
            </a:r>
            <a:r>
              <a:rPr lang="fr-FR" altLang="fr-FR" dirty="0"/>
              <a:t> </a:t>
            </a:r>
            <a:r>
              <a:rPr lang="fr-FR" altLang="fr-FR" dirty="0" err="1"/>
              <a:t>lighting</a:t>
            </a:r>
            <a:r>
              <a:rPr lang="fr-FR" altLang="fr-FR" dirty="0"/>
              <a:t> on man and nature. The Hague: </a:t>
            </a:r>
            <a:r>
              <a:rPr lang="fr-FR" altLang="fr-FR" dirty="0" err="1"/>
              <a:t>Health</a:t>
            </a:r>
            <a:r>
              <a:rPr lang="fr-FR" altLang="fr-FR" dirty="0"/>
              <a:t> Council of the </a:t>
            </a:r>
            <a:r>
              <a:rPr lang="fr-FR" altLang="fr-FR" dirty="0" err="1"/>
              <a:t>Netherlands</a:t>
            </a:r>
            <a:r>
              <a:rPr lang="fr-FR" altLang="fr-FR" dirty="0"/>
              <a:t>. Publication no. 2000/25E. (</a:t>
            </a:r>
            <a:r>
              <a:rPr lang="fr-FR" altLang="fr-FR" dirty="0">
                <a:hlinkClick r:id="rId3"/>
              </a:rPr>
              <a:t>www.gr.nl/OVERIG/PDF/00@25E.PDF</a:t>
            </a:r>
            <a:r>
              <a:rPr lang="fr-FR" altLang="fr-FR" dirty="0"/>
              <a:t>)</a:t>
            </a:r>
          </a:p>
          <a:p>
            <a:r>
              <a:rPr lang="fr-FR" altLang="fr-FR" dirty="0" err="1"/>
              <a:t>Raevel</a:t>
            </a:r>
            <a:r>
              <a:rPr lang="fr-FR" altLang="fr-FR" dirty="0"/>
              <a:t> P. &amp; </a:t>
            </a:r>
            <a:r>
              <a:rPr lang="fr-FR" altLang="fr-FR" dirty="0" err="1"/>
              <a:t>Lamiot</a:t>
            </a:r>
            <a:r>
              <a:rPr lang="fr-FR" altLang="fr-FR" dirty="0"/>
              <a:t>, F. (1998). </a:t>
            </a:r>
            <a:r>
              <a:rPr lang="fr-FR" altLang="fr-FR" i="1" dirty="0"/>
              <a:t>Impacts écologiques de l'éclairage nocturne</a:t>
            </a:r>
            <a:r>
              <a:rPr lang="fr-FR" altLang="fr-FR" dirty="0"/>
              <a:t>. Premier Congrès européen sur la protection du ciel nocturne, June 30-May 1, Cité des Sciences, La Villette, Paris.</a:t>
            </a:r>
          </a:p>
          <a:p>
            <a:r>
              <a:rPr lang="fr-FR" altLang="fr-FR" dirty="0" err="1"/>
              <a:t>Outen</a:t>
            </a:r>
            <a:r>
              <a:rPr lang="fr-FR" altLang="fr-FR" dirty="0"/>
              <a:t>, A. (1998). </a:t>
            </a:r>
            <a:r>
              <a:rPr lang="fr-FR" altLang="fr-FR" i="1" dirty="0"/>
              <a:t>The possible </a:t>
            </a:r>
            <a:r>
              <a:rPr lang="fr-FR" altLang="fr-FR" i="1" dirty="0" err="1"/>
              <a:t>ecological</a:t>
            </a:r>
            <a:r>
              <a:rPr lang="fr-FR" altLang="fr-FR" i="1" dirty="0"/>
              <a:t> implication of </a:t>
            </a:r>
            <a:r>
              <a:rPr lang="fr-FR" altLang="fr-FR" i="1" dirty="0" err="1"/>
              <a:t>artificial</a:t>
            </a:r>
            <a:r>
              <a:rPr lang="fr-FR" altLang="fr-FR" i="1" dirty="0"/>
              <a:t> </a:t>
            </a:r>
            <a:r>
              <a:rPr lang="fr-FR" altLang="fr-FR" i="1" dirty="0" err="1"/>
              <a:t>lighting</a:t>
            </a:r>
            <a:r>
              <a:rPr lang="fr-FR" altLang="fr-FR" dirty="0"/>
              <a:t>. Hertfordshire, UK: Hertfordshire </a:t>
            </a:r>
            <a:r>
              <a:rPr lang="fr-FR" altLang="fr-FR" dirty="0" err="1"/>
              <a:t>Biological</a:t>
            </a:r>
            <a:r>
              <a:rPr lang="fr-FR" altLang="fr-FR" dirty="0"/>
              <a:t/>
            </a:r>
            <a:br>
              <a:rPr lang="fr-FR" altLang="fr-FR" dirty="0"/>
            </a:br>
            <a:r>
              <a:rPr lang="fr-FR" altLang="fr-FR" dirty="0"/>
              <a:t>Records Centre.</a:t>
            </a:r>
          </a:p>
          <a:p>
            <a:r>
              <a:rPr lang="fr-FR" altLang="fr-FR" dirty="0" err="1"/>
              <a:t>Upgren</a:t>
            </a:r>
            <a:r>
              <a:rPr lang="fr-FR" altLang="fr-FR" dirty="0"/>
              <a:t>, A. R. (1996). "Night </a:t>
            </a:r>
            <a:r>
              <a:rPr lang="fr-FR" altLang="fr-FR" dirty="0" err="1"/>
              <a:t>blindness</a:t>
            </a:r>
            <a:r>
              <a:rPr lang="fr-FR" altLang="fr-FR" dirty="0"/>
              <a:t>: Light pollution </a:t>
            </a:r>
            <a:r>
              <a:rPr lang="fr-FR" altLang="fr-FR" dirty="0" err="1"/>
              <a:t>is</a:t>
            </a:r>
            <a:r>
              <a:rPr lang="fr-FR" altLang="fr-FR" dirty="0"/>
              <a:t> </a:t>
            </a:r>
            <a:r>
              <a:rPr lang="fr-FR" altLang="fr-FR" dirty="0" err="1"/>
              <a:t>changing</a:t>
            </a:r>
            <a:r>
              <a:rPr lang="fr-FR" altLang="fr-FR" dirty="0"/>
              <a:t> </a:t>
            </a:r>
            <a:r>
              <a:rPr lang="fr-FR" altLang="fr-FR" dirty="0" err="1"/>
              <a:t>astronomy</a:t>
            </a:r>
            <a:r>
              <a:rPr lang="fr-FR" altLang="fr-FR" dirty="0"/>
              <a:t>, the </a:t>
            </a:r>
            <a:r>
              <a:rPr lang="fr-FR" altLang="fr-FR" dirty="0" err="1"/>
              <a:t>environment</a:t>
            </a:r>
            <a:r>
              <a:rPr lang="fr-FR" altLang="fr-FR" dirty="0"/>
              <a:t>, and </a:t>
            </a:r>
            <a:r>
              <a:rPr lang="fr-FR" altLang="fr-FR" dirty="0" err="1"/>
              <a:t>our</a:t>
            </a:r>
            <a:r>
              <a:rPr lang="fr-FR" altLang="fr-FR" dirty="0"/>
              <a:t> </a:t>
            </a:r>
            <a:r>
              <a:rPr lang="fr-FR" altLang="fr-FR" dirty="0" err="1"/>
              <a:t>experience</a:t>
            </a:r>
            <a:r>
              <a:rPr lang="fr-FR" altLang="fr-FR" dirty="0"/>
              <a:t> of nature." </a:t>
            </a:r>
            <a:r>
              <a:rPr lang="fr-FR" altLang="fr-FR" i="1" dirty="0"/>
              <a:t>The </a:t>
            </a:r>
            <a:r>
              <a:rPr lang="fr-FR" altLang="fr-FR" i="1" dirty="0" err="1"/>
              <a:t>Amicus</a:t>
            </a:r>
            <a:r>
              <a:rPr lang="fr-FR" altLang="fr-FR" i="1" dirty="0"/>
              <a:t> Journal</a:t>
            </a:r>
            <a:r>
              <a:rPr lang="fr-FR" altLang="fr-FR" dirty="0"/>
              <a:t> Winter:22-25.</a:t>
            </a:r>
          </a:p>
          <a:p>
            <a:r>
              <a:rPr lang="fr-FR" altLang="fr-FR" dirty="0" err="1"/>
              <a:t>Verheijen</a:t>
            </a:r>
            <a:r>
              <a:rPr lang="fr-FR" altLang="fr-FR" dirty="0"/>
              <a:t>, F. J. (1958). "The </a:t>
            </a:r>
            <a:r>
              <a:rPr lang="fr-FR" altLang="fr-FR" dirty="0" err="1"/>
              <a:t>mechanisms</a:t>
            </a:r>
            <a:r>
              <a:rPr lang="fr-FR" altLang="fr-FR" dirty="0"/>
              <a:t> of the </a:t>
            </a:r>
            <a:r>
              <a:rPr lang="fr-FR" altLang="fr-FR" dirty="0" err="1"/>
              <a:t>trapping</a:t>
            </a:r>
            <a:r>
              <a:rPr lang="fr-FR" altLang="fr-FR" dirty="0"/>
              <a:t> </a:t>
            </a:r>
            <a:r>
              <a:rPr lang="fr-FR" altLang="fr-FR" dirty="0" err="1"/>
              <a:t>effect</a:t>
            </a:r>
            <a:r>
              <a:rPr lang="fr-FR" altLang="fr-FR" dirty="0"/>
              <a:t> of </a:t>
            </a:r>
            <a:r>
              <a:rPr lang="fr-FR" altLang="fr-FR" dirty="0" err="1"/>
              <a:t>artificial</a:t>
            </a:r>
            <a:r>
              <a:rPr lang="fr-FR" altLang="fr-FR" dirty="0"/>
              <a:t> light sources </a:t>
            </a:r>
            <a:r>
              <a:rPr lang="fr-FR" altLang="fr-FR" dirty="0" err="1"/>
              <a:t>upon</a:t>
            </a:r>
            <a:r>
              <a:rPr lang="fr-FR" altLang="fr-FR" dirty="0"/>
              <a:t> </a:t>
            </a:r>
            <a:r>
              <a:rPr lang="fr-FR" altLang="fr-FR" dirty="0" err="1"/>
              <a:t>animals</a:t>
            </a:r>
            <a:r>
              <a:rPr lang="fr-FR" altLang="fr-FR" dirty="0"/>
              <a:t>." </a:t>
            </a:r>
            <a:r>
              <a:rPr lang="fr-FR" altLang="fr-FR" i="1" dirty="0" err="1"/>
              <a:t>Netherlands</a:t>
            </a:r>
            <a:r>
              <a:rPr lang="fr-FR" altLang="fr-FR" i="1" dirty="0"/>
              <a:t> Journal of </a:t>
            </a:r>
            <a:r>
              <a:rPr lang="fr-FR" altLang="fr-FR" i="1" dirty="0" err="1"/>
              <a:t>Zoology</a:t>
            </a:r>
            <a:r>
              <a:rPr lang="fr-FR" altLang="fr-FR" dirty="0"/>
              <a:t> </a:t>
            </a:r>
            <a:r>
              <a:rPr lang="fr-FR" altLang="fr-FR" b="1" dirty="0"/>
              <a:t>13</a:t>
            </a:r>
            <a:r>
              <a:rPr lang="fr-FR" altLang="fr-FR" dirty="0"/>
              <a:t>:1-107.</a:t>
            </a:r>
            <a:br>
              <a:rPr lang="fr-FR" altLang="fr-FR" dirty="0"/>
            </a:br>
            <a:r>
              <a:rPr lang="fr-FR" altLang="fr-FR" dirty="0"/>
              <a:t/>
            </a:r>
            <a:br>
              <a:rPr lang="fr-FR" altLang="fr-FR" dirty="0"/>
            </a:br>
            <a:r>
              <a:rPr lang="fr-FR" altLang="fr-FR" dirty="0" err="1"/>
              <a:t>Verheijen</a:t>
            </a:r>
            <a:r>
              <a:rPr lang="fr-FR" altLang="fr-FR" dirty="0"/>
              <a:t>, F. J. (1985). "</a:t>
            </a:r>
            <a:r>
              <a:rPr lang="fr-FR" altLang="fr-FR" dirty="0" err="1"/>
              <a:t>Photopollution</a:t>
            </a:r>
            <a:r>
              <a:rPr lang="fr-FR" altLang="fr-FR" dirty="0"/>
              <a:t>: </a:t>
            </a:r>
            <a:r>
              <a:rPr lang="fr-FR" altLang="fr-FR" dirty="0" err="1"/>
              <a:t>Artificial</a:t>
            </a:r>
            <a:r>
              <a:rPr lang="fr-FR" altLang="fr-FR" dirty="0"/>
              <a:t> light </a:t>
            </a:r>
            <a:r>
              <a:rPr lang="fr-FR" altLang="fr-FR" dirty="0" err="1"/>
              <a:t>optic</a:t>
            </a:r>
            <a:r>
              <a:rPr lang="fr-FR" altLang="fr-FR" dirty="0"/>
              <a:t> spatial control </a:t>
            </a:r>
            <a:r>
              <a:rPr lang="fr-FR" altLang="fr-FR" dirty="0" err="1"/>
              <a:t>systems</a:t>
            </a:r>
            <a:r>
              <a:rPr lang="fr-FR" altLang="fr-FR" dirty="0"/>
              <a:t> fail to </a:t>
            </a:r>
            <a:r>
              <a:rPr lang="fr-FR" altLang="fr-FR" dirty="0" err="1"/>
              <a:t>cope</a:t>
            </a:r>
            <a:r>
              <a:rPr lang="fr-FR" altLang="fr-FR" dirty="0"/>
              <a:t> </a:t>
            </a:r>
            <a:r>
              <a:rPr lang="fr-FR" altLang="fr-FR" dirty="0" err="1"/>
              <a:t>with</a:t>
            </a:r>
            <a:r>
              <a:rPr lang="fr-FR" altLang="fr-FR" dirty="0"/>
              <a:t>. Incidents, causations, </a:t>
            </a:r>
            <a:r>
              <a:rPr lang="fr-FR" altLang="fr-FR" dirty="0" err="1"/>
              <a:t>remedies</a:t>
            </a:r>
            <a:r>
              <a:rPr lang="fr-FR" altLang="fr-FR" dirty="0"/>
              <a:t>." </a:t>
            </a:r>
            <a:r>
              <a:rPr lang="fr-FR" altLang="fr-FR" i="1" dirty="0" err="1"/>
              <a:t>Experimental</a:t>
            </a:r>
            <a:r>
              <a:rPr lang="fr-FR" altLang="fr-FR" i="1" dirty="0"/>
              <a:t> </a:t>
            </a:r>
            <a:r>
              <a:rPr lang="fr-FR" altLang="fr-FR" i="1" dirty="0" err="1"/>
              <a:t>Biology</a:t>
            </a:r>
            <a:r>
              <a:rPr lang="fr-FR" altLang="fr-FR" dirty="0"/>
              <a:t> </a:t>
            </a:r>
            <a:r>
              <a:rPr lang="fr-FR" altLang="fr-FR" b="1" dirty="0"/>
              <a:t>1985</a:t>
            </a:r>
            <a:r>
              <a:rPr lang="fr-FR" altLang="fr-FR" dirty="0"/>
              <a:t>:1-18.</a:t>
            </a:r>
          </a:p>
          <a:p>
            <a:endParaRPr lang="fr-FR" altLang="fr-FR" dirty="0"/>
          </a:p>
          <a:p>
            <a:endParaRPr lang="fr-FR" altLang="fr-FR" b="1" dirty="0"/>
          </a:p>
          <a:p>
            <a:r>
              <a:rPr lang="fr-FR" altLang="fr-FR" b="1" dirty="0"/>
              <a:t>Article publié dans les DNA du 2/12/03:</a:t>
            </a:r>
          </a:p>
          <a:p>
            <a:endParaRPr lang="fr-FR" altLang="fr-FR" b="1" dirty="0"/>
          </a:p>
          <a:p>
            <a:r>
              <a:rPr lang="fr-FR" altLang="fr-FR" b="1" dirty="0"/>
              <a:t>---------------------------------------------------------------------------------------------</a:t>
            </a:r>
          </a:p>
          <a:p>
            <a:r>
              <a:rPr lang="fr-FR" altLang="fr-FR" b="1" dirty="0"/>
              <a:t> </a:t>
            </a:r>
          </a:p>
          <a:p>
            <a:r>
              <a:rPr lang="fr-FR" altLang="fr-FR" b="1" dirty="0"/>
              <a:t>Quand la lumière nuit </a:t>
            </a:r>
          </a:p>
          <a:p>
            <a:r>
              <a:rPr lang="fr-FR" altLang="fr-FR" b="1" dirty="0"/>
              <a:t>  </a:t>
            </a:r>
          </a:p>
          <a:p>
            <a:r>
              <a:rPr lang="fr-FR" altLang="fr-FR" b="1" dirty="0"/>
              <a:t>De plus en plus de sites sont éclairés de nuit en Alsace. Résultat : </a:t>
            </a:r>
          </a:p>
          <a:p>
            <a:r>
              <a:rPr lang="fr-FR" altLang="fr-FR" b="1" dirty="0"/>
              <a:t>animaux et plantes voient leurs cycles biologiques complètement </a:t>
            </a:r>
          </a:p>
          <a:p>
            <a:r>
              <a:rPr lang="fr-FR" altLang="fr-FR" b="1" dirty="0"/>
              <a:t>déréglés.(Photo DNA-Michel Frison)  </a:t>
            </a:r>
          </a:p>
          <a:p>
            <a:r>
              <a:rPr lang="fr-FR" altLang="fr-FR" b="1" dirty="0"/>
              <a:t>Longtemps désigné par l'expression « nuisance lumineuse », le halo </a:t>
            </a:r>
          </a:p>
          <a:p>
            <a:r>
              <a:rPr lang="fr-FR" altLang="fr-FR" b="1" dirty="0"/>
              <a:t>nocturne dû au sur-éclairage des villes est aujourd'hui qualifié de « </a:t>
            </a:r>
          </a:p>
          <a:p>
            <a:r>
              <a:rPr lang="fr-FR" altLang="fr-FR" b="1" dirty="0"/>
              <a:t>pollution lumineuse » par les scientifiques. Il chamboule les rythmes </a:t>
            </a:r>
          </a:p>
          <a:p>
            <a:r>
              <a:rPr lang="fr-FR" altLang="fr-FR" b="1" dirty="0"/>
              <a:t>biologiques des animaux. </a:t>
            </a:r>
          </a:p>
          <a:p>
            <a:endParaRPr lang="fr-FR" altLang="fr-FR" b="1" dirty="0"/>
          </a:p>
          <a:p>
            <a:endParaRPr lang="fr-FR" altLang="fr-FR" b="1" dirty="0"/>
          </a:p>
          <a:p>
            <a:r>
              <a:rPr lang="fr-FR" altLang="fr-FR" b="1" dirty="0"/>
              <a:t>A-t-on jamais vu un oiseau diurne se mettre à chanter, ou même </a:t>
            </a:r>
          </a:p>
          <a:p>
            <a:r>
              <a:rPr lang="fr-FR" altLang="fr-FR" b="1" dirty="0"/>
              <a:t>chasser, en pleine nuit ? L'image paraît insolite, et pourtant Jean- Paul </a:t>
            </a:r>
            <a:r>
              <a:rPr lang="fr-FR" altLang="fr-FR" b="1" dirty="0" err="1"/>
              <a:t>Gendner</a:t>
            </a:r>
            <a:r>
              <a:rPr lang="fr-FR" altLang="fr-FR" b="1" dirty="0"/>
              <a:t>, du CEPE de Strasbourg ( Centre d'écologie et </a:t>
            </a:r>
          </a:p>
          <a:p>
            <a:r>
              <a:rPr lang="fr-FR" altLang="fr-FR" b="1" dirty="0"/>
              <a:t>physiologie énergétiques, au CNRS ) précise que de tels cas se sont </a:t>
            </a:r>
          </a:p>
          <a:p>
            <a:r>
              <a:rPr lang="fr-FR" altLang="fr-FR" b="1" dirty="0"/>
              <a:t>déjà produits. Principal responsable : l'éclairage nocturne. « Un </a:t>
            </a:r>
          </a:p>
          <a:p>
            <a:r>
              <a:rPr lang="fr-FR" altLang="fr-FR" b="1" dirty="0"/>
              <a:t>oiseau perché sur un lampadaire, sifflant à trois heures du matin, </a:t>
            </a:r>
          </a:p>
          <a:p>
            <a:r>
              <a:rPr lang="fr-FR" altLang="fr-FR" b="1" dirty="0"/>
              <a:t>c'est révélateur... » </a:t>
            </a:r>
          </a:p>
          <a:p>
            <a:endParaRPr lang="fr-FR" altLang="fr-FR" b="1" dirty="0"/>
          </a:p>
          <a:p>
            <a:endParaRPr lang="fr-FR" altLang="fr-FR" b="1" dirty="0"/>
          </a:p>
          <a:p>
            <a:r>
              <a:rPr lang="fr-FR" altLang="fr-FR" b="1" dirty="0"/>
              <a:t>Contraire aux habitudes </a:t>
            </a:r>
          </a:p>
          <a:p>
            <a:endParaRPr lang="fr-FR" altLang="fr-FR" b="1" dirty="0"/>
          </a:p>
          <a:p>
            <a:endParaRPr lang="fr-FR" altLang="fr-FR" b="1" dirty="0"/>
          </a:p>
          <a:p>
            <a:r>
              <a:rPr lang="fr-FR" altLang="fr-FR" b="1" dirty="0"/>
              <a:t> L'éclairage de nuit a, selon un suivi réalisé par la LPO ( Ligue </a:t>
            </a:r>
          </a:p>
          <a:p>
            <a:r>
              <a:rPr lang="fr-FR" altLang="fr-FR" b="1" dirty="0"/>
              <a:t>protectrice des oiseaux ) de Mulhouse, modifié le régime alimentaire </a:t>
            </a:r>
          </a:p>
          <a:p>
            <a:r>
              <a:rPr lang="fr-FR" altLang="fr-FR" b="1" dirty="0"/>
              <a:t>du faucon pèlerin urbain. « Des proies qu'il n'avait jamais </a:t>
            </a:r>
          </a:p>
          <a:p>
            <a:r>
              <a:rPr lang="fr-FR" altLang="fr-FR" b="1" dirty="0"/>
              <a:t>convoitées ont été trouvées dans son alimentation : des bécasses, des </a:t>
            </a:r>
          </a:p>
          <a:p>
            <a:r>
              <a:rPr lang="fr-FR" altLang="fr-FR" b="1" dirty="0"/>
              <a:t>rallidés... Or ces derniers sont des migrateurs nocturnes. Le pèlerin </a:t>
            </a:r>
          </a:p>
          <a:p>
            <a:r>
              <a:rPr lang="fr-FR" altLang="fr-FR" b="1" dirty="0"/>
              <a:t>s'est donc mis à chasser la nuit, ce qui est contraire à ses </a:t>
            </a:r>
          </a:p>
          <a:p>
            <a:r>
              <a:rPr lang="fr-FR" altLang="fr-FR" b="1" dirty="0"/>
              <a:t>habitudes », souligne Christian Braun, directeur de la LPO.  Depuis que la plupart des villages sont illuminés jusqu'au petit </a:t>
            </a:r>
          </a:p>
          <a:p>
            <a:r>
              <a:rPr lang="fr-FR" altLang="fr-FR" b="1" dirty="0"/>
              <a:t>matin, et que le sur-éclairage s'étend à des complexes sportifs, sites </a:t>
            </a:r>
          </a:p>
          <a:p>
            <a:r>
              <a:rPr lang="fr-FR" altLang="fr-FR" b="1" dirty="0"/>
              <a:t>industriels ou carrefours en rase campagne, les espèces rurales ne </a:t>
            </a:r>
          </a:p>
          <a:p>
            <a:r>
              <a:rPr lang="fr-FR" altLang="fr-FR" b="1" dirty="0"/>
              <a:t>sont pas à l'abri. « Récemment encore, il a été proposé que le </a:t>
            </a:r>
          </a:p>
          <a:p>
            <a:r>
              <a:rPr lang="fr-FR" altLang="fr-FR" b="1" dirty="0"/>
              <a:t>château de l'</a:t>
            </a:r>
            <a:r>
              <a:rPr lang="fr-FR" altLang="fr-FR" b="1" dirty="0" err="1"/>
              <a:t>Ortenbourg</a:t>
            </a:r>
            <a:r>
              <a:rPr lang="fr-FR" altLang="fr-FR" b="1" dirty="0"/>
              <a:t> soit illuminé nuitamment. Or un faucon </a:t>
            </a:r>
          </a:p>
          <a:p>
            <a:r>
              <a:rPr lang="fr-FR" altLang="fr-FR" b="1" dirty="0"/>
              <a:t>pèlerin y niche... C'était le premier site non rupestre où l'oiseau </a:t>
            </a:r>
          </a:p>
          <a:p>
            <a:r>
              <a:rPr lang="fr-FR" altLang="fr-FR" b="1" dirty="0"/>
              <a:t>avait de nouveau niché en France », remarque Christian Braun. </a:t>
            </a:r>
          </a:p>
          <a:p>
            <a:endParaRPr lang="fr-FR" altLang="fr-FR" b="1" dirty="0"/>
          </a:p>
          <a:p>
            <a:endParaRPr lang="fr-FR" altLang="fr-FR" b="1" dirty="0"/>
          </a:p>
          <a:p>
            <a:r>
              <a:rPr lang="fr-FR" altLang="fr-FR" b="1" dirty="0"/>
              <a:t>Une plaie pour les chauve-souris </a:t>
            </a:r>
          </a:p>
          <a:p>
            <a:endParaRPr lang="fr-FR" altLang="fr-FR" b="1" dirty="0"/>
          </a:p>
          <a:p>
            <a:endParaRPr lang="fr-FR" altLang="fr-FR" b="1" dirty="0"/>
          </a:p>
          <a:p>
            <a:r>
              <a:rPr lang="fr-FR" altLang="fr-FR" b="1" dirty="0"/>
              <a:t> Cette situation pèse particulièrement sur les chauve-souris. Les </a:t>
            </a:r>
          </a:p>
          <a:p>
            <a:r>
              <a:rPr lang="fr-FR" altLang="fr-FR" b="1" dirty="0"/>
              <a:t>endroits les plus prisés ( châteaux et édifices historiques ) étant </a:t>
            </a:r>
          </a:p>
          <a:p>
            <a:r>
              <a:rPr lang="fr-FR" altLang="fr-FR" b="1" dirty="0"/>
              <a:t>justement ceux qui, en général sont illuminés. Résultat : « lorsque </a:t>
            </a:r>
          </a:p>
          <a:p>
            <a:r>
              <a:rPr lang="fr-FR" altLang="fr-FR" b="1" dirty="0"/>
              <a:t>des projecteurs sont braqués directement sur les sorties des gîtes de </a:t>
            </a:r>
          </a:p>
          <a:p>
            <a:r>
              <a:rPr lang="fr-FR" altLang="fr-FR" b="1" dirty="0"/>
              <a:t>chiroptères, les femelles ont tendance à sortir très tardivement, et </a:t>
            </a:r>
          </a:p>
          <a:p>
            <a:r>
              <a:rPr lang="fr-FR" altLang="fr-FR" b="1" dirty="0"/>
              <a:t>ne profitent donc pas de la période de chasse la plus favorable, </a:t>
            </a:r>
          </a:p>
          <a:p>
            <a:r>
              <a:rPr lang="fr-FR" altLang="fr-FR" b="1" dirty="0"/>
              <a:t>située au crépuscule », remarque Stéphane Giraud, directeur du GEPMA </a:t>
            </a:r>
          </a:p>
          <a:p>
            <a:r>
              <a:rPr lang="fr-FR" altLang="fr-FR" b="1" dirty="0"/>
              <a:t>( Groupe d'étude et de protection des mammifères d'Alsace ). </a:t>
            </a:r>
          </a:p>
          <a:p>
            <a:endParaRPr lang="fr-FR" altLang="fr-FR" b="1" dirty="0"/>
          </a:p>
          <a:p>
            <a:endParaRPr lang="fr-FR" altLang="fr-FR" b="1" dirty="0"/>
          </a:p>
          <a:p>
            <a:r>
              <a:rPr lang="fr-FR" altLang="fr-FR" b="1" dirty="0"/>
              <a:t>Migrateurs déboussolés, insectes sur le grill </a:t>
            </a:r>
          </a:p>
          <a:p>
            <a:endParaRPr lang="fr-FR" altLang="fr-FR" b="1" dirty="0"/>
          </a:p>
          <a:p>
            <a:endParaRPr lang="fr-FR" altLang="fr-FR" b="1" dirty="0"/>
          </a:p>
          <a:p>
            <a:r>
              <a:rPr lang="fr-FR" altLang="fr-FR" b="1" dirty="0"/>
              <a:t> Du coup, elles ne produisent pas assez de lait pour nourrir leur </a:t>
            </a:r>
          </a:p>
          <a:p>
            <a:r>
              <a:rPr lang="fr-FR" altLang="fr-FR" b="1" dirty="0"/>
              <a:t>progéniture. Et la mortalité juvénile grimpe en flèche. La pollution </a:t>
            </a:r>
          </a:p>
          <a:p>
            <a:r>
              <a:rPr lang="fr-FR" altLang="fr-FR" b="1" dirty="0"/>
              <a:t>lumineuse n'épargne ni les prédateurs, ni les migrateurs. Et va même </a:t>
            </a:r>
          </a:p>
          <a:p>
            <a:r>
              <a:rPr lang="fr-FR" altLang="fr-FR" b="1" dirty="0"/>
              <a:t>parfois plus loin. Raymond Schirmer, ingénieur-écologue à </a:t>
            </a:r>
          </a:p>
          <a:p>
            <a:r>
              <a:rPr lang="fr-FR" altLang="fr-FR" b="1" dirty="0"/>
              <a:t>Wittelsheim, rapporte qu'à Gueberschwihr, lors d'un son et lumière, </a:t>
            </a:r>
          </a:p>
          <a:p>
            <a:r>
              <a:rPr lang="fr-FR" altLang="fr-FR" b="1" dirty="0"/>
              <a:t>des jets lumineux ont atteint le versant d'une aire d'élevage de </a:t>
            </a:r>
          </a:p>
          <a:p>
            <a:r>
              <a:rPr lang="fr-FR" altLang="fr-FR" b="1" dirty="0"/>
              <a:t>poulets. « Les poussins ont dégringolé et ont été retrouvé morts le </a:t>
            </a:r>
          </a:p>
          <a:p>
            <a:r>
              <a:rPr lang="fr-FR" altLang="fr-FR" b="1" dirty="0"/>
              <a:t>lendemain ».</a:t>
            </a:r>
          </a:p>
          <a:p>
            <a:r>
              <a:rPr lang="fr-FR" altLang="fr-FR" b="1" dirty="0"/>
              <a:t> Phénomène plus fréquent : la présence d'une route extrêmement </a:t>
            </a:r>
          </a:p>
          <a:p>
            <a:r>
              <a:rPr lang="fr-FR" altLang="fr-FR" b="1" dirty="0"/>
              <a:t>lumineuse peut devenir un obstacle infranchissable pour les oiseaux </a:t>
            </a:r>
          </a:p>
          <a:p>
            <a:r>
              <a:rPr lang="fr-FR" altLang="fr-FR" b="1" dirty="0"/>
              <a:t>migrateurs. « C'est par temps de brouillard qu'ils sont le plus </a:t>
            </a:r>
          </a:p>
          <a:p>
            <a:r>
              <a:rPr lang="fr-FR" altLang="fr-FR" b="1" dirty="0"/>
              <a:t>perturbés », indique Sébastien </a:t>
            </a:r>
            <a:r>
              <a:rPr lang="fr-FR" altLang="fr-FR" b="1" dirty="0" err="1"/>
              <a:t>Samtmann</a:t>
            </a:r>
            <a:r>
              <a:rPr lang="fr-FR" altLang="fr-FR" b="1" dirty="0"/>
              <a:t>, du CEPE. Dans certains cas, </a:t>
            </a:r>
          </a:p>
          <a:p>
            <a:r>
              <a:rPr lang="fr-FR" altLang="fr-FR" b="1" dirty="0"/>
              <a:t>ils sont tellement désorientés par l'éclairage nocturne des édifices </a:t>
            </a:r>
          </a:p>
          <a:p>
            <a:r>
              <a:rPr lang="fr-FR" altLang="fr-FR" b="1" dirty="0"/>
              <a:t>qu'ils tournent autour jusqu'à tomber d'épuisement ».</a:t>
            </a:r>
          </a:p>
          <a:p>
            <a:r>
              <a:rPr lang="fr-FR" altLang="fr-FR" b="1" dirty="0"/>
              <a:t> Chaque année, la LPO récupère des bécasses qui ont percuté des </a:t>
            </a:r>
          </a:p>
          <a:p>
            <a:r>
              <a:rPr lang="fr-FR" altLang="fr-FR" b="1" dirty="0"/>
              <a:t>immeubles illuminés. Au GEPMA, on note que les effets sont d'autant </a:t>
            </a:r>
          </a:p>
          <a:p>
            <a:r>
              <a:rPr lang="fr-FR" altLang="fr-FR" b="1" dirty="0"/>
              <a:t>plus dévastateurs que l'éclairage est situé à proximité de milieux </a:t>
            </a:r>
          </a:p>
          <a:p>
            <a:r>
              <a:rPr lang="fr-FR" altLang="fr-FR" b="1" dirty="0"/>
              <a:t>riches en insectes, comme les massifs forestiers. « Après les </a:t>
            </a:r>
          </a:p>
          <a:p>
            <a:r>
              <a:rPr lang="fr-FR" altLang="fr-FR" b="1" dirty="0"/>
              <a:t>produits phytosanitaires, c'est la seconde cause de mortalité pour </a:t>
            </a:r>
          </a:p>
          <a:p>
            <a:r>
              <a:rPr lang="fr-FR" altLang="fr-FR" b="1" dirty="0"/>
              <a:t>les insectes », commente Jean-Pierre Garrec, de l'INRA ( Institut </a:t>
            </a:r>
          </a:p>
          <a:p>
            <a:r>
              <a:rPr lang="fr-FR" altLang="fr-FR" b="1" dirty="0"/>
              <a:t>national de recherche agronomique ) de Nancy. </a:t>
            </a:r>
          </a:p>
          <a:p>
            <a:endParaRPr lang="fr-FR" altLang="fr-FR" b="1" dirty="0"/>
          </a:p>
          <a:p>
            <a:endParaRPr lang="fr-FR" altLang="fr-FR" b="1" dirty="0"/>
          </a:p>
          <a:p>
            <a:r>
              <a:rPr lang="fr-FR" altLang="fr-FR" b="1" dirty="0"/>
              <a:t>Des lucioles qui ne brillent plus </a:t>
            </a:r>
          </a:p>
          <a:p>
            <a:endParaRPr lang="fr-FR" altLang="fr-FR" b="1" dirty="0"/>
          </a:p>
          <a:p>
            <a:endParaRPr lang="fr-FR" altLang="fr-FR" b="1" dirty="0"/>
          </a:p>
          <a:p>
            <a:r>
              <a:rPr lang="fr-FR" altLang="fr-FR" b="1" dirty="0"/>
              <a:t> Leur concentration autour des lampadaires favorise la prédation. « </a:t>
            </a:r>
          </a:p>
          <a:p>
            <a:r>
              <a:rPr lang="fr-FR" altLang="fr-FR" b="1" dirty="0"/>
              <a:t>Et certaines espèces, comme les lucioles, cessent tout bonnement de </a:t>
            </a:r>
          </a:p>
          <a:p>
            <a:r>
              <a:rPr lang="fr-FR" altLang="fr-FR" b="1" dirty="0"/>
              <a:t>briller sous l'effet de la lumière ( ce qui limite grandement leur </a:t>
            </a:r>
          </a:p>
          <a:p>
            <a:r>
              <a:rPr lang="fr-FR" altLang="fr-FR" b="1" dirty="0"/>
              <a:t>succès reproductif ). Tandis que des papillons de nuit arrêtent de </a:t>
            </a:r>
          </a:p>
          <a:p>
            <a:r>
              <a:rPr lang="fr-FR" altLang="fr-FR" b="1" dirty="0"/>
              <a:t>voler », poursuit Sébastien </a:t>
            </a:r>
            <a:r>
              <a:rPr lang="fr-FR" altLang="fr-FR" b="1" dirty="0" err="1"/>
              <a:t>Samtmann</a:t>
            </a:r>
            <a:r>
              <a:rPr lang="fr-FR" altLang="fr-FR" b="1" dirty="0"/>
              <a:t>.</a:t>
            </a:r>
          </a:p>
          <a:p>
            <a:r>
              <a:rPr lang="fr-FR" altLang="fr-FR" b="1" dirty="0"/>
              <a:t> Au bout du compte, c'est donc toute la chaîne alimentaire qui est </a:t>
            </a:r>
          </a:p>
          <a:p>
            <a:r>
              <a:rPr lang="fr-FR" altLang="fr-FR" b="1" dirty="0"/>
              <a:t>déséquilibrée. Et cela sans compter, comme le rappelle Jean-Paul </a:t>
            </a:r>
          </a:p>
          <a:p>
            <a:r>
              <a:rPr lang="fr-FR" altLang="fr-FR" b="1" dirty="0" err="1"/>
              <a:t>Gendner</a:t>
            </a:r>
            <a:r>
              <a:rPr lang="fr-FR" altLang="fr-FR" b="1" dirty="0"/>
              <a:t> : « que la production d'énergie à l'origine de la pollution </a:t>
            </a:r>
          </a:p>
          <a:p>
            <a:r>
              <a:rPr lang="fr-FR" altLang="fr-FR" b="1" dirty="0"/>
              <a:t>lumineuse contribue à la pollution tout court et consomme des </a:t>
            </a:r>
          </a:p>
          <a:p>
            <a:r>
              <a:rPr lang="fr-FR" altLang="fr-FR" b="1" dirty="0"/>
              <a:t>ressources naturelles limités ». </a:t>
            </a:r>
          </a:p>
          <a:p>
            <a:endParaRPr lang="fr-FR" altLang="fr-FR" b="1" dirty="0"/>
          </a:p>
          <a:p>
            <a:endParaRPr lang="fr-FR" altLang="fr-FR" b="1" dirty="0"/>
          </a:p>
          <a:p>
            <a:endParaRPr lang="fr-FR" altLang="fr-FR" b="1" dirty="0"/>
          </a:p>
          <a:p>
            <a:r>
              <a:rPr lang="fr-FR" altLang="fr-FR" b="1" dirty="0"/>
              <a:t>Fabien </a:t>
            </a:r>
            <a:r>
              <a:rPr lang="fr-FR" altLang="fr-FR" b="1" dirty="0" err="1"/>
              <a:t>Fent</a:t>
            </a:r>
            <a:r>
              <a:rPr lang="fr-FR" altLang="fr-FR" b="1" dirty="0"/>
              <a:t> </a:t>
            </a:r>
          </a:p>
          <a:p>
            <a:endParaRPr lang="fr-FR" altLang="fr-FR" b="1" dirty="0"/>
          </a:p>
          <a:p>
            <a:endParaRPr lang="fr-FR" altLang="fr-FR" b="1" dirty="0"/>
          </a:p>
          <a:p>
            <a:r>
              <a:rPr lang="fr-FR" altLang="fr-FR" b="1" dirty="0"/>
              <a:t>© Dernières Nouvelles d'Alsace  - Mar 2 déc. 2003  </a:t>
            </a:r>
          </a:p>
          <a:p>
            <a:endParaRPr lang="fr-FR" altLang="fr-FR" b="1" dirty="0"/>
          </a:p>
          <a:p>
            <a:r>
              <a:rPr lang="fr-FR" altLang="fr-FR" b="1" dirty="0"/>
              <a:t>______________________________________________________________________________________________________</a:t>
            </a:r>
          </a:p>
          <a:p>
            <a:endParaRPr lang="fr-FR" altLang="fr-FR" b="1" dirty="0"/>
          </a:p>
          <a:p>
            <a:r>
              <a:rPr lang="fr-FR" altLang="fr-FR" b="1" dirty="0"/>
              <a:t>POLLUTION LUMINEUSE ET MORTALITE D’OISEAUX. </a:t>
            </a:r>
          </a:p>
          <a:p>
            <a:r>
              <a:rPr lang="fr-FR" altLang="fr-FR" b="1" dirty="0"/>
              <a:t>LE CAS DU NOUVEAU PONT-TUNNEL ØRESUNDSBRON</a:t>
            </a:r>
          </a:p>
          <a:p>
            <a:r>
              <a:rPr lang="fr-FR" altLang="fr-FR" b="1" dirty="0"/>
              <a:t>RELIANT LA SUEDE AU DANEMARK</a:t>
            </a:r>
          </a:p>
          <a:p>
            <a:r>
              <a:rPr lang="fr-FR" altLang="fr-FR" b="1" dirty="0"/>
              <a:t>AU MOINS 1000 OISEAUX TUES PAR LA LUMIERE EN UNE SEULE NUIT !</a:t>
            </a:r>
            <a:endParaRPr lang="fr-FR" altLang="fr-FR" dirty="0"/>
          </a:p>
          <a:p>
            <a:r>
              <a:rPr lang="fr-FR" altLang="fr-FR" dirty="0"/>
              <a:t>Selon une association ornithologue suédoise, l'ornithologue appelé pour constater les premiers dégâts </a:t>
            </a:r>
            <a:r>
              <a:rPr lang="fr-FR" altLang="fr-FR" b="1" dirty="0"/>
              <a:t>après la nuit du 8 octobre 2000</a:t>
            </a:r>
            <a:r>
              <a:rPr lang="fr-FR" altLang="fr-FR" dirty="0"/>
              <a:t> a pu ramasser et identifier 344 oiseaux migrateurs parmi les cadavres. Il en restait environ autant mais non identifiables (écrasés par les véhicules). On peut estimer qu’au moins autant, sinon beaucoup plus étaient tombés dans la mer. Ce sont donc aux environs de 1000 oiseaux au moins qui ont péri en une seule nuit, attiré par les halos lumineux dans le brouillard. C’est autour des endroits les plus éclairés, sur la partie la plus haute du pont, que le maximum de cadavres ont été trouvés.. </a:t>
            </a:r>
          </a:p>
          <a:p>
            <a:r>
              <a:rPr lang="fr-FR" altLang="fr-FR" dirty="0"/>
              <a:t>La plupart des oiseaux (288) étaient des grives (en pleine migration), tous les cadavres n’étaient plus identifiables, mais voici à titre d’indication l’inventaire dressé pour la première nuit.</a:t>
            </a:r>
            <a:endParaRPr lang="fr-FR" altLang="fr-FR" b="1" dirty="0"/>
          </a:p>
          <a:p>
            <a:r>
              <a:rPr lang="fr-FR" altLang="fr-FR" b="1" dirty="0"/>
              <a:t>nom </a:t>
            </a:r>
            <a:r>
              <a:rPr lang="fr-FR" altLang="fr-FR" b="1" dirty="0" err="1"/>
              <a:t>suèdois</a:t>
            </a:r>
            <a:r>
              <a:rPr lang="fr-FR" altLang="fr-FR" b="1" dirty="0"/>
              <a:t>		nom </a:t>
            </a:r>
            <a:r>
              <a:rPr lang="fr-FR" altLang="fr-FR" b="1" dirty="0" err="1"/>
              <a:t>francais</a:t>
            </a:r>
            <a:r>
              <a:rPr lang="fr-FR" altLang="fr-FR" b="1" dirty="0"/>
              <a:t>		nom latin		nombre d’oiseaux morts &amp; identifiables</a:t>
            </a:r>
            <a:endParaRPr lang="fr-FR" altLang="fr-FR" dirty="0"/>
          </a:p>
          <a:p>
            <a:r>
              <a:rPr lang="fr-FR" altLang="fr-FR" dirty="0" err="1"/>
              <a:t>taltrast</a:t>
            </a:r>
            <a:r>
              <a:rPr lang="fr-FR" altLang="fr-FR" dirty="0"/>
              <a:t> 			grive musicienne 	(</a:t>
            </a:r>
            <a:r>
              <a:rPr lang="fr-FR" altLang="fr-FR" i="1" dirty="0"/>
              <a:t>Turdus </a:t>
            </a:r>
            <a:r>
              <a:rPr lang="fr-FR" altLang="fr-FR" i="1" dirty="0" err="1"/>
              <a:t>philomelos</a:t>
            </a:r>
            <a:r>
              <a:rPr lang="fr-FR" altLang="fr-FR" dirty="0"/>
              <a:t>) 		288 </a:t>
            </a:r>
          </a:p>
          <a:p>
            <a:r>
              <a:rPr lang="fr-FR" altLang="fr-FR" dirty="0" err="1"/>
              <a:t>rödhake</a:t>
            </a:r>
            <a:r>
              <a:rPr lang="fr-FR" altLang="fr-FR" dirty="0"/>
              <a:t>  		rouge-gorge familier 	(</a:t>
            </a:r>
            <a:r>
              <a:rPr lang="fr-FR" altLang="fr-FR" i="1" dirty="0" err="1"/>
              <a:t>Erithacus</a:t>
            </a:r>
            <a:r>
              <a:rPr lang="fr-FR" altLang="fr-FR" i="1" dirty="0"/>
              <a:t> </a:t>
            </a:r>
            <a:r>
              <a:rPr lang="fr-FR" altLang="fr-FR" i="1" dirty="0" err="1"/>
              <a:t>rubecula</a:t>
            </a:r>
            <a:r>
              <a:rPr lang="fr-FR" altLang="fr-FR" dirty="0"/>
              <a:t>) 		46</a:t>
            </a:r>
          </a:p>
          <a:p>
            <a:r>
              <a:rPr lang="fr-FR" altLang="fr-FR" dirty="0" err="1"/>
              <a:t>sånglärka</a:t>
            </a:r>
            <a:r>
              <a:rPr lang="fr-FR" altLang="fr-FR" dirty="0"/>
              <a:t>  		alouette des champs 	(</a:t>
            </a:r>
            <a:r>
              <a:rPr lang="fr-FR" altLang="fr-FR" i="1" dirty="0" err="1"/>
              <a:t>Alauda</a:t>
            </a:r>
            <a:r>
              <a:rPr lang="fr-FR" altLang="fr-FR" i="1" dirty="0"/>
              <a:t> </a:t>
            </a:r>
            <a:r>
              <a:rPr lang="fr-FR" altLang="fr-FR" i="1" dirty="0" err="1"/>
              <a:t>arvensis</a:t>
            </a:r>
            <a:r>
              <a:rPr lang="fr-FR" altLang="fr-FR" dirty="0"/>
              <a:t>) 		  5 </a:t>
            </a:r>
          </a:p>
          <a:p>
            <a:r>
              <a:rPr lang="fr-FR" altLang="fr-FR" dirty="0" err="1"/>
              <a:t>bofink</a:t>
            </a:r>
            <a:r>
              <a:rPr lang="fr-FR" altLang="fr-FR" dirty="0"/>
              <a:t> 			Pinson des arbres 	(</a:t>
            </a:r>
            <a:r>
              <a:rPr lang="fr-FR" altLang="fr-FR" i="1" dirty="0" err="1"/>
              <a:t>Fringilla</a:t>
            </a:r>
            <a:r>
              <a:rPr lang="fr-FR" altLang="fr-FR" i="1" dirty="0"/>
              <a:t> </a:t>
            </a:r>
            <a:r>
              <a:rPr lang="fr-FR" altLang="fr-FR" i="1" dirty="0" err="1"/>
              <a:t>coelebs</a:t>
            </a:r>
            <a:r>
              <a:rPr lang="fr-FR" altLang="fr-FR" dirty="0"/>
              <a:t>) 		  2 </a:t>
            </a:r>
          </a:p>
          <a:p>
            <a:r>
              <a:rPr lang="fr-FR" altLang="fr-FR" dirty="0" err="1"/>
              <a:t>ängspiplärka</a:t>
            </a:r>
            <a:r>
              <a:rPr lang="fr-FR" altLang="fr-FR" dirty="0"/>
              <a:t>  		Pipit farlouse 		(</a:t>
            </a:r>
            <a:r>
              <a:rPr lang="fr-FR" altLang="fr-FR" i="1" dirty="0" err="1"/>
              <a:t>Anthus</a:t>
            </a:r>
            <a:r>
              <a:rPr lang="fr-FR" altLang="fr-FR" i="1" dirty="0"/>
              <a:t> </a:t>
            </a:r>
            <a:r>
              <a:rPr lang="fr-FR" altLang="fr-FR" i="1" dirty="0" err="1"/>
              <a:t>pratensis</a:t>
            </a:r>
            <a:r>
              <a:rPr lang="fr-FR" altLang="fr-FR" dirty="0"/>
              <a:t>) 		  1 </a:t>
            </a:r>
          </a:p>
          <a:p>
            <a:r>
              <a:rPr lang="fr-FR" altLang="fr-FR" dirty="0" err="1"/>
              <a:t>gärdsmyg</a:t>
            </a:r>
            <a:r>
              <a:rPr lang="fr-FR" altLang="fr-FR" dirty="0"/>
              <a:t> 		Troglodyte mignon 	(</a:t>
            </a:r>
            <a:r>
              <a:rPr lang="fr-FR" altLang="fr-FR" i="1" dirty="0"/>
              <a:t>Troglodytes </a:t>
            </a:r>
            <a:r>
              <a:rPr lang="fr-FR" altLang="fr-FR" i="1" dirty="0" err="1"/>
              <a:t>troglodytes</a:t>
            </a:r>
            <a:r>
              <a:rPr lang="fr-FR" altLang="fr-FR" dirty="0"/>
              <a:t>)	  1 </a:t>
            </a:r>
          </a:p>
          <a:p>
            <a:r>
              <a:rPr lang="fr-FR" altLang="fr-FR" dirty="0" err="1"/>
              <a:t>sävsparv</a:t>
            </a:r>
            <a:r>
              <a:rPr lang="fr-FR" altLang="fr-FR" dirty="0"/>
              <a:t> 		Bruant des roseaux 	(</a:t>
            </a:r>
            <a:r>
              <a:rPr lang="fr-FR" altLang="fr-FR" i="1" dirty="0" err="1"/>
              <a:t>Emberiza</a:t>
            </a:r>
            <a:r>
              <a:rPr lang="fr-FR" altLang="fr-FR" i="1" dirty="0"/>
              <a:t> </a:t>
            </a:r>
            <a:r>
              <a:rPr lang="fr-FR" altLang="fr-FR" i="1" dirty="0" err="1"/>
              <a:t>schoeniclus</a:t>
            </a:r>
            <a:r>
              <a:rPr lang="fr-FR" altLang="fr-FR" dirty="0"/>
              <a:t>) 	  1 </a:t>
            </a:r>
            <a:endParaRPr lang="fr-FR" altLang="fr-FR" b="1" dirty="0"/>
          </a:p>
          <a:p>
            <a:r>
              <a:rPr lang="fr-FR" altLang="fr-FR" b="1" dirty="0"/>
              <a:t>FÅGLAR TOTALT 	TOTAL   DES   OISEAUX				344 	</a:t>
            </a:r>
            <a:endParaRPr lang="fr-FR" altLang="fr-FR" dirty="0"/>
          </a:p>
          <a:p>
            <a:r>
              <a:rPr lang="fr-FR" altLang="fr-FR" dirty="0"/>
              <a:t>Ces oiseaux migrent essentiellement de nuit. On estime qu'ils ont été attiré par les lumières fortes, et soit ils se sont assommés ou blessés sur les structures et superstructures et ils sont tombés sur le pont ou en mer, soit ils ont été assommés par des véhicules et écrasés sur la voie. Un certain nombre ont probablement poursuivi leur migration en étant blessé, ce qui diminue leurs chances de survie.</a:t>
            </a:r>
          </a:p>
          <a:p>
            <a:r>
              <a:rPr lang="fr-FR" altLang="fr-FR" dirty="0"/>
              <a:t>L'ornithologue suédois note que le phénomène va se reproduire sauf changement dans l’éclairage et suggère qu'on diminue la lumière au maximum les nuits où existent des risques de pluie et/ou brouillard coïncidant avec les dates des grandes migrations.</a:t>
            </a:r>
          </a:p>
          <a:p>
            <a:r>
              <a:rPr lang="fr-FR" altLang="fr-FR" dirty="0"/>
              <a:t>Il faudrait que les architectes apprennent à utiliser des dispositifs rétroréfléchissants ou des éclairages modulables en fonction des risques ou conçus pour ne pas perturber les oiseaux [points lumineux de faible intensité guidant les voitures au lieu d’éclairer directement le sol, avec des fibres optiques ?) par ex]</a:t>
            </a:r>
          </a:p>
          <a:p>
            <a:r>
              <a:rPr lang="fr-FR" altLang="fr-FR" dirty="0"/>
              <a:t>L'impact de la lumière en particulier en pleine mer ou sur les littoraux (phares) sur les oiseaux migrateurs est connu mais peu documenté (si ce n’est pour les phares et les ports, je n'avais pas d'information pour une infrastructure linéaire longue de ce type). Il semble que lors de l’ouverture de l’éclairage de l’autoroute A 16 entre la Belgique et Calais un phénomène similaire, mais peut-être de moins grande ampleur s’est produit. Il n’y avait cependant pas eu de comptage.</a:t>
            </a:r>
          </a:p>
          <a:p>
            <a:r>
              <a:rPr lang="fr-FR" altLang="fr-FR" dirty="0"/>
              <a:t>le site du pont-tunnel </a:t>
            </a:r>
            <a:r>
              <a:rPr lang="fr-FR" altLang="fr-FR" dirty="0" err="1"/>
              <a:t>Øresundsbron</a:t>
            </a:r>
            <a:r>
              <a:rPr lang="fr-FR" altLang="fr-FR" dirty="0"/>
              <a:t> </a:t>
            </a:r>
            <a:r>
              <a:rPr lang="fr-FR" altLang="fr-FR" dirty="0">
                <a:hlinkClick r:id="rId4"/>
              </a:rPr>
              <a:t>http://www.oresundskonsortiet.se/mainpage/english.php3</a:t>
            </a:r>
            <a:endParaRPr lang="fr-FR" altLang="fr-FR" dirty="0"/>
          </a:p>
          <a:p>
            <a:r>
              <a:rPr lang="fr-FR" altLang="fr-FR" dirty="0"/>
              <a:t>un groupe d'</a:t>
            </a:r>
            <a:r>
              <a:rPr lang="fr-FR" altLang="fr-FR" dirty="0" err="1"/>
              <a:t>ornitologues</a:t>
            </a:r>
            <a:r>
              <a:rPr lang="fr-FR" altLang="fr-FR" dirty="0"/>
              <a:t> travaille aussi sur ce thème à Toronto (Canada) Au USA, un projet d'illumination de pont à Los Angeles a du être complètement revu après évaluation environnementale.</a:t>
            </a:r>
          </a:p>
          <a:p>
            <a:endParaRPr lang="fr-FR" altLang="fr-FR" dirty="0"/>
          </a:p>
          <a:p>
            <a:endParaRPr lang="fr-FR" altLang="fr-FR" dirty="0"/>
          </a:p>
          <a:p>
            <a:r>
              <a:rPr lang="fr-FR" altLang="fr-FR" dirty="0"/>
              <a:t>-------------------------------------------------------------------------------------------------------------------------------------------------------</a:t>
            </a:r>
          </a:p>
          <a:p>
            <a:endParaRPr lang="fr-FR" altLang="fr-FR" dirty="0"/>
          </a:p>
          <a:p>
            <a:endParaRPr lang="fr-FR" altLang="fr-FR" dirty="0"/>
          </a:p>
          <a:p>
            <a:r>
              <a:rPr lang="fr-FR" altLang="fr-FR" dirty="0"/>
              <a:t>Relevé sur http://fr.news.yahoo.com/021010/202/2se5e.html ( 10 octobre 2002) :</a:t>
            </a:r>
          </a:p>
          <a:p>
            <a:endParaRPr lang="fr-FR" altLang="fr-FR" dirty="0"/>
          </a:p>
          <a:p>
            <a:r>
              <a:rPr lang="fr-FR" altLang="fr-FR" dirty="0"/>
              <a:t> </a:t>
            </a:r>
          </a:p>
          <a:p>
            <a:endParaRPr lang="fr-FR" altLang="fr-FR" dirty="0"/>
          </a:p>
          <a:p>
            <a:r>
              <a:rPr lang="fr-FR" altLang="fr-FR" dirty="0"/>
              <a:t> </a:t>
            </a:r>
          </a:p>
          <a:p>
            <a:endParaRPr lang="fr-FR" altLang="fr-FR" dirty="0"/>
          </a:p>
          <a:p>
            <a:r>
              <a:rPr lang="fr-FR" altLang="fr-FR" dirty="0"/>
              <a:t>Lumières urbaines éteintes pour laisser partir les oiseaux </a:t>
            </a:r>
          </a:p>
          <a:p>
            <a:endParaRPr lang="fr-FR" altLang="fr-FR" dirty="0"/>
          </a:p>
          <a:p>
            <a:endParaRPr lang="fr-FR" altLang="fr-FR" dirty="0"/>
          </a:p>
          <a:p>
            <a:r>
              <a:rPr lang="fr-FR" altLang="fr-FR" dirty="0"/>
              <a:t> </a:t>
            </a:r>
          </a:p>
          <a:p>
            <a:endParaRPr lang="fr-FR" altLang="fr-FR" dirty="0"/>
          </a:p>
          <a:p>
            <a:endParaRPr lang="fr-FR" altLang="fr-FR" dirty="0"/>
          </a:p>
          <a:p>
            <a:r>
              <a:rPr lang="fr-FR" altLang="fr-FR" dirty="0"/>
              <a:t> </a:t>
            </a:r>
          </a:p>
          <a:p>
            <a:endParaRPr lang="fr-FR" altLang="fr-FR" dirty="0"/>
          </a:p>
          <a:p>
            <a:r>
              <a:rPr lang="fr-FR" altLang="fr-FR" dirty="0"/>
              <a:t>VARSOVIE (AFP) - La ville d'Olsztyn, dans le nord de la Pologne, a décidé d'éteindre l'éclairage de sa plus grande tour dont la lumière gênait l'envol pour le sud du continent européen des oiseaux migrateurs, dont les grues.</a:t>
            </a:r>
          </a:p>
          <a:p>
            <a:endParaRPr lang="fr-FR" altLang="fr-FR" dirty="0"/>
          </a:p>
          <a:p>
            <a:r>
              <a:rPr lang="fr-FR" altLang="fr-FR" dirty="0"/>
              <a:t>"Nous avons constaté que les grues au lieu de survoler la ville tournaient toutes affolées autour de la tour à cause de sa forte lumière", a indiqué </a:t>
            </a:r>
            <a:r>
              <a:rPr lang="fr-FR" altLang="fr-FR" dirty="0" err="1"/>
              <a:t>Aneta</a:t>
            </a:r>
            <a:r>
              <a:rPr lang="fr-FR" altLang="fr-FR" dirty="0"/>
              <a:t> </a:t>
            </a:r>
            <a:r>
              <a:rPr lang="fr-FR" altLang="fr-FR" dirty="0" err="1"/>
              <a:t>Szpaderska</a:t>
            </a:r>
            <a:r>
              <a:rPr lang="fr-FR" altLang="fr-FR" dirty="0"/>
              <a:t> une porte-parole de la municipalité.</a:t>
            </a:r>
          </a:p>
          <a:p>
            <a:endParaRPr lang="fr-FR" altLang="fr-FR" dirty="0"/>
          </a:p>
          <a:p>
            <a:r>
              <a:rPr lang="fr-FR" altLang="fr-FR" dirty="0"/>
              <a:t>Les lampes qui illuminent la tour municipale haute de 65 mètres seront éteintes jusqu'au 20 octobre, le temps du survol des oiseux migrateurs en route vers l'Afrique ou le sud de l'Europe où ils passent l'hiver.</a:t>
            </a:r>
          </a:p>
          <a:p>
            <a:endParaRPr lang="fr-FR" altLang="fr-FR" dirty="0"/>
          </a:p>
          <a:p>
            <a:r>
              <a:rPr lang="fr-FR" altLang="fr-FR" dirty="0"/>
              <a:t>On estime à quelque 6.000 le nombre de couples de grues vivant en Pologne, sur une population mondiale de ces oiseaux estimée à 250.000 couples.</a:t>
            </a:r>
          </a:p>
          <a:p>
            <a:endParaRPr lang="fr-FR" altLang="fr-FR" dirty="0"/>
          </a:p>
          <a:p>
            <a:r>
              <a:rPr lang="fr-FR" altLang="fr-FR" dirty="0"/>
              <a:t> </a:t>
            </a:r>
          </a:p>
          <a:p>
            <a:endParaRPr lang="fr-FR" altLang="fr-FR" dirty="0"/>
          </a:p>
          <a:p>
            <a:endParaRPr lang="fr-FR" altLang="fr-FR" dirty="0"/>
          </a:p>
          <a:p>
            <a:endParaRPr lang="fr-FR" altLang="fr-FR" dirty="0"/>
          </a:p>
          <a:p>
            <a:endParaRPr lang="fr-FR" altLang="fr-FR" dirty="0"/>
          </a:p>
          <a:p>
            <a:endParaRPr lang="fr-FR" altLang="fr-FR" dirty="0"/>
          </a:p>
          <a:p>
            <a:endParaRPr lang="fr-FR" altLang="fr-FR" dirty="0"/>
          </a:p>
        </p:txBody>
      </p:sp>
    </p:spTree>
    <p:extLst>
      <p:ext uri="{BB962C8B-B14F-4D97-AF65-F5344CB8AC3E}">
        <p14:creationId xmlns:p14="http://schemas.microsoft.com/office/powerpoint/2010/main" val="28970403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xmlns="" id="{8493D926-A982-48C2-B558-D215C6DD4D61}"/>
              </a:ext>
            </a:extLst>
          </p:cNvPr>
          <p:cNvSpPr>
            <a:spLocks noGrp="1" noChangeArrowheads="1"/>
          </p:cNvSpPr>
          <p:nvPr>
            <p:ph type="sldNum" sz="quarter" idx="5"/>
          </p:nvPr>
        </p:nvSpPr>
        <p:spPr>
          <a:ln/>
        </p:spPr>
        <p:txBody>
          <a:bodyPr/>
          <a:lstStyle/>
          <a:p>
            <a:fld id="{3B898ED9-6A55-42F2-96ED-E90C8BB31135}" type="slidenum">
              <a:rPr lang="fr-FR" altLang="fr-FR"/>
              <a:pPr/>
              <a:t>4</a:t>
            </a:fld>
            <a:endParaRPr lang="fr-FR" altLang="fr-FR"/>
          </a:p>
        </p:txBody>
      </p:sp>
      <p:sp>
        <p:nvSpPr>
          <p:cNvPr id="1354754" name="Rectangle 2">
            <a:extLst>
              <a:ext uri="{FF2B5EF4-FFF2-40B4-BE49-F238E27FC236}">
                <a16:creationId xmlns:a16="http://schemas.microsoft.com/office/drawing/2014/main" xmlns="" id="{C5A3FA39-0B98-4673-AF71-184DDD214B8D}"/>
              </a:ext>
            </a:extLst>
          </p:cNvPr>
          <p:cNvSpPr>
            <a:spLocks noGrp="1" noRot="1" noChangeAspect="1" noChangeArrowheads="1" noTextEdit="1"/>
          </p:cNvSpPr>
          <p:nvPr>
            <p:ph type="sldImg"/>
          </p:nvPr>
        </p:nvSpPr>
        <p:spPr>
          <a:ln/>
        </p:spPr>
      </p:sp>
      <p:sp>
        <p:nvSpPr>
          <p:cNvPr id="1354755" name="Rectangle 3">
            <a:extLst>
              <a:ext uri="{FF2B5EF4-FFF2-40B4-BE49-F238E27FC236}">
                <a16:creationId xmlns:a16="http://schemas.microsoft.com/office/drawing/2014/main" xmlns="" id="{D86176DB-051A-49F9-82ED-F6432B509E30}"/>
              </a:ext>
            </a:extLst>
          </p:cNvPr>
          <p:cNvSpPr>
            <a:spLocks noGrp="1" noChangeArrowheads="1"/>
          </p:cNvSpPr>
          <p:nvPr>
            <p:ph type="body" idx="1"/>
          </p:nvPr>
        </p:nvSpPr>
        <p:spPr>
          <a:xfrm>
            <a:off x="914400" y="4343400"/>
            <a:ext cx="5029200" cy="4114800"/>
          </a:xfrm>
        </p:spPr>
        <p:txBody>
          <a:bodyPr/>
          <a:lstStyle/>
          <a:p>
            <a:r>
              <a:rPr lang="fr-FR" altLang="fr-FR" dirty="0"/>
              <a:t>Information relayée par Sky &amp; Telescopes de juillet 2002, page 96.</a:t>
            </a:r>
          </a:p>
          <a:p>
            <a:endParaRPr lang="fr-FR" altLang="fr-FR" dirty="0"/>
          </a:p>
          <a:p>
            <a:r>
              <a:rPr lang="fr-FR" altLang="fr-FR" dirty="0"/>
              <a:t>********************************************************************************************************</a:t>
            </a:r>
          </a:p>
          <a:p>
            <a:r>
              <a:rPr lang="fr-FR" altLang="fr-FR" b="1" dirty="0"/>
              <a:t>General</a:t>
            </a:r>
          </a:p>
          <a:p>
            <a:r>
              <a:rPr lang="fr-FR" altLang="fr-FR" dirty="0"/>
              <a:t>Borg, V. (1996). </a:t>
            </a:r>
            <a:r>
              <a:rPr lang="fr-FR" altLang="fr-FR" dirty="0" err="1"/>
              <a:t>Death</a:t>
            </a:r>
            <a:r>
              <a:rPr lang="fr-FR" altLang="fr-FR" dirty="0"/>
              <a:t> of the night. </a:t>
            </a:r>
            <a:r>
              <a:rPr lang="fr-FR" altLang="fr-FR" i="1" dirty="0" err="1"/>
              <a:t>Geographical</a:t>
            </a:r>
            <a:r>
              <a:rPr lang="fr-FR" altLang="fr-FR" i="1" dirty="0"/>
              <a:t> Magazine</a:t>
            </a:r>
            <a:r>
              <a:rPr lang="fr-FR" altLang="fr-FR" dirty="0"/>
              <a:t>. </a:t>
            </a:r>
            <a:r>
              <a:rPr lang="fr-FR" altLang="fr-FR" b="1" dirty="0"/>
              <a:t>68: </a:t>
            </a:r>
            <a:r>
              <a:rPr lang="fr-FR" altLang="fr-FR" dirty="0"/>
              <a:t>56.</a:t>
            </a:r>
            <a:br>
              <a:rPr lang="fr-FR" altLang="fr-FR" dirty="0"/>
            </a:br>
            <a:r>
              <a:rPr lang="fr-FR" altLang="fr-FR" dirty="0"/>
              <a:t>Night light pollution </a:t>
            </a:r>
            <a:r>
              <a:rPr lang="fr-FR" altLang="fr-FR" dirty="0" err="1"/>
              <a:t>is</a:t>
            </a:r>
            <a:r>
              <a:rPr lang="fr-FR" altLang="fr-FR" dirty="0"/>
              <a:t> </a:t>
            </a:r>
            <a:r>
              <a:rPr lang="fr-FR" altLang="fr-FR" dirty="0" err="1"/>
              <a:t>becoming</a:t>
            </a:r>
            <a:r>
              <a:rPr lang="fr-FR" altLang="fr-FR" dirty="0"/>
              <a:t> an </a:t>
            </a:r>
            <a:r>
              <a:rPr lang="fr-FR" altLang="fr-FR" dirty="0" err="1"/>
              <a:t>increasingly</a:t>
            </a:r>
            <a:r>
              <a:rPr lang="fr-FR" altLang="fr-FR" dirty="0"/>
              <a:t> important </a:t>
            </a:r>
            <a:r>
              <a:rPr lang="fr-FR" altLang="fr-FR" dirty="0" err="1"/>
              <a:t>environmental</a:t>
            </a:r>
            <a:r>
              <a:rPr lang="fr-FR" altLang="fr-FR" dirty="0"/>
              <a:t> </a:t>
            </a:r>
            <a:r>
              <a:rPr lang="fr-FR" altLang="fr-FR" dirty="0" err="1"/>
              <a:t>problem</a:t>
            </a:r>
            <a:r>
              <a:rPr lang="fr-FR" altLang="fr-FR" dirty="0"/>
              <a:t> as </a:t>
            </a:r>
            <a:r>
              <a:rPr lang="fr-FR" altLang="fr-FR" dirty="0" err="1"/>
              <a:t>well</a:t>
            </a:r>
            <a:r>
              <a:rPr lang="fr-FR" altLang="fr-FR" dirty="0"/>
              <a:t> as an </a:t>
            </a:r>
            <a:r>
              <a:rPr lang="fr-FR" altLang="fr-FR" dirty="0" err="1"/>
              <a:t>impediment</a:t>
            </a:r>
            <a:r>
              <a:rPr lang="fr-FR" altLang="fr-FR" dirty="0"/>
              <a:t> to people </a:t>
            </a:r>
            <a:r>
              <a:rPr lang="fr-FR" altLang="fr-FR" dirty="0" err="1"/>
              <a:t>enjoying</a:t>
            </a:r>
            <a:r>
              <a:rPr lang="fr-FR" altLang="fr-FR" dirty="0"/>
              <a:t> the panorama </a:t>
            </a:r>
            <a:r>
              <a:rPr lang="fr-FR" altLang="fr-FR" dirty="0" err="1"/>
              <a:t>offered</a:t>
            </a:r>
            <a:r>
              <a:rPr lang="fr-FR" altLang="fr-FR" dirty="0"/>
              <a:t> by the stars. Certain </a:t>
            </a:r>
            <a:r>
              <a:rPr lang="fr-FR" altLang="fr-FR" dirty="0" err="1"/>
              <a:t>animals</a:t>
            </a:r>
            <a:r>
              <a:rPr lang="fr-FR" altLang="fr-FR" dirty="0"/>
              <a:t>, </a:t>
            </a:r>
            <a:r>
              <a:rPr lang="fr-FR" altLang="fr-FR" dirty="0" err="1"/>
              <a:t>such</a:t>
            </a:r>
            <a:r>
              <a:rPr lang="fr-FR" altLang="fr-FR" dirty="0"/>
              <a:t> as </a:t>
            </a:r>
            <a:r>
              <a:rPr lang="fr-FR" altLang="fr-FR" dirty="0" err="1"/>
              <a:t>sea</a:t>
            </a:r>
            <a:r>
              <a:rPr lang="fr-FR" altLang="fr-FR" dirty="0"/>
              <a:t> </a:t>
            </a:r>
            <a:r>
              <a:rPr lang="fr-FR" altLang="fr-FR" dirty="0" err="1"/>
              <a:t>turtles</a:t>
            </a:r>
            <a:r>
              <a:rPr lang="fr-FR" altLang="fr-FR" dirty="0"/>
              <a:t> in the </a:t>
            </a:r>
            <a:r>
              <a:rPr lang="fr-FR" altLang="fr-FR" dirty="0" err="1"/>
              <a:t>Mediterranean</a:t>
            </a:r>
            <a:r>
              <a:rPr lang="fr-FR" altLang="fr-FR" dirty="0"/>
              <a:t> and </a:t>
            </a:r>
            <a:r>
              <a:rPr lang="fr-FR" altLang="fr-FR" dirty="0" err="1"/>
              <a:t>migratory</a:t>
            </a:r>
            <a:r>
              <a:rPr lang="fr-FR" altLang="fr-FR" dirty="0"/>
              <a:t> </a:t>
            </a:r>
            <a:r>
              <a:rPr lang="fr-FR" altLang="fr-FR" dirty="0" err="1"/>
              <a:t>birds</a:t>
            </a:r>
            <a:r>
              <a:rPr lang="fr-FR" altLang="fr-FR" dirty="0"/>
              <a:t> </a:t>
            </a:r>
            <a:r>
              <a:rPr lang="fr-FR" altLang="fr-FR" dirty="0" err="1"/>
              <a:t>that</a:t>
            </a:r>
            <a:r>
              <a:rPr lang="fr-FR" altLang="fr-FR" dirty="0"/>
              <a:t> </a:t>
            </a:r>
            <a:r>
              <a:rPr lang="fr-FR" altLang="fr-FR" dirty="0" err="1"/>
              <a:t>fly</a:t>
            </a:r>
            <a:r>
              <a:rPr lang="fr-FR" altLang="fr-FR" dirty="0"/>
              <a:t> by night, are </a:t>
            </a:r>
            <a:r>
              <a:rPr lang="fr-FR" altLang="fr-FR" dirty="0" err="1"/>
              <a:t>disturbed</a:t>
            </a:r>
            <a:r>
              <a:rPr lang="fr-FR" altLang="fr-FR" dirty="0"/>
              <a:t> in </a:t>
            </a:r>
            <a:r>
              <a:rPr lang="fr-FR" altLang="fr-FR" dirty="0" err="1"/>
              <a:t>their</a:t>
            </a:r>
            <a:r>
              <a:rPr lang="fr-FR" altLang="fr-FR" dirty="0"/>
              <a:t> reproductive and </a:t>
            </a:r>
            <a:r>
              <a:rPr lang="fr-FR" altLang="fr-FR" dirty="0" err="1"/>
              <a:t>migratory</a:t>
            </a:r>
            <a:r>
              <a:rPr lang="fr-FR" altLang="fr-FR" dirty="0"/>
              <a:t> habits by the </a:t>
            </a:r>
            <a:r>
              <a:rPr lang="fr-FR" altLang="fr-FR" dirty="0" err="1"/>
              <a:t>excess</a:t>
            </a:r>
            <a:r>
              <a:rPr lang="fr-FR" altLang="fr-FR" dirty="0"/>
              <a:t> light </a:t>
            </a:r>
            <a:r>
              <a:rPr lang="fr-FR" altLang="fr-FR" dirty="0" err="1"/>
              <a:t>being</a:t>
            </a:r>
            <a:r>
              <a:rPr lang="fr-FR" altLang="fr-FR" dirty="0"/>
              <a:t> </a:t>
            </a:r>
            <a:r>
              <a:rPr lang="fr-FR" altLang="fr-FR" dirty="0" err="1"/>
              <a:t>given</a:t>
            </a:r>
            <a:r>
              <a:rPr lang="fr-FR" altLang="fr-FR" dirty="0"/>
              <a:t> off by lit </a:t>
            </a:r>
            <a:r>
              <a:rPr lang="fr-FR" altLang="fr-FR" dirty="0" err="1"/>
              <a:t>towns</a:t>
            </a:r>
            <a:r>
              <a:rPr lang="fr-FR" altLang="fr-FR" dirty="0"/>
              <a:t> and </a:t>
            </a:r>
            <a:r>
              <a:rPr lang="fr-FR" altLang="fr-FR" dirty="0" err="1"/>
              <a:t>cities</a:t>
            </a:r>
            <a:r>
              <a:rPr lang="fr-FR" altLang="fr-FR" dirty="0"/>
              <a:t>. The </a:t>
            </a:r>
            <a:r>
              <a:rPr lang="fr-FR" altLang="fr-FR" dirty="0" err="1"/>
              <a:t>answer</a:t>
            </a:r>
            <a:r>
              <a:rPr lang="fr-FR" altLang="fr-FR" dirty="0"/>
              <a:t> </a:t>
            </a:r>
            <a:r>
              <a:rPr lang="fr-FR" altLang="fr-FR" dirty="0" err="1"/>
              <a:t>is</a:t>
            </a:r>
            <a:r>
              <a:rPr lang="fr-FR" altLang="fr-FR" dirty="0"/>
              <a:t> to cap night lights to </a:t>
            </a:r>
            <a:r>
              <a:rPr lang="fr-FR" altLang="fr-FR" dirty="0" err="1"/>
              <a:t>reduce</a:t>
            </a:r>
            <a:r>
              <a:rPr lang="fr-FR" altLang="fr-FR" dirty="0"/>
              <a:t> the </a:t>
            </a:r>
            <a:r>
              <a:rPr lang="fr-FR" altLang="fr-FR" dirty="0" err="1"/>
              <a:t>glare</a:t>
            </a:r>
            <a:r>
              <a:rPr lang="fr-FR" altLang="fr-FR" dirty="0"/>
              <a:t> </a:t>
            </a:r>
            <a:r>
              <a:rPr lang="fr-FR" altLang="fr-FR" dirty="0" err="1"/>
              <a:t>that</a:t>
            </a:r>
            <a:r>
              <a:rPr lang="fr-FR" altLang="fr-FR" dirty="0"/>
              <a:t> </a:t>
            </a:r>
            <a:r>
              <a:rPr lang="fr-FR" altLang="fr-FR" dirty="0" err="1"/>
              <a:t>is</a:t>
            </a:r>
            <a:r>
              <a:rPr lang="fr-FR" altLang="fr-FR" dirty="0"/>
              <a:t> </a:t>
            </a:r>
            <a:r>
              <a:rPr lang="fr-FR" altLang="fr-FR" dirty="0" err="1"/>
              <a:t>given</a:t>
            </a:r>
            <a:r>
              <a:rPr lang="fr-FR" altLang="fr-FR" dirty="0"/>
              <a:t> off </a:t>
            </a:r>
            <a:r>
              <a:rPr lang="fr-FR" altLang="fr-FR" dirty="0" err="1"/>
              <a:t>into</a:t>
            </a:r>
            <a:r>
              <a:rPr lang="fr-FR" altLang="fr-FR" dirty="0"/>
              <a:t> the sky.</a:t>
            </a:r>
          </a:p>
          <a:p>
            <a:r>
              <a:rPr lang="fr-FR" altLang="fr-FR" dirty="0" err="1"/>
              <a:t>Fedun</a:t>
            </a:r>
            <a:r>
              <a:rPr lang="fr-FR" altLang="fr-FR" dirty="0"/>
              <a:t>, I. (1995). Fatal Light Attraction. </a:t>
            </a:r>
            <a:r>
              <a:rPr lang="fr-FR" altLang="fr-FR" i="1" dirty="0"/>
              <a:t>Journal of </a:t>
            </a:r>
            <a:r>
              <a:rPr lang="fr-FR" altLang="fr-FR" i="1" dirty="0" err="1"/>
              <a:t>Wildlife</a:t>
            </a:r>
            <a:r>
              <a:rPr lang="fr-FR" altLang="fr-FR" i="1" dirty="0"/>
              <a:t> </a:t>
            </a:r>
            <a:r>
              <a:rPr lang="fr-FR" altLang="fr-FR" i="1" dirty="0" err="1"/>
              <a:t>Rehabilitation</a:t>
            </a:r>
            <a:r>
              <a:rPr lang="fr-FR" altLang="fr-FR" dirty="0"/>
              <a:t> </a:t>
            </a:r>
            <a:r>
              <a:rPr lang="fr-FR" altLang="fr-FR" b="1" dirty="0"/>
              <a:t>18</a:t>
            </a:r>
            <a:r>
              <a:rPr lang="fr-FR" altLang="fr-FR" dirty="0"/>
              <a:t>(3):10-11.</a:t>
            </a:r>
          </a:p>
          <a:p>
            <a:r>
              <a:rPr lang="fr-FR" altLang="fr-FR" dirty="0"/>
              <a:t>Harder, B. (2002). "</a:t>
            </a:r>
            <a:r>
              <a:rPr lang="fr-FR" altLang="fr-FR" dirty="0" err="1"/>
              <a:t>Deprived</a:t>
            </a:r>
            <a:r>
              <a:rPr lang="fr-FR" altLang="fr-FR" dirty="0"/>
              <a:t> of </a:t>
            </a:r>
            <a:r>
              <a:rPr lang="fr-FR" altLang="fr-FR" dirty="0" err="1"/>
              <a:t>darkness</a:t>
            </a:r>
            <a:r>
              <a:rPr lang="fr-FR" altLang="fr-FR" dirty="0"/>
              <a:t>: the </a:t>
            </a:r>
            <a:r>
              <a:rPr lang="fr-FR" altLang="fr-FR" dirty="0" err="1"/>
              <a:t>unnatural</a:t>
            </a:r>
            <a:r>
              <a:rPr lang="fr-FR" altLang="fr-FR" dirty="0"/>
              <a:t> </a:t>
            </a:r>
            <a:r>
              <a:rPr lang="fr-FR" altLang="fr-FR" dirty="0" err="1"/>
              <a:t>ecology</a:t>
            </a:r>
            <a:r>
              <a:rPr lang="fr-FR" altLang="fr-FR" dirty="0"/>
              <a:t> of </a:t>
            </a:r>
            <a:r>
              <a:rPr lang="fr-FR" altLang="fr-FR" dirty="0" err="1"/>
              <a:t>artificial</a:t>
            </a:r>
            <a:r>
              <a:rPr lang="fr-FR" altLang="fr-FR" dirty="0"/>
              <a:t> light at night" </a:t>
            </a:r>
            <a:r>
              <a:rPr lang="fr-FR" altLang="fr-FR" i="1" dirty="0"/>
              <a:t>Science News</a:t>
            </a:r>
            <a:r>
              <a:rPr lang="fr-FR" altLang="fr-FR" dirty="0"/>
              <a:t> 161(16):248-249.</a:t>
            </a:r>
          </a:p>
          <a:p>
            <a:r>
              <a:rPr lang="fr-FR" altLang="fr-FR" dirty="0" err="1"/>
              <a:t>Health</a:t>
            </a:r>
            <a:r>
              <a:rPr lang="fr-FR" altLang="fr-FR" dirty="0"/>
              <a:t> Council of the </a:t>
            </a:r>
            <a:r>
              <a:rPr lang="fr-FR" altLang="fr-FR" dirty="0" err="1"/>
              <a:t>Netherlands</a:t>
            </a:r>
            <a:r>
              <a:rPr lang="fr-FR" altLang="fr-FR" dirty="0"/>
              <a:t>. 2000. Impact of </a:t>
            </a:r>
            <a:r>
              <a:rPr lang="fr-FR" altLang="fr-FR" dirty="0" err="1"/>
              <a:t>outdoor</a:t>
            </a:r>
            <a:r>
              <a:rPr lang="fr-FR" altLang="fr-FR" dirty="0"/>
              <a:t> </a:t>
            </a:r>
            <a:r>
              <a:rPr lang="fr-FR" altLang="fr-FR" dirty="0" err="1"/>
              <a:t>lighting</a:t>
            </a:r>
            <a:r>
              <a:rPr lang="fr-FR" altLang="fr-FR" dirty="0"/>
              <a:t> on man and nature. The Hague: </a:t>
            </a:r>
            <a:r>
              <a:rPr lang="fr-FR" altLang="fr-FR" dirty="0" err="1"/>
              <a:t>Health</a:t>
            </a:r>
            <a:r>
              <a:rPr lang="fr-FR" altLang="fr-FR" dirty="0"/>
              <a:t> Council of the </a:t>
            </a:r>
            <a:r>
              <a:rPr lang="fr-FR" altLang="fr-FR" dirty="0" err="1"/>
              <a:t>Netherlands</a:t>
            </a:r>
            <a:r>
              <a:rPr lang="fr-FR" altLang="fr-FR" dirty="0"/>
              <a:t>. Publication no. 2000/25E. (</a:t>
            </a:r>
            <a:r>
              <a:rPr lang="fr-FR" altLang="fr-FR" dirty="0">
                <a:hlinkClick r:id="rId3"/>
              </a:rPr>
              <a:t>www.gr.nl/OVERIG/PDF/00@25E.PDF</a:t>
            </a:r>
            <a:r>
              <a:rPr lang="fr-FR" altLang="fr-FR" dirty="0"/>
              <a:t>)</a:t>
            </a:r>
          </a:p>
          <a:p>
            <a:r>
              <a:rPr lang="fr-FR" altLang="fr-FR" dirty="0" err="1"/>
              <a:t>Raevel</a:t>
            </a:r>
            <a:r>
              <a:rPr lang="fr-FR" altLang="fr-FR" dirty="0"/>
              <a:t> P. &amp; </a:t>
            </a:r>
            <a:r>
              <a:rPr lang="fr-FR" altLang="fr-FR" dirty="0" err="1"/>
              <a:t>Lamiot</a:t>
            </a:r>
            <a:r>
              <a:rPr lang="fr-FR" altLang="fr-FR" dirty="0"/>
              <a:t>, F. (1998). </a:t>
            </a:r>
            <a:r>
              <a:rPr lang="fr-FR" altLang="fr-FR" i="1" dirty="0"/>
              <a:t>Impacts écologiques de l'éclairage nocturne</a:t>
            </a:r>
            <a:r>
              <a:rPr lang="fr-FR" altLang="fr-FR" dirty="0"/>
              <a:t>. Premier Congrès européen sur la protection du ciel nocturne, June 30-May 1, Cité des Sciences, La Villette, Paris.</a:t>
            </a:r>
          </a:p>
          <a:p>
            <a:r>
              <a:rPr lang="fr-FR" altLang="fr-FR" dirty="0" err="1"/>
              <a:t>Outen</a:t>
            </a:r>
            <a:r>
              <a:rPr lang="fr-FR" altLang="fr-FR" dirty="0"/>
              <a:t>, A. (1998). </a:t>
            </a:r>
            <a:r>
              <a:rPr lang="fr-FR" altLang="fr-FR" i="1" dirty="0"/>
              <a:t>The possible </a:t>
            </a:r>
            <a:r>
              <a:rPr lang="fr-FR" altLang="fr-FR" i="1" dirty="0" err="1"/>
              <a:t>ecological</a:t>
            </a:r>
            <a:r>
              <a:rPr lang="fr-FR" altLang="fr-FR" i="1" dirty="0"/>
              <a:t> implication of </a:t>
            </a:r>
            <a:r>
              <a:rPr lang="fr-FR" altLang="fr-FR" i="1" dirty="0" err="1"/>
              <a:t>artificial</a:t>
            </a:r>
            <a:r>
              <a:rPr lang="fr-FR" altLang="fr-FR" i="1" dirty="0"/>
              <a:t> </a:t>
            </a:r>
            <a:r>
              <a:rPr lang="fr-FR" altLang="fr-FR" i="1" dirty="0" err="1"/>
              <a:t>lighting</a:t>
            </a:r>
            <a:r>
              <a:rPr lang="fr-FR" altLang="fr-FR" dirty="0"/>
              <a:t>. Hertfordshire, UK: Hertfordshire </a:t>
            </a:r>
            <a:r>
              <a:rPr lang="fr-FR" altLang="fr-FR" dirty="0" err="1"/>
              <a:t>Biological</a:t>
            </a:r>
            <a:r>
              <a:rPr lang="fr-FR" altLang="fr-FR" dirty="0"/>
              <a:t/>
            </a:r>
            <a:br>
              <a:rPr lang="fr-FR" altLang="fr-FR" dirty="0"/>
            </a:br>
            <a:r>
              <a:rPr lang="fr-FR" altLang="fr-FR" dirty="0"/>
              <a:t>Records Centre.</a:t>
            </a:r>
          </a:p>
          <a:p>
            <a:r>
              <a:rPr lang="fr-FR" altLang="fr-FR" dirty="0" err="1"/>
              <a:t>Upgren</a:t>
            </a:r>
            <a:r>
              <a:rPr lang="fr-FR" altLang="fr-FR" dirty="0"/>
              <a:t>, A. R. (1996). "Night </a:t>
            </a:r>
            <a:r>
              <a:rPr lang="fr-FR" altLang="fr-FR" dirty="0" err="1"/>
              <a:t>blindness</a:t>
            </a:r>
            <a:r>
              <a:rPr lang="fr-FR" altLang="fr-FR" dirty="0"/>
              <a:t>: Light pollution </a:t>
            </a:r>
            <a:r>
              <a:rPr lang="fr-FR" altLang="fr-FR" dirty="0" err="1"/>
              <a:t>is</a:t>
            </a:r>
            <a:r>
              <a:rPr lang="fr-FR" altLang="fr-FR" dirty="0"/>
              <a:t> </a:t>
            </a:r>
            <a:r>
              <a:rPr lang="fr-FR" altLang="fr-FR" dirty="0" err="1"/>
              <a:t>changing</a:t>
            </a:r>
            <a:r>
              <a:rPr lang="fr-FR" altLang="fr-FR" dirty="0"/>
              <a:t> </a:t>
            </a:r>
            <a:r>
              <a:rPr lang="fr-FR" altLang="fr-FR" dirty="0" err="1"/>
              <a:t>astronomy</a:t>
            </a:r>
            <a:r>
              <a:rPr lang="fr-FR" altLang="fr-FR" dirty="0"/>
              <a:t>, the </a:t>
            </a:r>
            <a:r>
              <a:rPr lang="fr-FR" altLang="fr-FR" dirty="0" err="1"/>
              <a:t>environment</a:t>
            </a:r>
            <a:r>
              <a:rPr lang="fr-FR" altLang="fr-FR" dirty="0"/>
              <a:t>, and </a:t>
            </a:r>
            <a:r>
              <a:rPr lang="fr-FR" altLang="fr-FR" dirty="0" err="1"/>
              <a:t>our</a:t>
            </a:r>
            <a:r>
              <a:rPr lang="fr-FR" altLang="fr-FR" dirty="0"/>
              <a:t> </a:t>
            </a:r>
            <a:r>
              <a:rPr lang="fr-FR" altLang="fr-FR" dirty="0" err="1"/>
              <a:t>experience</a:t>
            </a:r>
            <a:r>
              <a:rPr lang="fr-FR" altLang="fr-FR" dirty="0"/>
              <a:t> of nature." </a:t>
            </a:r>
            <a:r>
              <a:rPr lang="fr-FR" altLang="fr-FR" i="1" dirty="0"/>
              <a:t>The </a:t>
            </a:r>
            <a:r>
              <a:rPr lang="fr-FR" altLang="fr-FR" i="1" dirty="0" err="1"/>
              <a:t>Amicus</a:t>
            </a:r>
            <a:r>
              <a:rPr lang="fr-FR" altLang="fr-FR" i="1" dirty="0"/>
              <a:t> Journal</a:t>
            </a:r>
            <a:r>
              <a:rPr lang="fr-FR" altLang="fr-FR" dirty="0"/>
              <a:t> Winter:22-25.</a:t>
            </a:r>
          </a:p>
          <a:p>
            <a:r>
              <a:rPr lang="fr-FR" altLang="fr-FR" dirty="0" err="1"/>
              <a:t>Verheijen</a:t>
            </a:r>
            <a:r>
              <a:rPr lang="fr-FR" altLang="fr-FR" dirty="0"/>
              <a:t>, F. J. (1958). "The </a:t>
            </a:r>
            <a:r>
              <a:rPr lang="fr-FR" altLang="fr-FR" dirty="0" err="1"/>
              <a:t>mechanisms</a:t>
            </a:r>
            <a:r>
              <a:rPr lang="fr-FR" altLang="fr-FR" dirty="0"/>
              <a:t> of the </a:t>
            </a:r>
            <a:r>
              <a:rPr lang="fr-FR" altLang="fr-FR" dirty="0" err="1"/>
              <a:t>trapping</a:t>
            </a:r>
            <a:r>
              <a:rPr lang="fr-FR" altLang="fr-FR" dirty="0"/>
              <a:t> </a:t>
            </a:r>
            <a:r>
              <a:rPr lang="fr-FR" altLang="fr-FR" dirty="0" err="1"/>
              <a:t>effect</a:t>
            </a:r>
            <a:r>
              <a:rPr lang="fr-FR" altLang="fr-FR" dirty="0"/>
              <a:t> of </a:t>
            </a:r>
            <a:r>
              <a:rPr lang="fr-FR" altLang="fr-FR" dirty="0" err="1"/>
              <a:t>artificial</a:t>
            </a:r>
            <a:r>
              <a:rPr lang="fr-FR" altLang="fr-FR" dirty="0"/>
              <a:t> light sources </a:t>
            </a:r>
            <a:r>
              <a:rPr lang="fr-FR" altLang="fr-FR" dirty="0" err="1"/>
              <a:t>upon</a:t>
            </a:r>
            <a:r>
              <a:rPr lang="fr-FR" altLang="fr-FR" dirty="0"/>
              <a:t> </a:t>
            </a:r>
            <a:r>
              <a:rPr lang="fr-FR" altLang="fr-FR" dirty="0" err="1"/>
              <a:t>animals</a:t>
            </a:r>
            <a:r>
              <a:rPr lang="fr-FR" altLang="fr-FR" dirty="0"/>
              <a:t>." </a:t>
            </a:r>
            <a:r>
              <a:rPr lang="fr-FR" altLang="fr-FR" i="1" dirty="0" err="1"/>
              <a:t>Netherlands</a:t>
            </a:r>
            <a:r>
              <a:rPr lang="fr-FR" altLang="fr-FR" i="1" dirty="0"/>
              <a:t> Journal of </a:t>
            </a:r>
            <a:r>
              <a:rPr lang="fr-FR" altLang="fr-FR" i="1" dirty="0" err="1"/>
              <a:t>Zoology</a:t>
            </a:r>
            <a:r>
              <a:rPr lang="fr-FR" altLang="fr-FR" dirty="0"/>
              <a:t> </a:t>
            </a:r>
            <a:r>
              <a:rPr lang="fr-FR" altLang="fr-FR" b="1" dirty="0"/>
              <a:t>13</a:t>
            </a:r>
            <a:r>
              <a:rPr lang="fr-FR" altLang="fr-FR" dirty="0"/>
              <a:t>:1-107.</a:t>
            </a:r>
            <a:br>
              <a:rPr lang="fr-FR" altLang="fr-FR" dirty="0"/>
            </a:br>
            <a:r>
              <a:rPr lang="fr-FR" altLang="fr-FR" dirty="0"/>
              <a:t/>
            </a:r>
            <a:br>
              <a:rPr lang="fr-FR" altLang="fr-FR" dirty="0"/>
            </a:br>
            <a:r>
              <a:rPr lang="fr-FR" altLang="fr-FR" dirty="0" err="1"/>
              <a:t>Verheijen</a:t>
            </a:r>
            <a:r>
              <a:rPr lang="fr-FR" altLang="fr-FR" dirty="0"/>
              <a:t>, F. J. (1985). "</a:t>
            </a:r>
            <a:r>
              <a:rPr lang="fr-FR" altLang="fr-FR" dirty="0" err="1"/>
              <a:t>Photopollution</a:t>
            </a:r>
            <a:r>
              <a:rPr lang="fr-FR" altLang="fr-FR" dirty="0"/>
              <a:t>: </a:t>
            </a:r>
            <a:r>
              <a:rPr lang="fr-FR" altLang="fr-FR" dirty="0" err="1"/>
              <a:t>Artificial</a:t>
            </a:r>
            <a:r>
              <a:rPr lang="fr-FR" altLang="fr-FR" dirty="0"/>
              <a:t> light </a:t>
            </a:r>
            <a:r>
              <a:rPr lang="fr-FR" altLang="fr-FR" dirty="0" err="1"/>
              <a:t>optic</a:t>
            </a:r>
            <a:r>
              <a:rPr lang="fr-FR" altLang="fr-FR" dirty="0"/>
              <a:t> spatial control </a:t>
            </a:r>
            <a:r>
              <a:rPr lang="fr-FR" altLang="fr-FR" dirty="0" err="1"/>
              <a:t>systems</a:t>
            </a:r>
            <a:r>
              <a:rPr lang="fr-FR" altLang="fr-FR" dirty="0"/>
              <a:t> fail to </a:t>
            </a:r>
            <a:r>
              <a:rPr lang="fr-FR" altLang="fr-FR" dirty="0" err="1"/>
              <a:t>cope</a:t>
            </a:r>
            <a:r>
              <a:rPr lang="fr-FR" altLang="fr-FR" dirty="0"/>
              <a:t> </a:t>
            </a:r>
            <a:r>
              <a:rPr lang="fr-FR" altLang="fr-FR" dirty="0" err="1"/>
              <a:t>with</a:t>
            </a:r>
            <a:r>
              <a:rPr lang="fr-FR" altLang="fr-FR" dirty="0"/>
              <a:t>. Incidents, causations, </a:t>
            </a:r>
            <a:r>
              <a:rPr lang="fr-FR" altLang="fr-FR" dirty="0" err="1"/>
              <a:t>remedies</a:t>
            </a:r>
            <a:r>
              <a:rPr lang="fr-FR" altLang="fr-FR" dirty="0"/>
              <a:t>." </a:t>
            </a:r>
            <a:r>
              <a:rPr lang="fr-FR" altLang="fr-FR" i="1" dirty="0" err="1"/>
              <a:t>Experimental</a:t>
            </a:r>
            <a:r>
              <a:rPr lang="fr-FR" altLang="fr-FR" i="1" dirty="0"/>
              <a:t> </a:t>
            </a:r>
            <a:r>
              <a:rPr lang="fr-FR" altLang="fr-FR" i="1" dirty="0" err="1"/>
              <a:t>Biology</a:t>
            </a:r>
            <a:r>
              <a:rPr lang="fr-FR" altLang="fr-FR" dirty="0"/>
              <a:t> </a:t>
            </a:r>
            <a:r>
              <a:rPr lang="fr-FR" altLang="fr-FR" b="1" dirty="0"/>
              <a:t>1985</a:t>
            </a:r>
            <a:r>
              <a:rPr lang="fr-FR" altLang="fr-FR" dirty="0"/>
              <a:t>:1-18.</a:t>
            </a:r>
          </a:p>
        </p:txBody>
      </p:sp>
    </p:spTree>
    <p:extLst>
      <p:ext uri="{BB962C8B-B14F-4D97-AF65-F5344CB8AC3E}">
        <p14:creationId xmlns:p14="http://schemas.microsoft.com/office/powerpoint/2010/main" val="16718907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xmlns="" id="{8493D926-A982-48C2-B558-D215C6DD4D61}"/>
              </a:ext>
            </a:extLst>
          </p:cNvPr>
          <p:cNvSpPr>
            <a:spLocks noGrp="1" noChangeArrowheads="1"/>
          </p:cNvSpPr>
          <p:nvPr>
            <p:ph type="sldNum" sz="quarter" idx="5"/>
          </p:nvPr>
        </p:nvSpPr>
        <p:spPr>
          <a:ln/>
        </p:spPr>
        <p:txBody>
          <a:bodyPr/>
          <a:lstStyle/>
          <a:p>
            <a:fld id="{3B898ED9-6A55-42F2-96ED-E90C8BB31135}" type="slidenum">
              <a:rPr lang="fr-FR" altLang="fr-FR"/>
              <a:pPr/>
              <a:t>5</a:t>
            </a:fld>
            <a:endParaRPr lang="fr-FR" altLang="fr-FR"/>
          </a:p>
        </p:txBody>
      </p:sp>
      <p:sp>
        <p:nvSpPr>
          <p:cNvPr id="1354754" name="Rectangle 2">
            <a:extLst>
              <a:ext uri="{FF2B5EF4-FFF2-40B4-BE49-F238E27FC236}">
                <a16:creationId xmlns:a16="http://schemas.microsoft.com/office/drawing/2014/main" xmlns="" id="{C5A3FA39-0B98-4673-AF71-184DDD214B8D}"/>
              </a:ext>
            </a:extLst>
          </p:cNvPr>
          <p:cNvSpPr>
            <a:spLocks noGrp="1" noRot="1" noChangeAspect="1" noChangeArrowheads="1" noTextEdit="1"/>
          </p:cNvSpPr>
          <p:nvPr>
            <p:ph type="sldImg"/>
          </p:nvPr>
        </p:nvSpPr>
        <p:spPr>
          <a:ln/>
        </p:spPr>
      </p:sp>
      <p:sp>
        <p:nvSpPr>
          <p:cNvPr id="1354755" name="Rectangle 3">
            <a:extLst>
              <a:ext uri="{FF2B5EF4-FFF2-40B4-BE49-F238E27FC236}">
                <a16:creationId xmlns:a16="http://schemas.microsoft.com/office/drawing/2014/main" xmlns="" id="{D86176DB-051A-49F9-82ED-F6432B509E30}"/>
              </a:ext>
            </a:extLst>
          </p:cNvPr>
          <p:cNvSpPr>
            <a:spLocks noGrp="1" noChangeArrowheads="1"/>
          </p:cNvSpPr>
          <p:nvPr>
            <p:ph type="body" idx="1"/>
          </p:nvPr>
        </p:nvSpPr>
        <p:spPr>
          <a:xfrm>
            <a:off x="914400" y="4343400"/>
            <a:ext cx="5029200" cy="4114800"/>
          </a:xfrm>
        </p:spPr>
        <p:txBody>
          <a:bodyPr/>
          <a:lstStyle/>
          <a:p>
            <a:r>
              <a:rPr lang="fr-FR" altLang="fr-FR" dirty="0"/>
              <a:t>Information relayée par Sky &amp; Telescopes de juillet 2002, page 96.</a:t>
            </a:r>
          </a:p>
          <a:p>
            <a:endParaRPr lang="fr-FR" altLang="fr-FR" dirty="0"/>
          </a:p>
          <a:p>
            <a:r>
              <a:rPr lang="fr-FR" altLang="fr-FR" dirty="0"/>
              <a:t>********************************************************************************************************</a:t>
            </a:r>
          </a:p>
          <a:p>
            <a:r>
              <a:rPr lang="fr-FR" altLang="fr-FR" b="1" dirty="0"/>
              <a:t>General</a:t>
            </a:r>
          </a:p>
          <a:p>
            <a:r>
              <a:rPr lang="fr-FR" altLang="fr-FR" dirty="0"/>
              <a:t>Borg, V. (1996). </a:t>
            </a:r>
            <a:r>
              <a:rPr lang="fr-FR" altLang="fr-FR" dirty="0" err="1"/>
              <a:t>Death</a:t>
            </a:r>
            <a:r>
              <a:rPr lang="fr-FR" altLang="fr-FR" dirty="0"/>
              <a:t> of the night. </a:t>
            </a:r>
            <a:r>
              <a:rPr lang="fr-FR" altLang="fr-FR" i="1" dirty="0" err="1"/>
              <a:t>Geographical</a:t>
            </a:r>
            <a:r>
              <a:rPr lang="fr-FR" altLang="fr-FR" i="1" dirty="0"/>
              <a:t> Magazine</a:t>
            </a:r>
            <a:r>
              <a:rPr lang="fr-FR" altLang="fr-FR" dirty="0"/>
              <a:t>. </a:t>
            </a:r>
            <a:r>
              <a:rPr lang="fr-FR" altLang="fr-FR" b="1" dirty="0"/>
              <a:t>68: </a:t>
            </a:r>
            <a:r>
              <a:rPr lang="fr-FR" altLang="fr-FR" dirty="0"/>
              <a:t>56.</a:t>
            </a:r>
            <a:br>
              <a:rPr lang="fr-FR" altLang="fr-FR" dirty="0"/>
            </a:br>
            <a:r>
              <a:rPr lang="fr-FR" altLang="fr-FR" dirty="0"/>
              <a:t>Night light pollution </a:t>
            </a:r>
            <a:r>
              <a:rPr lang="fr-FR" altLang="fr-FR" dirty="0" err="1"/>
              <a:t>is</a:t>
            </a:r>
            <a:r>
              <a:rPr lang="fr-FR" altLang="fr-FR" dirty="0"/>
              <a:t> </a:t>
            </a:r>
            <a:r>
              <a:rPr lang="fr-FR" altLang="fr-FR" dirty="0" err="1"/>
              <a:t>becoming</a:t>
            </a:r>
            <a:r>
              <a:rPr lang="fr-FR" altLang="fr-FR" dirty="0"/>
              <a:t> an </a:t>
            </a:r>
            <a:r>
              <a:rPr lang="fr-FR" altLang="fr-FR" dirty="0" err="1"/>
              <a:t>increasingly</a:t>
            </a:r>
            <a:r>
              <a:rPr lang="fr-FR" altLang="fr-FR" dirty="0"/>
              <a:t> important </a:t>
            </a:r>
            <a:r>
              <a:rPr lang="fr-FR" altLang="fr-FR" dirty="0" err="1"/>
              <a:t>environmental</a:t>
            </a:r>
            <a:r>
              <a:rPr lang="fr-FR" altLang="fr-FR" dirty="0"/>
              <a:t> </a:t>
            </a:r>
            <a:r>
              <a:rPr lang="fr-FR" altLang="fr-FR" dirty="0" err="1"/>
              <a:t>problem</a:t>
            </a:r>
            <a:r>
              <a:rPr lang="fr-FR" altLang="fr-FR" dirty="0"/>
              <a:t> as </a:t>
            </a:r>
            <a:r>
              <a:rPr lang="fr-FR" altLang="fr-FR" dirty="0" err="1"/>
              <a:t>well</a:t>
            </a:r>
            <a:r>
              <a:rPr lang="fr-FR" altLang="fr-FR" dirty="0"/>
              <a:t> as an </a:t>
            </a:r>
            <a:r>
              <a:rPr lang="fr-FR" altLang="fr-FR" dirty="0" err="1"/>
              <a:t>impediment</a:t>
            </a:r>
            <a:r>
              <a:rPr lang="fr-FR" altLang="fr-FR" dirty="0"/>
              <a:t> to people </a:t>
            </a:r>
            <a:r>
              <a:rPr lang="fr-FR" altLang="fr-FR" dirty="0" err="1"/>
              <a:t>enjoying</a:t>
            </a:r>
            <a:r>
              <a:rPr lang="fr-FR" altLang="fr-FR" dirty="0"/>
              <a:t> the panorama </a:t>
            </a:r>
            <a:r>
              <a:rPr lang="fr-FR" altLang="fr-FR" dirty="0" err="1"/>
              <a:t>offered</a:t>
            </a:r>
            <a:r>
              <a:rPr lang="fr-FR" altLang="fr-FR" dirty="0"/>
              <a:t> by the stars. Certain </a:t>
            </a:r>
            <a:r>
              <a:rPr lang="fr-FR" altLang="fr-FR" dirty="0" err="1"/>
              <a:t>animals</a:t>
            </a:r>
            <a:r>
              <a:rPr lang="fr-FR" altLang="fr-FR" dirty="0"/>
              <a:t>, </a:t>
            </a:r>
            <a:r>
              <a:rPr lang="fr-FR" altLang="fr-FR" dirty="0" err="1"/>
              <a:t>such</a:t>
            </a:r>
            <a:r>
              <a:rPr lang="fr-FR" altLang="fr-FR" dirty="0"/>
              <a:t> as </a:t>
            </a:r>
            <a:r>
              <a:rPr lang="fr-FR" altLang="fr-FR" dirty="0" err="1"/>
              <a:t>sea</a:t>
            </a:r>
            <a:r>
              <a:rPr lang="fr-FR" altLang="fr-FR" dirty="0"/>
              <a:t> </a:t>
            </a:r>
            <a:r>
              <a:rPr lang="fr-FR" altLang="fr-FR" dirty="0" err="1"/>
              <a:t>turtles</a:t>
            </a:r>
            <a:r>
              <a:rPr lang="fr-FR" altLang="fr-FR" dirty="0"/>
              <a:t> in the </a:t>
            </a:r>
            <a:r>
              <a:rPr lang="fr-FR" altLang="fr-FR" dirty="0" err="1"/>
              <a:t>Mediterranean</a:t>
            </a:r>
            <a:r>
              <a:rPr lang="fr-FR" altLang="fr-FR" dirty="0"/>
              <a:t> and </a:t>
            </a:r>
            <a:r>
              <a:rPr lang="fr-FR" altLang="fr-FR" dirty="0" err="1"/>
              <a:t>migratory</a:t>
            </a:r>
            <a:r>
              <a:rPr lang="fr-FR" altLang="fr-FR" dirty="0"/>
              <a:t> </a:t>
            </a:r>
            <a:r>
              <a:rPr lang="fr-FR" altLang="fr-FR" dirty="0" err="1"/>
              <a:t>birds</a:t>
            </a:r>
            <a:r>
              <a:rPr lang="fr-FR" altLang="fr-FR" dirty="0"/>
              <a:t> </a:t>
            </a:r>
            <a:r>
              <a:rPr lang="fr-FR" altLang="fr-FR" dirty="0" err="1"/>
              <a:t>that</a:t>
            </a:r>
            <a:r>
              <a:rPr lang="fr-FR" altLang="fr-FR" dirty="0"/>
              <a:t> </a:t>
            </a:r>
            <a:r>
              <a:rPr lang="fr-FR" altLang="fr-FR" dirty="0" err="1"/>
              <a:t>fly</a:t>
            </a:r>
            <a:r>
              <a:rPr lang="fr-FR" altLang="fr-FR" dirty="0"/>
              <a:t> by night, are </a:t>
            </a:r>
            <a:r>
              <a:rPr lang="fr-FR" altLang="fr-FR" dirty="0" err="1"/>
              <a:t>disturbed</a:t>
            </a:r>
            <a:r>
              <a:rPr lang="fr-FR" altLang="fr-FR" dirty="0"/>
              <a:t> in </a:t>
            </a:r>
            <a:r>
              <a:rPr lang="fr-FR" altLang="fr-FR" dirty="0" err="1"/>
              <a:t>their</a:t>
            </a:r>
            <a:r>
              <a:rPr lang="fr-FR" altLang="fr-FR" dirty="0"/>
              <a:t> reproductive and </a:t>
            </a:r>
            <a:r>
              <a:rPr lang="fr-FR" altLang="fr-FR" dirty="0" err="1"/>
              <a:t>migratory</a:t>
            </a:r>
            <a:r>
              <a:rPr lang="fr-FR" altLang="fr-FR" dirty="0"/>
              <a:t> habits by the </a:t>
            </a:r>
            <a:r>
              <a:rPr lang="fr-FR" altLang="fr-FR" dirty="0" err="1"/>
              <a:t>excess</a:t>
            </a:r>
            <a:r>
              <a:rPr lang="fr-FR" altLang="fr-FR" dirty="0"/>
              <a:t> light </a:t>
            </a:r>
            <a:r>
              <a:rPr lang="fr-FR" altLang="fr-FR" dirty="0" err="1"/>
              <a:t>being</a:t>
            </a:r>
            <a:r>
              <a:rPr lang="fr-FR" altLang="fr-FR" dirty="0"/>
              <a:t> </a:t>
            </a:r>
            <a:r>
              <a:rPr lang="fr-FR" altLang="fr-FR" dirty="0" err="1"/>
              <a:t>given</a:t>
            </a:r>
            <a:r>
              <a:rPr lang="fr-FR" altLang="fr-FR" dirty="0"/>
              <a:t> off by lit </a:t>
            </a:r>
            <a:r>
              <a:rPr lang="fr-FR" altLang="fr-FR" dirty="0" err="1"/>
              <a:t>towns</a:t>
            </a:r>
            <a:r>
              <a:rPr lang="fr-FR" altLang="fr-FR" dirty="0"/>
              <a:t> and </a:t>
            </a:r>
            <a:r>
              <a:rPr lang="fr-FR" altLang="fr-FR" dirty="0" err="1"/>
              <a:t>cities</a:t>
            </a:r>
            <a:r>
              <a:rPr lang="fr-FR" altLang="fr-FR" dirty="0"/>
              <a:t>. The </a:t>
            </a:r>
            <a:r>
              <a:rPr lang="fr-FR" altLang="fr-FR" dirty="0" err="1"/>
              <a:t>answer</a:t>
            </a:r>
            <a:r>
              <a:rPr lang="fr-FR" altLang="fr-FR" dirty="0"/>
              <a:t> </a:t>
            </a:r>
            <a:r>
              <a:rPr lang="fr-FR" altLang="fr-FR" dirty="0" err="1"/>
              <a:t>is</a:t>
            </a:r>
            <a:r>
              <a:rPr lang="fr-FR" altLang="fr-FR" dirty="0"/>
              <a:t> to cap night lights to </a:t>
            </a:r>
            <a:r>
              <a:rPr lang="fr-FR" altLang="fr-FR" dirty="0" err="1"/>
              <a:t>reduce</a:t>
            </a:r>
            <a:r>
              <a:rPr lang="fr-FR" altLang="fr-FR" dirty="0"/>
              <a:t> the </a:t>
            </a:r>
            <a:r>
              <a:rPr lang="fr-FR" altLang="fr-FR" dirty="0" err="1"/>
              <a:t>glare</a:t>
            </a:r>
            <a:r>
              <a:rPr lang="fr-FR" altLang="fr-FR" dirty="0"/>
              <a:t> </a:t>
            </a:r>
            <a:r>
              <a:rPr lang="fr-FR" altLang="fr-FR" dirty="0" err="1"/>
              <a:t>that</a:t>
            </a:r>
            <a:r>
              <a:rPr lang="fr-FR" altLang="fr-FR" dirty="0"/>
              <a:t> </a:t>
            </a:r>
            <a:r>
              <a:rPr lang="fr-FR" altLang="fr-FR" dirty="0" err="1"/>
              <a:t>is</a:t>
            </a:r>
            <a:r>
              <a:rPr lang="fr-FR" altLang="fr-FR" dirty="0"/>
              <a:t> </a:t>
            </a:r>
            <a:r>
              <a:rPr lang="fr-FR" altLang="fr-FR" dirty="0" err="1"/>
              <a:t>given</a:t>
            </a:r>
            <a:r>
              <a:rPr lang="fr-FR" altLang="fr-FR" dirty="0"/>
              <a:t> off </a:t>
            </a:r>
            <a:r>
              <a:rPr lang="fr-FR" altLang="fr-FR" dirty="0" err="1"/>
              <a:t>into</a:t>
            </a:r>
            <a:r>
              <a:rPr lang="fr-FR" altLang="fr-FR" dirty="0"/>
              <a:t> the sky.</a:t>
            </a:r>
          </a:p>
          <a:p>
            <a:r>
              <a:rPr lang="fr-FR" altLang="fr-FR" dirty="0" err="1"/>
              <a:t>Fedun</a:t>
            </a:r>
            <a:r>
              <a:rPr lang="fr-FR" altLang="fr-FR" dirty="0"/>
              <a:t>, I. (1995). Fatal Light Attraction. </a:t>
            </a:r>
            <a:r>
              <a:rPr lang="fr-FR" altLang="fr-FR" i="1" dirty="0"/>
              <a:t>Journal of </a:t>
            </a:r>
            <a:r>
              <a:rPr lang="fr-FR" altLang="fr-FR" i="1" dirty="0" err="1"/>
              <a:t>Wildlife</a:t>
            </a:r>
            <a:r>
              <a:rPr lang="fr-FR" altLang="fr-FR" i="1" dirty="0"/>
              <a:t> </a:t>
            </a:r>
            <a:r>
              <a:rPr lang="fr-FR" altLang="fr-FR" i="1" dirty="0" err="1"/>
              <a:t>Rehabilitation</a:t>
            </a:r>
            <a:r>
              <a:rPr lang="fr-FR" altLang="fr-FR" dirty="0"/>
              <a:t> </a:t>
            </a:r>
            <a:r>
              <a:rPr lang="fr-FR" altLang="fr-FR" b="1" dirty="0"/>
              <a:t>18</a:t>
            </a:r>
            <a:r>
              <a:rPr lang="fr-FR" altLang="fr-FR" dirty="0"/>
              <a:t>(3):10-11.</a:t>
            </a:r>
          </a:p>
          <a:p>
            <a:r>
              <a:rPr lang="fr-FR" altLang="fr-FR" dirty="0"/>
              <a:t>Harder, B. (2002). "</a:t>
            </a:r>
            <a:r>
              <a:rPr lang="fr-FR" altLang="fr-FR" dirty="0" err="1"/>
              <a:t>Deprived</a:t>
            </a:r>
            <a:r>
              <a:rPr lang="fr-FR" altLang="fr-FR" dirty="0"/>
              <a:t> of </a:t>
            </a:r>
            <a:r>
              <a:rPr lang="fr-FR" altLang="fr-FR" dirty="0" err="1"/>
              <a:t>darkness</a:t>
            </a:r>
            <a:r>
              <a:rPr lang="fr-FR" altLang="fr-FR" dirty="0"/>
              <a:t>: the </a:t>
            </a:r>
            <a:r>
              <a:rPr lang="fr-FR" altLang="fr-FR" dirty="0" err="1"/>
              <a:t>unnatural</a:t>
            </a:r>
            <a:r>
              <a:rPr lang="fr-FR" altLang="fr-FR" dirty="0"/>
              <a:t> </a:t>
            </a:r>
            <a:r>
              <a:rPr lang="fr-FR" altLang="fr-FR" dirty="0" err="1"/>
              <a:t>ecology</a:t>
            </a:r>
            <a:r>
              <a:rPr lang="fr-FR" altLang="fr-FR" dirty="0"/>
              <a:t> of </a:t>
            </a:r>
            <a:r>
              <a:rPr lang="fr-FR" altLang="fr-FR" dirty="0" err="1"/>
              <a:t>artificial</a:t>
            </a:r>
            <a:r>
              <a:rPr lang="fr-FR" altLang="fr-FR" dirty="0"/>
              <a:t> light at night" </a:t>
            </a:r>
            <a:r>
              <a:rPr lang="fr-FR" altLang="fr-FR" i="1" dirty="0"/>
              <a:t>Science News</a:t>
            </a:r>
            <a:r>
              <a:rPr lang="fr-FR" altLang="fr-FR" dirty="0"/>
              <a:t> 161(16):248-249.</a:t>
            </a:r>
          </a:p>
          <a:p>
            <a:r>
              <a:rPr lang="fr-FR" altLang="fr-FR" dirty="0" err="1"/>
              <a:t>Health</a:t>
            </a:r>
            <a:r>
              <a:rPr lang="fr-FR" altLang="fr-FR" dirty="0"/>
              <a:t> Council of the </a:t>
            </a:r>
            <a:r>
              <a:rPr lang="fr-FR" altLang="fr-FR" dirty="0" err="1"/>
              <a:t>Netherlands</a:t>
            </a:r>
            <a:r>
              <a:rPr lang="fr-FR" altLang="fr-FR" dirty="0"/>
              <a:t>. 2000. Impact of </a:t>
            </a:r>
            <a:r>
              <a:rPr lang="fr-FR" altLang="fr-FR" dirty="0" err="1"/>
              <a:t>outdoor</a:t>
            </a:r>
            <a:r>
              <a:rPr lang="fr-FR" altLang="fr-FR" dirty="0"/>
              <a:t> </a:t>
            </a:r>
            <a:r>
              <a:rPr lang="fr-FR" altLang="fr-FR" dirty="0" err="1"/>
              <a:t>lighting</a:t>
            </a:r>
            <a:r>
              <a:rPr lang="fr-FR" altLang="fr-FR" dirty="0"/>
              <a:t> on man and nature. The Hague: </a:t>
            </a:r>
            <a:r>
              <a:rPr lang="fr-FR" altLang="fr-FR" dirty="0" err="1"/>
              <a:t>Health</a:t>
            </a:r>
            <a:r>
              <a:rPr lang="fr-FR" altLang="fr-FR" dirty="0"/>
              <a:t> Council of the </a:t>
            </a:r>
            <a:r>
              <a:rPr lang="fr-FR" altLang="fr-FR" dirty="0" err="1"/>
              <a:t>Netherlands</a:t>
            </a:r>
            <a:r>
              <a:rPr lang="fr-FR" altLang="fr-FR" dirty="0"/>
              <a:t>. Publication no. 2000/25E. (</a:t>
            </a:r>
            <a:r>
              <a:rPr lang="fr-FR" altLang="fr-FR" dirty="0">
                <a:hlinkClick r:id="rId3"/>
              </a:rPr>
              <a:t>www.gr.nl/OVERIG/PDF/00@25E.PDF</a:t>
            </a:r>
            <a:r>
              <a:rPr lang="fr-FR" altLang="fr-FR" dirty="0"/>
              <a:t>)</a:t>
            </a:r>
          </a:p>
          <a:p>
            <a:r>
              <a:rPr lang="fr-FR" altLang="fr-FR" dirty="0" err="1"/>
              <a:t>Raevel</a:t>
            </a:r>
            <a:r>
              <a:rPr lang="fr-FR" altLang="fr-FR" dirty="0"/>
              <a:t> P. &amp; </a:t>
            </a:r>
            <a:r>
              <a:rPr lang="fr-FR" altLang="fr-FR" dirty="0" err="1"/>
              <a:t>Lamiot</a:t>
            </a:r>
            <a:r>
              <a:rPr lang="fr-FR" altLang="fr-FR" dirty="0"/>
              <a:t>, F. (1998). </a:t>
            </a:r>
            <a:r>
              <a:rPr lang="fr-FR" altLang="fr-FR" i="1" dirty="0"/>
              <a:t>Impacts écologiques de l'éclairage nocturne</a:t>
            </a:r>
            <a:r>
              <a:rPr lang="fr-FR" altLang="fr-FR" dirty="0"/>
              <a:t>. Premier Congrès européen sur la protection du ciel nocturne, June 30-May 1, Cité des Sciences, La Villette, Paris.</a:t>
            </a:r>
          </a:p>
          <a:p>
            <a:r>
              <a:rPr lang="fr-FR" altLang="fr-FR" dirty="0" err="1"/>
              <a:t>Outen</a:t>
            </a:r>
            <a:r>
              <a:rPr lang="fr-FR" altLang="fr-FR" dirty="0"/>
              <a:t>, A. (1998). </a:t>
            </a:r>
            <a:r>
              <a:rPr lang="fr-FR" altLang="fr-FR" i="1" dirty="0"/>
              <a:t>The possible </a:t>
            </a:r>
            <a:r>
              <a:rPr lang="fr-FR" altLang="fr-FR" i="1" dirty="0" err="1"/>
              <a:t>ecological</a:t>
            </a:r>
            <a:r>
              <a:rPr lang="fr-FR" altLang="fr-FR" i="1" dirty="0"/>
              <a:t> implication of </a:t>
            </a:r>
            <a:r>
              <a:rPr lang="fr-FR" altLang="fr-FR" i="1" dirty="0" err="1"/>
              <a:t>artificial</a:t>
            </a:r>
            <a:r>
              <a:rPr lang="fr-FR" altLang="fr-FR" i="1" dirty="0"/>
              <a:t> </a:t>
            </a:r>
            <a:r>
              <a:rPr lang="fr-FR" altLang="fr-FR" i="1" dirty="0" err="1"/>
              <a:t>lighting</a:t>
            </a:r>
            <a:r>
              <a:rPr lang="fr-FR" altLang="fr-FR" dirty="0"/>
              <a:t>. Hertfordshire, UK: Hertfordshire </a:t>
            </a:r>
            <a:r>
              <a:rPr lang="fr-FR" altLang="fr-FR" dirty="0" err="1"/>
              <a:t>Biological</a:t>
            </a:r>
            <a:r>
              <a:rPr lang="fr-FR" altLang="fr-FR" dirty="0"/>
              <a:t/>
            </a:r>
            <a:br>
              <a:rPr lang="fr-FR" altLang="fr-FR" dirty="0"/>
            </a:br>
            <a:r>
              <a:rPr lang="fr-FR" altLang="fr-FR" dirty="0"/>
              <a:t>Records Centre.</a:t>
            </a:r>
          </a:p>
          <a:p>
            <a:r>
              <a:rPr lang="fr-FR" altLang="fr-FR" dirty="0" err="1"/>
              <a:t>Upgren</a:t>
            </a:r>
            <a:r>
              <a:rPr lang="fr-FR" altLang="fr-FR" dirty="0"/>
              <a:t>, A. R. (1996). "Night </a:t>
            </a:r>
            <a:r>
              <a:rPr lang="fr-FR" altLang="fr-FR" dirty="0" err="1"/>
              <a:t>blindness</a:t>
            </a:r>
            <a:r>
              <a:rPr lang="fr-FR" altLang="fr-FR" dirty="0"/>
              <a:t>: Light pollution </a:t>
            </a:r>
            <a:r>
              <a:rPr lang="fr-FR" altLang="fr-FR" dirty="0" err="1"/>
              <a:t>is</a:t>
            </a:r>
            <a:r>
              <a:rPr lang="fr-FR" altLang="fr-FR" dirty="0"/>
              <a:t> </a:t>
            </a:r>
            <a:r>
              <a:rPr lang="fr-FR" altLang="fr-FR" dirty="0" err="1"/>
              <a:t>changing</a:t>
            </a:r>
            <a:r>
              <a:rPr lang="fr-FR" altLang="fr-FR" dirty="0"/>
              <a:t> </a:t>
            </a:r>
            <a:r>
              <a:rPr lang="fr-FR" altLang="fr-FR" dirty="0" err="1"/>
              <a:t>astronomy</a:t>
            </a:r>
            <a:r>
              <a:rPr lang="fr-FR" altLang="fr-FR" dirty="0"/>
              <a:t>, the </a:t>
            </a:r>
            <a:r>
              <a:rPr lang="fr-FR" altLang="fr-FR" dirty="0" err="1"/>
              <a:t>environment</a:t>
            </a:r>
            <a:r>
              <a:rPr lang="fr-FR" altLang="fr-FR" dirty="0"/>
              <a:t>, and </a:t>
            </a:r>
            <a:r>
              <a:rPr lang="fr-FR" altLang="fr-FR" dirty="0" err="1"/>
              <a:t>our</a:t>
            </a:r>
            <a:r>
              <a:rPr lang="fr-FR" altLang="fr-FR" dirty="0"/>
              <a:t> </a:t>
            </a:r>
            <a:r>
              <a:rPr lang="fr-FR" altLang="fr-FR" dirty="0" err="1"/>
              <a:t>experience</a:t>
            </a:r>
            <a:r>
              <a:rPr lang="fr-FR" altLang="fr-FR" dirty="0"/>
              <a:t> of nature." </a:t>
            </a:r>
            <a:r>
              <a:rPr lang="fr-FR" altLang="fr-FR" i="1" dirty="0"/>
              <a:t>The </a:t>
            </a:r>
            <a:r>
              <a:rPr lang="fr-FR" altLang="fr-FR" i="1" dirty="0" err="1"/>
              <a:t>Amicus</a:t>
            </a:r>
            <a:r>
              <a:rPr lang="fr-FR" altLang="fr-FR" i="1" dirty="0"/>
              <a:t> Journal</a:t>
            </a:r>
            <a:r>
              <a:rPr lang="fr-FR" altLang="fr-FR" dirty="0"/>
              <a:t> Winter:22-25.</a:t>
            </a:r>
          </a:p>
          <a:p>
            <a:r>
              <a:rPr lang="fr-FR" altLang="fr-FR" dirty="0" err="1"/>
              <a:t>Verheijen</a:t>
            </a:r>
            <a:r>
              <a:rPr lang="fr-FR" altLang="fr-FR" dirty="0"/>
              <a:t>, F. J. (1958). "The </a:t>
            </a:r>
            <a:r>
              <a:rPr lang="fr-FR" altLang="fr-FR" dirty="0" err="1"/>
              <a:t>mechanisms</a:t>
            </a:r>
            <a:r>
              <a:rPr lang="fr-FR" altLang="fr-FR" dirty="0"/>
              <a:t> of the </a:t>
            </a:r>
            <a:r>
              <a:rPr lang="fr-FR" altLang="fr-FR" dirty="0" err="1"/>
              <a:t>trapping</a:t>
            </a:r>
            <a:r>
              <a:rPr lang="fr-FR" altLang="fr-FR" dirty="0"/>
              <a:t> </a:t>
            </a:r>
            <a:r>
              <a:rPr lang="fr-FR" altLang="fr-FR" dirty="0" err="1"/>
              <a:t>effect</a:t>
            </a:r>
            <a:r>
              <a:rPr lang="fr-FR" altLang="fr-FR" dirty="0"/>
              <a:t> of </a:t>
            </a:r>
            <a:r>
              <a:rPr lang="fr-FR" altLang="fr-FR" dirty="0" err="1"/>
              <a:t>artificial</a:t>
            </a:r>
            <a:r>
              <a:rPr lang="fr-FR" altLang="fr-FR" dirty="0"/>
              <a:t> light sources </a:t>
            </a:r>
            <a:r>
              <a:rPr lang="fr-FR" altLang="fr-FR" dirty="0" err="1"/>
              <a:t>upon</a:t>
            </a:r>
            <a:r>
              <a:rPr lang="fr-FR" altLang="fr-FR" dirty="0"/>
              <a:t> </a:t>
            </a:r>
            <a:r>
              <a:rPr lang="fr-FR" altLang="fr-FR" dirty="0" err="1"/>
              <a:t>animals</a:t>
            </a:r>
            <a:r>
              <a:rPr lang="fr-FR" altLang="fr-FR" dirty="0"/>
              <a:t>." </a:t>
            </a:r>
            <a:r>
              <a:rPr lang="fr-FR" altLang="fr-FR" i="1" dirty="0" err="1"/>
              <a:t>Netherlands</a:t>
            </a:r>
            <a:r>
              <a:rPr lang="fr-FR" altLang="fr-FR" i="1" dirty="0"/>
              <a:t> Journal of </a:t>
            </a:r>
            <a:r>
              <a:rPr lang="fr-FR" altLang="fr-FR" i="1" dirty="0" err="1"/>
              <a:t>Zoology</a:t>
            </a:r>
            <a:r>
              <a:rPr lang="fr-FR" altLang="fr-FR" dirty="0"/>
              <a:t> </a:t>
            </a:r>
            <a:r>
              <a:rPr lang="fr-FR" altLang="fr-FR" b="1" dirty="0"/>
              <a:t>13</a:t>
            </a:r>
            <a:r>
              <a:rPr lang="fr-FR" altLang="fr-FR" dirty="0"/>
              <a:t>:1-107.</a:t>
            </a:r>
            <a:br>
              <a:rPr lang="fr-FR" altLang="fr-FR" dirty="0"/>
            </a:br>
            <a:r>
              <a:rPr lang="fr-FR" altLang="fr-FR" dirty="0"/>
              <a:t/>
            </a:r>
            <a:br>
              <a:rPr lang="fr-FR" altLang="fr-FR" dirty="0"/>
            </a:br>
            <a:r>
              <a:rPr lang="fr-FR" altLang="fr-FR" dirty="0" err="1"/>
              <a:t>Verheijen</a:t>
            </a:r>
            <a:r>
              <a:rPr lang="fr-FR" altLang="fr-FR" dirty="0"/>
              <a:t>, F. J. (1985). "</a:t>
            </a:r>
            <a:r>
              <a:rPr lang="fr-FR" altLang="fr-FR" dirty="0" err="1"/>
              <a:t>Photopollution</a:t>
            </a:r>
            <a:r>
              <a:rPr lang="fr-FR" altLang="fr-FR" dirty="0"/>
              <a:t>: </a:t>
            </a:r>
            <a:r>
              <a:rPr lang="fr-FR" altLang="fr-FR" dirty="0" err="1"/>
              <a:t>Artificial</a:t>
            </a:r>
            <a:r>
              <a:rPr lang="fr-FR" altLang="fr-FR" dirty="0"/>
              <a:t> light </a:t>
            </a:r>
            <a:r>
              <a:rPr lang="fr-FR" altLang="fr-FR" dirty="0" err="1"/>
              <a:t>optic</a:t>
            </a:r>
            <a:r>
              <a:rPr lang="fr-FR" altLang="fr-FR" dirty="0"/>
              <a:t> spatial control </a:t>
            </a:r>
            <a:r>
              <a:rPr lang="fr-FR" altLang="fr-FR" dirty="0" err="1"/>
              <a:t>systems</a:t>
            </a:r>
            <a:r>
              <a:rPr lang="fr-FR" altLang="fr-FR" dirty="0"/>
              <a:t> fail to </a:t>
            </a:r>
            <a:r>
              <a:rPr lang="fr-FR" altLang="fr-FR" dirty="0" err="1"/>
              <a:t>cope</a:t>
            </a:r>
            <a:r>
              <a:rPr lang="fr-FR" altLang="fr-FR" dirty="0"/>
              <a:t> </a:t>
            </a:r>
            <a:r>
              <a:rPr lang="fr-FR" altLang="fr-FR" dirty="0" err="1"/>
              <a:t>with</a:t>
            </a:r>
            <a:r>
              <a:rPr lang="fr-FR" altLang="fr-FR" dirty="0"/>
              <a:t>. Incidents, causations, </a:t>
            </a:r>
            <a:r>
              <a:rPr lang="fr-FR" altLang="fr-FR" dirty="0" err="1"/>
              <a:t>remedies</a:t>
            </a:r>
            <a:r>
              <a:rPr lang="fr-FR" altLang="fr-FR" dirty="0"/>
              <a:t>." </a:t>
            </a:r>
            <a:r>
              <a:rPr lang="fr-FR" altLang="fr-FR" i="1" dirty="0" err="1"/>
              <a:t>Experimental</a:t>
            </a:r>
            <a:r>
              <a:rPr lang="fr-FR" altLang="fr-FR" i="1" dirty="0"/>
              <a:t> </a:t>
            </a:r>
            <a:r>
              <a:rPr lang="fr-FR" altLang="fr-FR" i="1" dirty="0" err="1"/>
              <a:t>Biology</a:t>
            </a:r>
            <a:r>
              <a:rPr lang="fr-FR" altLang="fr-FR" dirty="0"/>
              <a:t> </a:t>
            </a:r>
            <a:r>
              <a:rPr lang="fr-FR" altLang="fr-FR" b="1" dirty="0"/>
              <a:t>1985</a:t>
            </a:r>
            <a:r>
              <a:rPr lang="fr-FR" altLang="fr-FR" dirty="0"/>
              <a:t>:1-18.</a:t>
            </a:r>
          </a:p>
        </p:txBody>
      </p:sp>
    </p:spTree>
    <p:extLst>
      <p:ext uri="{BB962C8B-B14F-4D97-AF65-F5344CB8AC3E}">
        <p14:creationId xmlns:p14="http://schemas.microsoft.com/office/powerpoint/2010/main" val="5670785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xmlns="" id="{8493D926-A982-48C2-B558-D215C6DD4D61}"/>
              </a:ext>
            </a:extLst>
          </p:cNvPr>
          <p:cNvSpPr>
            <a:spLocks noGrp="1" noChangeArrowheads="1"/>
          </p:cNvSpPr>
          <p:nvPr>
            <p:ph type="sldNum" sz="quarter" idx="5"/>
          </p:nvPr>
        </p:nvSpPr>
        <p:spPr>
          <a:ln/>
        </p:spPr>
        <p:txBody>
          <a:bodyPr/>
          <a:lstStyle/>
          <a:p>
            <a:fld id="{3B898ED9-6A55-42F2-96ED-E90C8BB31135}" type="slidenum">
              <a:rPr lang="fr-FR" altLang="fr-FR"/>
              <a:pPr/>
              <a:t>6</a:t>
            </a:fld>
            <a:endParaRPr lang="fr-FR" altLang="fr-FR"/>
          </a:p>
        </p:txBody>
      </p:sp>
      <p:sp>
        <p:nvSpPr>
          <p:cNvPr id="1354754" name="Rectangle 2">
            <a:extLst>
              <a:ext uri="{FF2B5EF4-FFF2-40B4-BE49-F238E27FC236}">
                <a16:creationId xmlns:a16="http://schemas.microsoft.com/office/drawing/2014/main" xmlns="" id="{C5A3FA39-0B98-4673-AF71-184DDD214B8D}"/>
              </a:ext>
            </a:extLst>
          </p:cNvPr>
          <p:cNvSpPr>
            <a:spLocks noGrp="1" noRot="1" noChangeAspect="1" noChangeArrowheads="1" noTextEdit="1"/>
          </p:cNvSpPr>
          <p:nvPr>
            <p:ph type="sldImg"/>
          </p:nvPr>
        </p:nvSpPr>
        <p:spPr>
          <a:ln/>
        </p:spPr>
      </p:sp>
      <p:sp>
        <p:nvSpPr>
          <p:cNvPr id="1354755" name="Rectangle 3">
            <a:extLst>
              <a:ext uri="{FF2B5EF4-FFF2-40B4-BE49-F238E27FC236}">
                <a16:creationId xmlns:a16="http://schemas.microsoft.com/office/drawing/2014/main" xmlns="" id="{D86176DB-051A-49F9-82ED-F6432B509E30}"/>
              </a:ext>
            </a:extLst>
          </p:cNvPr>
          <p:cNvSpPr>
            <a:spLocks noGrp="1" noChangeArrowheads="1"/>
          </p:cNvSpPr>
          <p:nvPr>
            <p:ph type="body" idx="1"/>
          </p:nvPr>
        </p:nvSpPr>
        <p:spPr>
          <a:xfrm>
            <a:off x="914400" y="4343400"/>
            <a:ext cx="5029200" cy="4114800"/>
          </a:xfrm>
        </p:spPr>
        <p:txBody>
          <a:bodyPr/>
          <a:lstStyle/>
          <a:p>
            <a:r>
              <a:rPr lang="fr-FR" altLang="fr-FR" dirty="0"/>
              <a:t>Information relayée par Sky &amp; Telescopes de juillet 2002, page 96.</a:t>
            </a:r>
          </a:p>
          <a:p>
            <a:endParaRPr lang="fr-FR" altLang="fr-FR" dirty="0"/>
          </a:p>
          <a:p>
            <a:r>
              <a:rPr lang="fr-FR" altLang="fr-FR" dirty="0"/>
              <a:t>********************************************************************************************************</a:t>
            </a:r>
          </a:p>
          <a:p>
            <a:r>
              <a:rPr lang="fr-FR" altLang="fr-FR" b="1" dirty="0"/>
              <a:t>General</a:t>
            </a:r>
          </a:p>
          <a:p>
            <a:r>
              <a:rPr lang="fr-FR" altLang="fr-FR" dirty="0"/>
              <a:t>Borg, V. (1996). </a:t>
            </a:r>
            <a:r>
              <a:rPr lang="fr-FR" altLang="fr-FR" dirty="0" err="1"/>
              <a:t>Death</a:t>
            </a:r>
            <a:r>
              <a:rPr lang="fr-FR" altLang="fr-FR" dirty="0"/>
              <a:t> of the night. </a:t>
            </a:r>
            <a:r>
              <a:rPr lang="fr-FR" altLang="fr-FR" i="1" dirty="0" err="1"/>
              <a:t>Geographical</a:t>
            </a:r>
            <a:r>
              <a:rPr lang="fr-FR" altLang="fr-FR" i="1" dirty="0"/>
              <a:t> Magazine</a:t>
            </a:r>
            <a:r>
              <a:rPr lang="fr-FR" altLang="fr-FR" dirty="0"/>
              <a:t>. </a:t>
            </a:r>
            <a:r>
              <a:rPr lang="fr-FR" altLang="fr-FR" b="1" dirty="0"/>
              <a:t>68: </a:t>
            </a:r>
            <a:r>
              <a:rPr lang="fr-FR" altLang="fr-FR" dirty="0"/>
              <a:t>56.</a:t>
            </a:r>
            <a:br>
              <a:rPr lang="fr-FR" altLang="fr-FR" dirty="0"/>
            </a:br>
            <a:r>
              <a:rPr lang="fr-FR" altLang="fr-FR" dirty="0"/>
              <a:t>Night light pollution </a:t>
            </a:r>
            <a:r>
              <a:rPr lang="fr-FR" altLang="fr-FR" dirty="0" err="1"/>
              <a:t>is</a:t>
            </a:r>
            <a:r>
              <a:rPr lang="fr-FR" altLang="fr-FR" dirty="0"/>
              <a:t> </a:t>
            </a:r>
            <a:r>
              <a:rPr lang="fr-FR" altLang="fr-FR" dirty="0" err="1"/>
              <a:t>becoming</a:t>
            </a:r>
            <a:r>
              <a:rPr lang="fr-FR" altLang="fr-FR" dirty="0"/>
              <a:t> an </a:t>
            </a:r>
            <a:r>
              <a:rPr lang="fr-FR" altLang="fr-FR" dirty="0" err="1"/>
              <a:t>increasingly</a:t>
            </a:r>
            <a:r>
              <a:rPr lang="fr-FR" altLang="fr-FR" dirty="0"/>
              <a:t> important </a:t>
            </a:r>
            <a:r>
              <a:rPr lang="fr-FR" altLang="fr-FR" dirty="0" err="1"/>
              <a:t>environmental</a:t>
            </a:r>
            <a:r>
              <a:rPr lang="fr-FR" altLang="fr-FR" dirty="0"/>
              <a:t> </a:t>
            </a:r>
            <a:r>
              <a:rPr lang="fr-FR" altLang="fr-FR" dirty="0" err="1"/>
              <a:t>problem</a:t>
            </a:r>
            <a:r>
              <a:rPr lang="fr-FR" altLang="fr-FR" dirty="0"/>
              <a:t> as </a:t>
            </a:r>
            <a:r>
              <a:rPr lang="fr-FR" altLang="fr-FR" dirty="0" err="1"/>
              <a:t>well</a:t>
            </a:r>
            <a:r>
              <a:rPr lang="fr-FR" altLang="fr-FR" dirty="0"/>
              <a:t> as an </a:t>
            </a:r>
            <a:r>
              <a:rPr lang="fr-FR" altLang="fr-FR" dirty="0" err="1"/>
              <a:t>impediment</a:t>
            </a:r>
            <a:r>
              <a:rPr lang="fr-FR" altLang="fr-FR" dirty="0"/>
              <a:t> to people </a:t>
            </a:r>
            <a:r>
              <a:rPr lang="fr-FR" altLang="fr-FR" dirty="0" err="1"/>
              <a:t>enjoying</a:t>
            </a:r>
            <a:r>
              <a:rPr lang="fr-FR" altLang="fr-FR" dirty="0"/>
              <a:t> the panorama </a:t>
            </a:r>
            <a:r>
              <a:rPr lang="fr-FR" altLang="fr-FR" dirty="0" err="1"/>
              <a:t>offered</a:t>
            </a:r>
            <a:r>
              <a:rPr lang="fr-FR" altLang="fr-FR" dirty="0"/>
              <a:t> by the stars. Certain </a:t>
            </a:r>
            <a:r>
              <a:rPr lang="fr-FR" altLang="fr-FR" dirty="0" err="1"/>
              <a:t>animals</a:t>
            </a:r>
            <a:r>
              <a:rPr lang="fr-FR" altLang="fr-FR" dirty="0"/>
              <a:t>, </a:t>
            </a:r>
            <a:r>
              <a:rPr lang="fr-FR" altLang="fr-FR" dirty="0" err="1"/>
              <a:t>such</a:t>
            </a:r>
            <a:r>
              <a:rPr lang="fr-FR" altLang="fr-FR" dirty="0"/>
              <a:t> as </a:t>
            </a:r>
            <a:r>
              <a:rPr lang="fr-FR" altLang="fr-FR" dirty="0" err="1"/>
              <a:t>sea</a:t>
            </a:r>
            <a:r>
              <a:rPr lang="fr-FR" altLang="fr-FR" dirty="0"/>
              <a:t> </a:t>
            </a:r>
            <a:r>
              <a:rPr lang="fr-FR" altLang="fr-FR" dirty="0" err="1"/>
              <a:t>turtles</a:t>
            </a:r>
            <a:r>
              <a:rPr lang="fr-FR" altLang="fr-FR" dirty="0"/>
              <a:t> in the </a:t>
            </a:r>
            <a:r>
              <a:rPr lang="fr-FR" altLang="fr-FR" dirty="0" err="1"/>
              <a:t>Mediterranean</a:t>
            </a:r>
            <a:r>
              <a:rPr lang="fr-FR" altLang="fr-FR" dirty="0"/>
              <a:t> and </a:t>
            </a:r>
            <a:r>
              <a:rPr lang="fr-FR" altLang="fr-FR" dirty="0" err="1"/>
              <a:t>migratory</a:t>
            </a:r>
            <a:r>
              <a:rPr lang="fr-FR" altLang="fr-FR" dirty="0"/>
              <a:t> </a:t>
            </a:r>
            <a:r>
              <a:rPr lang="fr-FR" altLang="fr-FR" dirty="0" err="1"/>
              <a:t>birds</a:t>
            </a:r>
            <a:r>
              <a:rPr lang="fr-FR" altLang="fr-FR" dirty="0"/>
              <a:t> </a:t>
            </a:r>
            <a:r>
              <a:rPr lang="fr-FR" altLang="fr-FR" dirty="0" err="1"/>
              <a:t>that</a:t>
            </a:r>
            <a:r>
              <a:rPr lang="fr-FR" altLang="fr-FR" dirty="0"/>
              <a:t> </a:t>
            </a:r>
            <a:r>
              <a:rPr lang="fr-FR" altLang="fr-FR" dirty="0" err="1"/>
              <a:t>fly</a:t>
            </a:r>
            <a:r>
              <a:rPr lang="fr-FR" altLang="fr-FR" dirty="0"/>
              <a:t> by night, are </a:t>
            </a:r>
            <a:r>
              <a:rPr lang="fr-FR" altLang="fr-FR" dirty="0" err="1"/>
              <a:t>disturbed</a:t>
            </a:r>
            <a:r>
              <a:rPr lang="fr-FR" altLang="fr-FR" dirty="0"/>
              <a:t> in </a:t>
            </a:r>
            <a:r>
              <a:rPr lang="fr-FR" altLang="fr-FR" dirty="0" err="1"/>
              <a:t>their</a:t>
            </a:r>
            <a:r>
              <a:rPr lang="fr-FR" altLang="fr-FR" dirty="0"/>
              <a:t> reproductive and </a:t>
            </a:r>
            <a:r>
              <a:rPr lang="fr-FR" altLang="fr-FR" dirty="0" err="1"/>
              <a:t>migratory</a:t>
            </a:r>
            <a:r>
              <a:rPr lang="fr-FR" altLang="fr-FR" dirty="0"/>
              <a:t> habits by the </a:t>
            </a:r>
            <a:r>
              <a:rPr lang="fr-FR" altLang="fr-FR" dirty="0" err="1"/>
              <a:t>excess</a:t>
            </a:r>
            <a:r>
              <a:rPr lang="fr-FR" altLang="fr-FR" dirty="0"/>
              <a:t> light </a:t>
            </a:r>
            <a:r>
              <a:rPr lang="fr-FR" altLang="fr-FR" dirty="0" err="1"/>
              <a:t>being</a:t>
            </a:r>
            <a:r>
              <a:rPr lang="fr-FR" altLang="fr-FR" dirty="0"/>
              <a:t> </a:t>
            </a:r>
            <a:r>
              <a:rPr lang="fr-FR" altLang="fr-FR" dirty="0" err="1"/>
              <a:t>given</a:t>
            </a:r>
            <a:r>
              <a:rPr lang="fr-FR" altLang="fr-FR" dirty="0"/>
              <a:t> off by lit </a:t>
            </a:r>
            <a:r>
              <a:rPr lang="fr-FR" altLang="fr-FR" dirty="0" err="1"/>
              <a:t>towns</a:t>
            </a:r>
            <a:r>
              <a:rPr lang="fr-FR" altLang="fr-FR" dirty="0"/>
              <a:t> and </a:t>
            </a:r>
            <a:r>
              <a:rPr lang="fr-FR" altLang="fr-FR" dirty="0" err="1"/>
              <a:t>cities</a:t>
            </a:r>
            <a:r>
              <a:rPr lang="fr-FR" altLang="fr-FR" dirty="0"/>
              <a:t>. The </a:t>
            </a:r>
            <a:r>
              <a:rPr lang="fr-FR" altLang="fr-FR" dirty="0" err="1"/>
              <a:t>answer</a:t>
            </a:r>
            <a:r>
              <a:rPr lang="fr-FR" altLang="fr-FR" dirty="0"/>
              <a:t> </a:t>
            </a:r>
            <a:r>
              <a:rPr lang="fr-FR" altLang="fr-FR" dirty="0" err="1"/>
              <a:t>is</a:t>
            </a:r>
            <a:r>
              <a:rPr lang="fr-FR" altLang="fr-FR" dirty="0"/>
              <a:t> to cap night lights to </a:t>
            </a:r>
            <a:r>
              <a:rPr lang="fr-FR" altLang="fr-FR" dirty="0" err="1"/>
              <a:t>reduce</a:t>
            </a:r>
            <a:r>
              <a:rPr lang="fr-FR" altLang="fr-FR" dirty="0"/>
              <a:t> the </a:t>
            </a:r>
            <a:r>
              <a:rPr lang="fr-FR" altLang="fr-FR" dirty="0" err="1"/>
              <a:t>glare</a:t>
            </a:r>
            <a:r>
              <a:rPr lang="fr-FR" altLang="fr-FR" dirty="0"/>
              <a:t> </a:t>
            </a:r>
            <a:r>
              <a:rPr lang="fr-FR" altLang="fr-FR" dirty="0" err="1"/>
              <a:t>that</a:t>
            </a:r>
            <a:r>
              <a:rPr lang="fr-FR" altLang="fr-FR" dirty="0"/>
              <a:t> </a:t>
            </a:r>
            <a:r>
              <a:rPr lang="fr-FR" altLang="fr-FR" dirty="0" err="1"/>
              <a:t>is</a:t>
            </a:r>
            <a:r>
              <a:rPr lang="fr-FR" altLang="fr-FR" dirty="0"/>
              <a:t> </a:t>
            </a:r>
            <a:r>
              <a:rPr lang="fr-FR" altLang="fr-FR" dirty="0" err="1"/>
              <a:t>given</a:t>
            </a:r>
            <a:r>
              <a:rPr lang="fr-FR" altLang="fr-FR" dirty="0"/>
              <a:t> off </a:t>
            </a:r>
            <a:r>
              <a:rPr lang="fr-FR" altLang="fr-FR" dirty="0" err="1"/>
              <a:t>into</a:t>
            </a:r>
            <a:r>
              <a:rPr lang="fr-FR" altLang="fr-FR" dirty="0"/>
              <a:t> the sky.</a:t>
            </a:r>
          </a:p>
          <a:p>
            <a:r>
              <a:rPr lang="fr-FR" altLang="fr-FR" dirty="0" err="1"/>
              <a:t>Fedun</a:t>
            </a:r>
            <a:r>
              <a:rPr lang="fr-FR" altLang="fr-FR" dirty="0"/>
              <a:t>, I. (1995). Fatal Light Attraction. </a:t>
            </a:r>
            <a:r>
              <a:rPr lang="fr-FR" altLang="fr-FR" i="1" dirty="0"/>
              <a:t>Journal of </a:t>
            </a:r>
            <a:r>
              <a:rPr lang="fr-FR" altLang="fr-FR" i="1" dirty="0" err="1"/>
              <a:t>Wildlife</a:t>
            </a:r>
            <a:r>
              <a:rPr lang="fr-FR" altLang="fr-FR" i="1" dirty="0"/>
              <a:t> </a:t>
            </a:r>
            <a:r>
              <a:rPr lang="fr-FR" altLang="fr-FR" i="1" dirty="0" err="1"/>
              <a:t>Rehabilitation</a:t>
            </a:r>
            <a:r>
              <a:rPr lang="fr-FR" altLang="fr-FR" dirty="0"/>
              <a:t> </a:t>
            </a:r>
            <a:r>
              <a:rPr lang="fr-FR" altLang="fr-FR" b="1" dirty="0"/>
              <a:t>18</a:t>
            </a:r>
            <a:r>
              <a:rPr lang="fr-FR" altLang="fr-FR" dirty="0"/>
              <a:t>(3):10-11.</a:t>
            </a:r>
          </a:p>
          <a:p>
            <a:r>
              <a:rPr lang="fr-FR" altLang="fr-FR" dirty="0"/>
              <a:t>Harder, B. (2002). "</a:t>
            </a:r>
            <a:r>
              <a:rPr lang="fr-FR" altLang="fr-FR" dirty="0" err="1"/>
              <a:t>Deprived</a:t>
            </a:r>
            <a:r>
              <a:rPr lang="fr-FR" altLang="fr-FR" dirty="0"/>
              <a:t> of </a:t>
            </a:r>
            <a:r>
              <a:rPr lang="fr-FR" altLang="fr-FR" dirty="0" err="1"/>
              <a:t>darkness</a:t>
            </a:r>
            <a:r>
              <a:rPr lang="fr-FR" altLang="fr-FR" dirty="0"/>
              <a:t>: the </a:t>
            </a:r>
            <a:r>
              <a:rPr lang="fr-FR" altLang="fr-FR" dirty="0" err="1"/>
              <a:t>unnatural</a:t>
            </a:r>
            <a:r>
              <a:rPr lang="fr-FR" altLang="fr-FR" dirty="0"/>
              <a:t> </a:t>
            </a:r>
            <a:r>
              <a:rPr lang="fr-FR" altLang="fr-FR" dirty="0" err="1"/>
              <a:t>ecology</a:t>
            </a:r>
            <a:r>
              <a:rPr lang="fr-FR" altLang="fr-FR" dirty="0"/>
              <a:t> of </a:t>
            </a:r>
            <a:r>
              <a:rPr lang="fr-FR" altLang="fr-FR" dirty="0" err="1"/>
              <a:t>artificial</a:t>
            </a:r>
            <a:r>
              <a:rPr lang="fr-FR" altLang="fr-FR" dirty="0"/>
              <a:t> light at night" </a:t>
            </a:r>
            <a:r>
              <a:rPr lang="fr-FR" altLang="fr-FR" i="1" dirty="0"/>
              <a:t>Science News</a:t>
            </a:r>
            <a:r>
              <a:rPr lang="fr-FR" altLang="fr-FR" dirty="0"/>
              <a:t> 161(16):248-249.</a:t>
            </a:r>
          </a:p>
          <a:p>
            <a:r>
              <a:rPr lang="fr-FR" altLang="fr-FR" dirty="0" err="1"/>
              <a:t>Health</a:t>
            </a:r>
            <a:r>
              <a:rPr lang="fr-FR" altLang="fr-FR" dirty="0"/>
              <a:t> Council of the </a:t>
            </a:r>
            <a:r>
              <a:rPr lang="fr-FR" altLang="fr-FR" dirty="0" err="1"/>
              <a:t>Netherlands</a:t>
            </a:r>
            <a:r>
              <a:rPr lang="fr-FR" altLang="fr-FR" dirty="0"/>
              <a:t>. 2000. Impact of </a:t>
            </a:r>
            <a:r>
              <a:rPr lang="fr-FR" altLang="fr-FR" dirty="0" err="1"/>
              <a:t>outdoor</a:t>
            </a:r>
            <a:r>
              <a:rPr lang="fr-FR" altLang="fr-FR" dirty="0"/>
              <a:t> </a:t>
            </a:r>
            <a:r>
              <a:rPr lang="fr-FR" altLang="fr-FR" dirty="0" err="1"/>
              <a:t>lighting</a:t>
            </a:r>
            <a:r>
              <a:rPr lang="fr-FR" altLang="fr-FR" dirty="0"/>
              <a:t> on man and nature. The Hague: </a:t>
            </a:r>
            <a:r>
              <a:rPr lang="fr-FR" altLang="fr-FR" dirty="0" err="1"/>
              <a:t>Health</a:t>
            </a:r>
            <a:r>
              <a:rPr lang="fr-FR" altLang="fr-FR" dirty="0"/>
              <a:t> Council of the </a:t>
            </a:r>
            <a:r>
              <a:rPr lang="fr-FR" altLang="fr-FR" dirty="0" err="1"/>
              <a:t>Netherlands</a:t>
            </a:r>
            <a:r>
              <a:rPr lang="fr-FR" altLang="fr-FR" dirty="0"/>
              <a:t>. Publication no. 2000/25E. (</a:t>
            </a:r>
            <a:r>
              <a:rPr lang="fr-FR" altLang="fr-FR" dirty="0">
                <a:hlinkClick r:id="rId3"/>
              </a:rPr>
              <a:t>www.gr.nl/OVERIG/PDF/00@25E.PDF</a:t>
            </a:r>
            <a:r>
              <a:rPr lang="fr-FR" altLang="fr-FR" dirty="0"/>
              <a:t>)</a:t>
            </a:r>
          </a:p>
          <a:p>
            <a:r>
              <a:rPr lang="fr-FR" altLang="fr-FR" dirty="0" err="1"/>
              <a:t>Raevel</a:t>
            </a:r>
            <a:r>
              <a:rPr lang="fr-FR" altLang="fr-FR" dirty="0"/>
              <a:t> P. &amp; </a:t>
            </a:r>
            <a:r>
              <a:rPr lang="fr-FR" altLang="fr-FR" dirty="0" err="1"/>
              <a:t>Lamiot</a:t>
            </a:r>
            <a:r>
              <a:rPr lang="fr-FR" altLang="fr-FR" dirty="0"/>
              <a:t>, F. (1998). </a:t>
            </a:r>
            <a:r>
              <a:rPr lang="fr-FR" altLang="fr-FR" i="1" dirty="0"/>
              <a:t>Impacts écologiques de l'éclairage nocturne</a:t>
            </a:r>
            <a:r>
              <a:rPr lang="fr-FR" altLang="fr-FR" dirty="0"/>
              <a:t>. Premier Congrès européen sur la protection du ciel nocturne, June 30-May 1, Cité des Sciences, La Villette, Paris.</a:t>
            </a:r>
          </a:p>
          <a:p>
            <a:r>
              <a:rPr lang="fr-FR" altLang="fr-FR" dirty="0" err="1"/>
              <a:t>Outen</a:t>
            </a:r>
            <a:r>
              <a:rPr lang="fr-FR" altLang="fr-FR" dirty="0"/>
              <a:t>, A. (1998). </a:t>
            </a:r>
            <a:r>
              <a:rPr lang="fr-FR" altLang="fr-FR" i="1" dirty="0"/>
              <a:t>The possible </a:t>
            </a:r>
            <a:r>
              <a:rPr lang="fr-FR" altLang="fr-FR" i="1" dirty="0" err="1"/>
              <a:t>ecological</a:t>
            </a:r>
            <a:r>
              <a:rPr lang="fr-FR" altLang="fr-FR" i="1" dirty="0"/>
              <a:t> implication of </a:t>
            </a:r>
            <a:r>
              <a:rPr lang="fr-FR" altLang="fr-FR" i="1" dirty="0" err="1"/>
              <a:t>artificial</a:t>
            </a:r>
            <a:r>
              <a:rPr lang="fr-FR" altLang="fr-FR" i="1" dirty="0"/>
              <a:t> </a:t>
            </a:r>
            <a:r>
              <a:rPr lang="fr-FR" altLang="fr-FR" i="1" dirty="0" err="1"/>
              <a:t>lighting</a:t>
            </a:r>
            <a:r>
              <a:rPr lang="fr-FR" altLang="fr-FR" dirty="0"/>
              <a:t>. Hertfordshire, UK: Hertfordshire </a:t>
            </a:r>
            <a:r>
              <a:rPr lang="fr-FR" altLang="fr-FR" dirty="0" err="1"/>
              <a:t>Biological</a:t>
            </a:r>
            <a:r>
              <a:rPr lang="fr-FR" altLang="fr-FR" dirty="0"/>
              <a:t/>
            </a:r>
            <a:br>
              <a:rPr lang="fr-FR" altLang="fr-FR" dirty="0"/>
            </a:br>
            <a:r>
              <a:rPr lang="fr-FR" altLang="fr-FR" dirty="0"/>
              <a:t>Records Centre.</a:t>
            </a:r>
          </a:p>
          <a:p>
            <a:r>
              <a:rPr lang="fr-FR" altLang="fr-FR" dirty="0" err="1"/>
              <a:t>Upgren</a:t>
            </a:r>
            <a:r>
              <a:rPr lang="fr-FR" altLang="fr-FR" dirty="0"/>
              <a:t>, A. R. (1996). "Night </a:t>
            </a:r>
            <a:r>
              <a:rPr lang="fr-FR" altLang="fr-FR" dirty="0" err="1"/>
              <a:t>blindness</a:t>
            </a:r>
            <a:r>
              <a:rPr lang="fr-FR" altLang="fr-FR" dirty="0"/>
              <a:t>: Light pollution </a:t>
            </a:r>
            <a:r>
              <a:rPr lang="fr-FR" altLang="fr-FR" dirty="0" err="1"/>
              <a:t>is</a:t>
            </a:r>
            <a:r>
              <a:rPr lang="fr-FR" altLang="fr-FR" dirty="0"/>
              <a:t> </a:t>
            </a:r>
            <a:r>
              <a:rPr lang="fr-FR" altLang="fr-FR" dirty="0" err="1"/>
              <a:t>changing</a:t>
            </a:r>
            <a:r>
              <a:rPr lang="fr-FR" altLang="fr-FR" dirty="0"/>
              <a:t> </a:t>
            </a:r>
            <a:r>
              <a:rPr lang="fr-FR" altLang="fr-FR" dirty="0" err="1"/>
              <a:t>astronomy</a:t>
            </a:r>
            <a:r>
              <a:rPr lang="fr-FR" altLang="fr-FR" dirty="0"/>
              <a:t>, the </a:t>
            </a:r>
            <a:r>
              <a:rPr lang="fr-FR" altLang="fr-FR" dirty="0" err="1"/>
              <a:t>environment</a:t>
            </a:r>
            <a:r>
              <a:rPr lang="fr-FR" altLang="fr-FR" dirty="0"/>
              <a:t>, and </a:t>
            </a:r>
            <a:r>
              <a:rPr lang="fr-FR" altLang="fr-FR" dirty="0" err="1"/>
              <a:t>our</a:t>
            </a:r>
            <a:r>
              <a:rPr lang="fr-FR" altLang="fr-FR" dirty="0"/>
              <a:t> </a:t>
            </a:r>
            <a:r>
              <a:rPr lang="fr-FR" altLang="fr-FR" dirty="0" err="1"/>
              <a:t>experience</a:t>
            </a:r>
            <a:r>
              <a:rPr lang="fr-FR" altLang="fr-FR" dirty="0"/>
              <a:t> of nature." </a:t>
            </a:r>
            <a:r>
              <a:rPr lang="fr-FR" altLang="fr-FR" i="1" dirty="0"/>
              <a:t>The </a:t>
            </a:r>
            <a:r>
              <a:rPr lang="fr-FR" altLang="fr-FR" i="1" dirty="0" err="1"/>
              <a:t>Amicus</a:t>
            </a:r>
            <a:r>
              <a:rPr lang="fr-FR" altLang="fr-FR" i="1" dirty="0"/>
              <a:t> Journal</a:t>
            </a:r>
            <a:r>
              <a:rPr lang="fr-FR" altLang="fr-FR" dirty="0"/>
              <a:t> Winter:22-25.</a:t>
            </a:r>
          </a:p>
          <a:p>
            <a:r>
              <a:rPr lang="fr-FR" altLang="fr-FR" dirty="0" err="1"/>
              <a:t>Verheijen</a:t>
            </a:r>
            <a:r>
              <a:rPr lang="fr-FR" altLang="fr-FR" dirty="0"/>
              <a:t>, F. J. (1958). "The </a:t>
            </a:r>
            <a:r>
              <a:rPr lang="fr-FR" altLang="fr-FR" dirty="0" err="1"/>
              <a:t>mechanisms</a:t>
            </a:r>
            <a:r>
              <a:rPr lang="fr-FR" altLang="fr-FR" dirty="0"/>
              <a:t> of the </a:t>
            </a:r>
            <a:r>
              <a:rPr lang="fr-FR" altLang="fr-FR" dirty="0" err="1"/>
              <a:t>trapping</a:t>
            </a:r>
            <a:r>
              <a:rPr lang="fr-FR" altLang="fr-FR" dirty="0"/>
              <a:t> </a:t>
            </a:r>
            <a:r>
              <a:rPr lang="fr-FR" altLang="fr-FR" dirty="0" err="1"/>
              <a:t>effect</a:t>
            </a:r>
            <a:r>
              <a:rPr lang="fr-FR" altLang="fr-FR" dirty="0"/>
              <a:t> of </a:t>
            </a:r>
            <a:r>
              <a:rPr lang="fr-FR" altLang="fr-FR" dirty="0" err="1"/>
              <a:t>artificial</a:t>
            </a:r>
            <a:r>
              <a:rPr lang="fr-FR" altLang="fr-FR" dirty="0"/>
              <a:t> light sources </a:t>
            </a:r>
            <a:r>
              <a:rPr lang="fr-FR" altLang="fr-FR" dirty="0" err="1"/>
              <a:t>upon</a:t>
            </a:r>
            <a:r>
              <a:rPr lang="fr-FR" altLang="fr-FR" dirty="0"/>
              <a:t> </a:t>
            </a:r>
            <a:r>
              <a:rPr lang="fr-FR" altLang="fr-FR" dirty="0" err="1"/>
              <a:t>animals</a:t>
            </a:r>
            <a:r>
              <a:rPr lang="fr-FR" altLang="fr-FR" dirty="0"/>
              <a:t>." </a:t>
            </a:r>
            <a:r>
              <a:rPr lang="fr-FR" altLang="fr-FR" i="1" dirty="0" err="1"/>
              <a:t>Netherlands</a:t>
            </a:r>
            <a:r>
              <a:rPr lang="fr-FR" altLang="fr-FR" i="1" dirty="0"/>
              <a:t> Journal of </a:t>
            </a:r>
            <a:r>
              <a:rPr lang="fr-FR" altLang="fr-FR" i="1" dirty="0" err="1"/>
              <a:t>Zoology</a:t>
            </a:r>
            <a:r>
              <a:rPr lang="fr-FR" altLang="fr-FR" dirty="0"/>
              <a:t> </a:t>
            </a:r>
            <a:r>
              <a:rPr lang="fr-FR" altLang="fr-FR" b="1" dirty="0"/>
              <a:t>13</a:t>
            </a:r>
            <a:r>
              <a:rPr lang="fr-FR" altLang="fr-FR" dirty="0"/>
              <a:t>:1-107.</a:t>
            </a:r>
            <a:br>
              <a:rPr lang="fr-FR" altLang="fr-FR" dirty="0"/>
            </a:br>
            <a:r>
              <a:rPr lang="fr-FR" altLang="fr-FR" dirty="0"/>
              <a:t/>
            </a:r>
            <a:br>
              <a:rPr lang="fr-FR" altLang="fr-FR" dirty="0"/>
            </a:br>
            <a:r>
              <a:rPr lang="fr-FR" altLang="fr-FR" dirty="0" err="1"/>
              <a:t>Verheijen</a:t>
            </a:r>
            <a:r>
              <a:rPr lang="fr-FR" altLang="fr-FR" dirty="0"/>
              <a:t>, F. J. (1985). "</a:t>
            </a:r>
            <a:r>
              <a:rPr lang="fr-FR" altLang="fr-FR" dirty="0" err="1"/>
              <a:t>Photopollution</a:t>
            </a:r>
            <a:r>
              <a:rPr lang="fr-FR" altLang="fr-FR" dirty="0"/>
              <a:t>: </a:t>
            </a:r>
            <a:r>
              <a:rPr lang="fr-FR" altLang="fr-FR" dirty="0" err="1"/>
              <a:t>Artificial</a:t>
            </a:r>
            <a:r>
              <a:rPr lang="fr-FR" altLang="fr-FR" dirty="0"/>
              <a:t> light </a:t>
            </a:r>
            <a:r>
              <a:rPr lang="fr-FR" altLang="fr-FR" dirty="0" err="1"/>
              <a:t>optic</a:t>
            </a:r>
            <a:r>
              <a:rPr lang="fr-FR" altLang="fr-FR" dirty="0"/>
              <a:t> spatial control </a:t>
            </a:r>
            <a:r>
              <a:rPr lang="fr-FR" altLang="fr-FR" dirty="0" err="1"/>
              <a:t>systems</a:t>
            </a:r>
            <a:r>
              <a:rPr lang="fr-FR" altLang="fr-FR" dirty="0"/>
              <a:t> fail to </a:t>
            </a:r>
            <a:r>
              <a:rPr lang="fr-FR" altLang="fr-FR" dirty="0" err="1"/>
              <a:t>cope</a:t>
            </a:r>
            <a:r>
              <a:rPr lang="fr-FR" altLang="fr-FR" dirty="0"/>
              <a:t> </a:t>
            </a:r>
            <a:r>
              <a:rPr lang="fr-FR" altLang="fr-FR" dirty="0" err="1"/>
              <a:t>with</a:t>
            </a:r>
            <a:r>
              <a:rPr lang="fr-FR" altLang="fr-FR" dirty="0"/>
              <a:t>. Incidents, causations, </a:t>
            </a:r>
            <a:r>
              <a:rPr lang="fr-FR" altLang="fr-FR" dirty="0" err="1"/>
              <a:t>remedies</a:t>
            </a:r>
            <a:r>
              <a:rPr lang="fr-FR" altLang="fr-FR" dirty="0"/>
              <a:t>." </a:t>
            </a:r>
            <a:r>
              <a:rPr lang="fr-FR" altLang="fr-FR" i="1" dirty="0" err="1"/>
              <a:t>Experimental</a:t>
            </a:r>
            <a:r>
              <a:rPr lang="fr-FR" altLang="fr-FR" i="1" dirty="0"/>
              <a:t> </a:t>
            </a:r>
            <a:r>
              <a:rPr lang="fr-FR" altLang="fr-FR" i="1" dirty="0" err="1"/>
              <a:t>Biology</a:t>
            </a:r>
            <a:r>
              <a:rPr lang="fr-FR" altLang="fr-FR" dirty="0"/>
              <a:t> </a:t>
            </a:r>
            <a:r>
              <a:rPr lang="fr-FR" altLang="fr-FR" b="1" dirty="0"/>
              <a:t>1985</a:t>
            </a:r>
            <a:r>
              <a:rPr lang="fr-FR" altLang="fr-FR" dirty="0"/>
              <a:t>:1-18.</a:t>
            </a:r>
          </a:p>
        </p:txBody>
      </p:sp>
    </p:spTree>
    <p:extLst>
      <p:ext uri="{BB962C8B-B14F-4D97-AF65-F5344CB8AC3E}">
        <p14:creationId xmlns:p14="http://schemas.microsoft.com/office/powerpoint/2010/main" val="41509169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xmlns="" id="{8493D926-A982-48C2-B558-D215C6DD4D61}"/>
              </a:ext>
            </a:extLst>
          </p:cNvPr>
          <p:cNvSpPr>
            <a:spLocks noGrp="1" noChangeArrowheads="1"/>
          </p:cNvSpPr>
          <p:nvPr>
            <p:ph type="sldNum" sz="quarter" idx="5"/>
          </p:nvPr>
        </p:nvSpPr>
        <p:spPr>
          <a:ln/>
        </p:spPr>
        <p:txBody>
          <a:bodyPr/>
          <a:lstStyle/>
          <a:p>
            <a:fld id="{3B898ED9-6A55-42F2-96ED-E90C8BB31135}" type="slidenum">
              <a:rPr lang="fr-FR" altLang="fr-FR"/>
              <a:pPr/>
              <a:t>7</a:t>
            </a:fld>
            <a:endParaRPr lang="fr-FR" altLang="fr-FR"/>
          </a:p>
        </p:txBody>
      </p:sp>
      <p:sp>
        <p:nvSpPr>
          <p:cNvPr id="1354754" name="Rectangle 2">
            <a:extLst>
              <a:ext uri="{FF2B5EF4-FFF2-40B4-BE49-F238E27FC236}">
                <a16:creationId xmlns:a16="http://schemas.microsoft.com/office/drawing/2014/main" xmlns="" id="{C5A3FA39-0B98-4673-AF71-184DDD214B8D}"/>
              </a:ext>
            </a:extLst>
          </p:cNvPr>
          <p:cNvSpPr>
            <a:spLocks noGrp="1" noRot="1" noChangeAspect="1" noChangeArrowheads="1" noTextEdit="1"/>
          </p:cNvSpPr>
          <p:nvPr>
            <p:ph type="sldImg"/>
          </p:nvPr>
        </p:nvSpPr>
        <p:spPr>
          <a:ln/>
        </p:spPr>
      </p:sp>
      <p:sp>
        <p:nvSpPr>
          <p:cNvPr id="1354755" name="Rectangle 3">
            <a:extLst>
              <a:ext uri="{FF2B5EF4-FFF2-40B4-BE49-F238E27FC236}">
                <a16:creationId xmlns:a16="http://schemas.microsoft.com/office/drawing/2014/main" xmlns="" id="{D86176DB-051A-49F9-82ED-F6432B509E30}"/>
              </a:ext>
            </a:extLst>
          </p:cNvPr>
          <p:cNvSpPr>
            <a:spLocks noGrp="1" noChangeArrowheads="1"/>
          </p:cNvSpPr>
          <p:nvPr>
            <p:ph type="body" idx="1"/>
          </p:nvPr>
        </p:nvSpPr>
        <p:spPr>
          <a:xfrm>
            <a:off x="914400" y="4343400"/>
            <a:ext cx="5029200" cy="4114800"/>
          </a:xfrm>
        </p:spPr>
        <p:txBody>
          <a:bodyPr/>
          <a:lstStyle/>
          <a:p>
            <a:r>
              <a:rPr lang="fr-FR" altLang="fr-FR" dirty="0"/>
              <a:t>Information relayée par Sky &amp; Telescopes de juillet 2002, page 96.</a:t>
            </a:r>
          </a:p>
          <a:p>
            <a:endParaRPr lang="fr-FR" altLang="fr-FR" dirty="0"/>
          </a:p>
          <a:p>
            <a:r>
              <a:rPr lang="fr-FR" altLang="fr-FR" dirty="0"/>
              <a:t>********************************************************************************************************</a:t>
            </a:r>
          </a:p>
          <a:p>
            <a:r>
              <a:rPr lang="fr-FR" altLang="fr-FR" b="1" dirty="0"/>
              <a:t>General</a:t>
            </a:r>
          </a:p>
          <a:p>
            <a:r>
              <a:rPr lang="fr-FR" altLang="fr-FR" dirty="0"/>
              <a:t>Borg, V. (1996). </a:t>
            </a:r>
            <a:r>
              <a:rPr lang="fr-FR" altLang="fr-FR" dirty="0" err="1"/>
              <a:t>Death</a:t>
            </a:r>
            <a:r>
              <a:rPr lang="fr-FR" altLang="fr-FR" dirty="0"/>
              <a:t> of the night. </a:t>
            </a:r>
            <a:r>
              <a:rPr lang="fr-FR" altLang="fr-FR" i="1" dirty="0" err="1"/>
              <a:t>Geographical</a:t>
            </a:r>
            <a:r>
              <a:rPr lang="fr-FR" altLang="fr-FR" i="1" dirty="0"/>
              <a:t> Magazine</a:t>
            </a:r>
            <a:r>
              <a:rPr lang="fr-FR" altLang="fr-FR" dirty="0"/>
              <a:t>. </a:t>
            </a:r>
            <a:r>
              <a:rPr lang="fr-FR" altLang="fr-FR" b="1" dirty="0"/>
              <a:t>68: </a:t>
            </a:r>
            <a:r>
              <a:rPr lang="fr-FR" altLang="fr-FR" dirty="0"/>
              <a:t>56.</a:t>
            </a:r>
            <a:br>
              <a:rPr lang="fr-FR" altLang="fr-FR" dirty="0"/>
            </a:br>
            <a:r>
              <a:rPr lang="fr-FR" altLang="fr-FR" dirty="0"/>
              <a:t>Night light pollution </a:t>
            </a:r>
            <a:r>
              <a:rPr lang="fr-FR" altLang="fr-FR" dirty="0" err="1"/>
              <a:t>is</a:t>
            </a:r>
            <a:r>
              <a:rPr lang="fr-FR" altLang="fr-FR" dirty="0"/>
              <a:t> </a:t>
            </a:r>
            <a:r>
              <a:rPr lang="fr-FR" altLang="fr-FR" dirty="0" err="1"/>
              <a:t>becoming</a:t>
            </a:r>
            <a:r>
              <a:rPr lang="fr-FR" altLang="fr-FR" dirty="0"/>
              <a:t> an </a:t>
            </a:r>
            <a:r>
              <a:rPr lang="fr-FR" altLang="fr-FR" dirty="0" err="1"/>
              <a:t>increasingly</a:t>
            </a:r>
            <a:r>
              <a:rPr lang="fr-FR" altLang="fr-FR" dirty="0"/>
              <a:t> important </a:t>
            </a:r>
            <a:r>
              <a:rPr lang="fr-FR" altLang="fr-FR" dirty="0" err="1"/>
              <a:t>environmental</a:t>
            </a:r>
            <a:r>
              <a:rPr lang="fr-FR" altLang="fr-FR" dirty="0"/>
              <a:t> </a:t>
            </a:r>
            <a:r>
              <a:rPr lang="fr-FR" altLang="fr-FR" dirty="0" err="1"/>
              <a:t>problem</a:t>
            </a:r>
            <a:r>
              <a:rPr lang="fr-FR" altLang="fr-FR" dirty="0"/>
              <a:t> as </a:t>
            </a:r>
            <a:r>
              <a:rPr lang="fr-FR" altLang="fr-FR" dirty="0" err="1"/>
              <a:t>well</a:t>
            </a:r>
            <a:r>
              <a:rPr lang="fr-FR" altLang="fr-FR" dirty="0"/>
              <a:t> as an </a:t>
            </a:r>
            <a:r>
              <a:rPr lang="fr-FR" altLang="fr-FR" dirty="0" err="1"/>
              <a:t>impediment</a:t>
            </a:r>
            <a:r>
              <a:rPr lang="fr-FR" altLang="fr-FR" dirty="0"/>
              <a:t> to people </a:t>
            </a:r>
            <a:r>
              <a:rPr lang="fr-FR" altLang="fr-FR" dirty="0" err="1"/>
              <a:t>enjoying</a:t>
            </a:r>
            <a:r>
              <a:rPr lang="fr-FR" altLang="fr-FR" dirty="0"/>
              <a:t> the panorama </a:t>
            </a:r>
            <a:r>
              <a:rPr lang="fr-FR" altLang="fr-FR" dirty="0" err="1"/>
              <a:t>offered</a:t>
            </a:r>
            <a:r>
              <a:rPr lang="fr-FR" altLang="fr-FR" dirty="0"/>
              <a:t> by the stars. Certain </a:t>
            </a:r>
            <a:r>
              <a:rPr lang="fr-FR" altLang="fr-FR" dirty="0" err="1"/>
              <a:t>animals</a:t>
            </a:r>
            <a:r>
              <a:rPr lang="fr-FR" altLang="fr-FR" dirty="0"/>
              <a:t>, </a:t>
            </a:r>
            <a:r>
              <a:rPr lang="fr-FR" altLang="fr-FR" dirty="0" err="1"/>
              <a:t>such</a:t>
            </a:r>
            <a:r>
              <a:rPr lang="fr-FR" altLang="fr-FR" dirty="0"/>
              <a:t> as </a:t>
            </a:r>
            <a:r>
              <a:rPr lang="fr-FR" altLang="fr-FR" dirty="0" err="1"/>
              <a:t>sea</a:t>
            </a:r>
            <a:r>
              <a:rPr lang="fr-FR" altLang="fr-FR" dirty="0"/>
              <a:t> </a:t>
            </a:r>
            <a:r>
              <a:rPr lang="fr-FR" altLang="fr-FR" dirty="0" err="1"/>
              <a:t>turtles</a:t>
            </a:r>
            <a:r>
              <a:rPr lang="fr-FR" altLang="fr-FR" dirty="0"/>
              <a:t> in the </a:t>
            </a:r>
            <a:r>
              <a:rPr lang="fr-FR" altLang="fr-FR" dirty="0" err="1"/>
              <a:t>Mediterranean</a:t>
            </a:r>
            <a:r>
              <a:rPr lang="fr-FR" altLang="fr-FR" dirty="0"/>
              <a:t> and </a:t>
            </a:r>
            <a:r>
              <a:rPr lang="fr-FR" altLang="fr-FR" dirty="0" err="1"/>
              <a:t>migratory</a:t>
            </a:r>
            <a:r>
              <a:rPr lang="fr-FR" altLang="fr-FR" dirty="0"/>
              <a:t> </a:t>
            </a:r>
            <a:r>
              <a:rPr lang="fr-FR" altLang="fr-FR" dirty="0" err="1"/>
              <a:t>birds</a:t>
            </a:r>
            <a:r>
              <a:rPr lang="fr-FR" altLang="fr-FR" dirty="0"/>
              <a:t> </a:t>
            </a:r>
            <a:r>
              <a:rPr lang="fr-FR" altLang="fr-FR" dirty="0" err="1"/>
              <a:t>that</a:t>
            </a:r>
            <a:r>
              <a:rPr lang="fr-FR" altLang="fr-FR" dirty="0"/>
              <a:t> </a:t>
            </a:r>
            <a:r>
              <a:rPr lang="fr-FR" altLang="fr-FR" dirty="0" err="1"/>
              <a:t>fly</a:t>
            </a:r>
            <a:r>
              <a:rPr lang="fr-FR" altLang="fr-FR" dirty="0"/>
              <a:t> by night, are </a:t>
            </a:r>
            <a:r>
              <a:rPr lang="fr-FR" altLang="fr-FR" dirty="0" err="1"/>
              <a:t>disturbed</a:t>
            </a:r>
            <a:r>
              <a:rPr lang="fr-FR" altLang="fr-FR" dirty="0"/>
              <a:t> in </a:t>
            </a:r>
            <a:r>
              <a:rPr lang="fr-FR" altLang="fr-FR" dirty="0" err="1"/>
              <a:t>their</a:t>
            </a:r>
            <a:r>
              <a:rPr lang="fr-FR" altLang="fr-FR" dirty="0"/>
              <a:t> reproductive and </a:t>
            </a:r>
            <a:r>
              <a:rPr lang="fr-FR" altLang="fr-FR" dirty="0" err="1"/>
              <a:t>migratory</a:t>
            </a:r>
            <a:r>
              <a:rPr lang="fr-FR" altLang="fr-FR" dirty="0"/>
              <a:t> habits by the </a:t>
            </a:r>
            <a:r>
              <a:rPr lang="fr-FR" altLang="fr-FR" dirty="0" err="1"/>
              <a:t>excess</a:t>
            </a:r>
            <a:r>
              <a:rPr lang="fr-FR" altLang="fr-FR" dirty="0"/>
              <a:t> light </a:t>
            </a:r>
            <a:r>
              <a:rPr lang="fr-FR" altLang="fr-FR" dirty="0" err="1"/>
              <a:t>being</a:t>
            </a:r>
            <a:r>
              <a:rPr lang="fr-FR" altLang="fr-FR" dirty="0"/>
              <a:t> </a:t>
            </a:r>
            <a:r>
              <a:rPr lang="fr-FR" altLang="fr-FR" dirty="0" err="1"/>
              <a:t>given</a:t>
            </a:r>
            <a:r>
              <a:rPr lang="fr-FR" altLang="fr-FR" dirty="0"/>
              <a:t> off by lit </a:t>
            </a:r>
            <a:r>
              <a:rPr lang="fr-FR" altLang="fr-FR" dirty="0" err="1"/>
              <a:t>towns</a:t>
            </a:r>
            <a:r>
              <a:rPr lang="fr-FR" altLang="fr-FR" dirty="0"/>
              <a:t> and </a:t>
            </a:r>
            <a:r>
              <a:rPr lang="fr-FR" altLang="fr-FR" dirty="0" err="1"/>
              <a:t>cities</a:t>
            </a:r>
            <a:r>
              <a:rPr lang="fr-FR" altLang="fr-FR" dirty="0"/>
              <a:t>. The </a:t>
            </a:r>
            <a:r>
              <a:rPr lang="fr-FR" altLang="fr-FR" dirty="0" err="1"/>
              <a:t>answer</a:t>
            </a:r>
            <a:r>
              <a:rPr lang="fr-FR" altLang="fr-FR" dirty="0"/>
              <a:t> </a:t>
            </a:r>
            <a:r>
              <a:rPr lang="fr-FR" altLang="fr-FR" dirty="0" err="1"/>
              <a:t>is</a:t>
            </a:r>
            <a:r>
              <a:rPr lang="fr-FR" altLang="fr-FR" dirty="0"/>
              <a:t> to cap night lights to </a:t>
            </a:r>
            <a:r>
              <a:rPr lang="fr-FR" altLang="fr-FR" dirty="0" err="1"/>
              <a:t>reduce</a:t>
            </a:r>
            <a:r>
              <a:rPr lang="fr-FR" altLang="fr-FR" dirty="0"/>
              <a:t> the </a:t>
            </a:r>
            <a:r>
              <a:rPr lang="fr-FR" altLang="fr-FR" dirty="0" err="1"/>
              <a:t>glare</a:t>
            </a:r>
            <a:r>
              <a:rPr lang="fr-FR" altLang="fr-FR" dirty="0"/>
              <a:t> </a:t>
            </a:r>
            <a:r>
              <a:rPr lang="fr-FR" altLang="fr-FR" dirty="0" err="1"/>
              <a:t>that</a:t>
            </a:r>
            <a:r>
              <a:rPr lang="fr-FR" altLang="fr-FR" dirty="0"/>
              <a:t> </a:t>
            </a:r>
            <a:r>
              <a:rPr lang="fr-FR" altLang="fr-FR" dirty="0" err="1"/>
              <a:t>is</a:t>
            </a:r>
            <a:r>
              <a:rPr lang="fr-FR" altLang="fr-FR" dirty="0"/>
              <a:t> </a:t>
            </a:r>
            <a:r>
              <a:rPr lang="fr-FR" altLang="fr-FR" dirty="0" err="1"/>
              <a:t>given</a:t>
            </a:r>
            <a:r>
              <a:rPr lang="fr-FR" altLang="fr-FR" dirty="0"/>
              <a:t> off </a:t>
            </a:r>
            <a:r>
              <a:rPr lang="fr-FR" altLang="fr-FR" dirty="0" err="1"/>
              <a:t>into</a:t>
            </a:r>
            <a:r>
              <a:rPr lang="fr-FR" altLang="fr-FR" dirty="0"/>
              <a:t> the sky.</a:t>
            </a:r>
          </a:p>
          <a:p>
            <a:r>
              <a:rPr lang="fr-FR" altLang="fr-FR" dirty="0" err="1"/>
              <a:t>Fedun</a:t>
            </a:r>
            <a:r>
              <a:rPr lang="fr-FR" altLang="fr-FR" dirty="0"/>
              <a:t>, I. (1995). Fatal Light Attraction. </a:t>
            </a:r>
            <a:r>
              <a:rPr lang="fr-FR" altLang="fr-FR" i="1" dirty="0"/>
              <a:t>Journal of </a:t>
            </a:r>
            <a:r>
              <a:rPr lang="fr-FR" altLang="fr-FR" i="1" dirty="0" err="1"/>
              <a:t>Wildlife</a:t>
            </a:r>
            <a:r>
              <a:rPr lang="fr-FR" altLang="fr-FR" i="1" dirty="0"/>
              <a:t> </a:t>
            </a:r>
            <a:r>
              <a:rPr lang="fr-FR" altLang="fr-FR" i="1" dirty="0" err="1"/>
              <a:t>Rehabilitation</a:t>
            </a:r>
            <a:r>
              <a:rPr lang="fr-FR" altLang="fr-FR" dirty="0"/>
              <a:t> </a:t>
            </a:r>
            <a:r>
              <a:rPr lang="fr-FR" altLang="fr-FR" b="1" dirty="0"/>
              <a:t>18</a:t>
            </a:r>
            <a:r>
              <a:rPr lang="fr-FR" altLang="fr-FR" dirty="0"/>
              <a:t>(3):10-11.</a:t>
            </a:r>
          </a:p>
          <a:p>
            <a:r>
              <a:rPr lang="fr-FR" altLang="fr-FR" dirty="0"/>
              <a:t>Harder, B. (2002). "</a:t>
            </a:r>
            <a:r>
              <a:rPr lang="fr-FR" altLang="fr-FR" dirty="0" err="1"/>
              <a:t>Deprived</a:t>
            </a:r>
            <a:r>
              <a:rPr lang="fr-FR" altLang="fr-FR" dirty="0"/>
              <a:t> of </a:t>
            </a:r>
            <a:r>
              <a:rPr lang="fr-FR" altLang="fr-FR" dirty="0" err="1"/>
              <a:t>darkness</a:t>
            </a:r>
            <a:r>
              <a:rPr lang="fr-FR" altLang="fr-FR" dirty="0"/>
              <a:t>: the </a:t>
            </a:r>
            <a:r>
              <a:rPr lang="fr-FR" altLang="fr-FR" dirty="0" err="1"/>
              <a:t>unnatural</a:t>
            </a:r>
            <a:r>
              <a:rPr lang="fr-FR" altLang="fr-FR" dirty="0"/>
              <a:t> </a:t>
            </a:r>
            <a:r>
              <a:rPr lang="fr-FR" altLang="fr-FR" dirty="0" err="1"/>
              <a:t>ecology</a:t>
            </a:r>
            <a:r>
              <a:rPr lang="fr-FR" altLang="fr-FR" dirty="0"/>
              <a:t> of </a:t>
            </a:r>
            <a:r>
              <a:rPr lang="fr-FR" altLang="fr-FR" dirty="0" err="1"/>
              <a:t>artificial</a:t>
            </a:r>
            <a:r>
              <a:rPr lang="fr-FR" altLang="fr-FR" dirty="0"/>
              <a:t> light at night" </a:t>
            </a:r>
            <a:r>
              <a:rPr lang="fr-FR" altLang="fr-FR" i="1" dirty="0"/>
              <a:t>Science News</a:t>
            </a:r>
            <a:r>
              <a:rPr lang="fr-FR" altLang="fr-FR" dirty="0"/>
              <a:t> 161(16):248-249.</a:t>
            </a:r>
          </a:p>
          <a:p>
            <a:r>
              <a:rPr lang="fr-FR" altLang="fr-FR" dirty="0" err="1"/>
              <a:t>Health</a:t>
            </a:r>
            <a:r>
              <a:rPr lang="fr-FR" altLang="fr-FR" dirty="0"/>
              <a:t> Council of the </a:t>
            </a:r>
            <a:r>
              <a:rPr lang="fr-FR" altLang="fr-FR" dirty="0" err="1"/>
              <a:t>Netherlands</a:t>
            </a:r>
            <a:r>
              <a:rPr lang="fr-FR" altLang="fr-FR" dirty="0"/>
              <a:t>. 2000. Impact of </a:t>
            </a:r>
            <a:r>
              <a:rPr lang="fr-FR" altLang="fr-FR" dirty="0" err="1"/>
              <a:t>outdoor</a:t>
            </a:r>
            <a:r>
              <a:rPr lang="fr-FR" altLang="fr-FR" dirty="0"/>
              <a:t> </a:t>
            </a:r>
            <a:r>
              <a:rPr lang="fr-FR" altLang="fr-FR" dirty="0" err="1"/>
              <a:t>lighting</a:t>
            </a:r>
            <a:r>
              <a:rPr lang="fr-FR" altLang="fr-FR" dirty="0"/>
              <a:t> on man and nature. The Hague: </a:t>
            </a:r>
            <a:r>
              <a:rPr lang="fr-FR" altLang="fr-FR" dirty="0" err="1"/>
              <a:t>Health</a:t>
            </a:r>
            <a:r>
              <a:rPr lang="fr-FR" altLang="fr-FR" dirty="0"/>
              <a:t> Council of the </a:t>
            </a:r>
            <a:r>
              <a:rPr lang="fr-FR" altLang="fr-FR" dirty="0" err="1"/>
              <a:t>Netherlands</a:t>
            </a:r>
            <a:r>
              <a:rPr lang="fr-FR" altLang="fr-FR" dirty="0"/>
              <a:t>. Publication no. 2000/25E. (</a:t>
            </a:r>
            <a:r>
              <a:rPr lang="fr-FR" altLang="fr-FR" dirty="0">
                <a:hlinkClick r:id="rId3"/>
              </a:rPr>
              <a:t>www.gr.nl/OVERIG/PDF/00@25E.PDF</a:t>
            </a:r>
            <a:r>
              <a:rPr lang="fr-FR" altLang="fr-FR" dirty="0"/>
              <a:t>)</a:t>
            </a:r>
          </a:p>
          <a:p>
            <a:r>
              <a:rPr lang="fr-FR" altLang="fr-FR" dirty="0" err="1"/>
              <a:t>Raevel</a:t>
            </a:r>
            <a:r>
              <a:rPr lang="fr-FR" altLang="fr-FR" dirty="0"/>
              <a:t> P. &amp; </a:t>
            </a:r>
            <a:r>
              <a:rPr lang="fr-FR" altLang="fr-FR" dirty="0" err="1"/>
              <a:t>Lamiot</a:t>
            </a:r>
            <a:r>
              <a:rPr lang="fr-FR" altLang="fr-FR" dirty="0"/>
              <a:t>, F. (1998). </a:t>
            </a:r>
            <a:r>
              <a:rPr lang="fr-FR" altLang="fr-FR" i="1" dirty="0"/>
              <a:t>Impacts écologiques de l'éclairage nocturne</a:t>
            </a:r>
            <a:r>
              <a:rPr lang="fr-FR" altLang="fr-FR" dirty="0"/>
              <a:t>. Premier Congrès européen sur la protection du ciel nocturne, June 30-May 1, Cité des Sciences, La Villette, Paris.</a:t>
            </a:r>
          </a:p>
          <a:p>
            <a:r>
              <a:rPr lang="fr-FR" altLang="fr-FR" dirty="0" err="1"/>
              <a:t>Outen</a:t>
            </a:r>
            <a:r>
              <a:rPr lang="fr-FR" altLang="fr-FR" dirty="0"/>
              <a:t>, A. (1998). </a:t>
            </a:r>
            <a:r>
              <a:rPr lang="fr-FR" altLang="fr-FR" i="1" dirty="0"/>
              <a:t>The possible </a:t>
            </a:r>
            <a:r>
              <a:rPr lang="fr-FR" altLang="fr-FR" i="1" dirty="0" err="1"/>
              <a:t>ecological</a:t>
            </a:r>
            <a:r>
              <a:rPr lang="fr-FR" altLang="fr-FR" i="1" dirty="0"/>
              <a:t> implication of </a:t>
            </a:r>
            <a:r>
              <a:rPr lang="fr-FR" altLang="fr-FR" i="1" dirty="0" err="1"/>
              <a:t>artificial</a:t>
            </a:r>
            <a:r>
              <a:rPr lang="fr-FR" altLang="fr-FR" i="1" dirty="0"/>
              <a:t> </a:t>
            </a:r>
            <a:r>
              <a:rPr lang="fr-FR" altLang="fr-FR" i="1" dirty="0" err="1"/>
              <a:t>lighting</a:t>
            </a:r>
            <a:r>
              <a:rPr lang="fr-FR" altLang="fr-FR" dirty="0"/>
              <a:t>. Hertfordshire, UK: Hertfordshire </a:t>
            </a:r>
            <a:r>
              <a:rPr lang="fr-FR" altLang="fr-FR" dirty="0" err="1"/>
              <a:t>Biological</a:t>
            </a:r>
            <a:r>
              <a:rPr lang="fr-FR" altLang="fr-FR" dirty="0"/>
              <a:t/>
            </a:r>
            <a:br>
              <a:rPr lang="fr-FR" altLang="fr-FR" dirty="0"/>
            </a:br>
            <a:r>
              <a:rPr lang="fr-FR" altLang="fr-FR" dirty="0"/>
              <a:t>Records Centre.</a:t>
            </a:r>
          </a:p>
          <a:p>
            <a:r>
              <a:rPr lang="fr-FR" altLang="fr-FR" dirty="0" err="1"/>
              <a:t>Upgren</a:t>
            </a:r>
            <a:r>
              <a:rPr lang="fr-FR" altLang="fr-FR" dirty="0"/>
              <a:t>, A. R. (1996). "Night </a:t>
            </a:r>
            <a:r>
              <a:rPr lang="fr-FR" altLang="fr-FR" dirty="0" err="1"/>
              <a:t>blindness</a:t>
            </a:r>
            <a:r>
              <a:rPr lang="fr-FR" altLang="fr-FR" dirty="0"/>
              <a:t>: Light pollution </a:t>
            </a:r>
            <a:r>
              <a:rPr lang="fr-FR" altLang="fr-FR" dirty="0" err="1"/>
              <a:t>is</a:t>
            </a:r>
            <a:r>
              <a:rPr lang="fr-FR" altLang="fr-FR" dirty="0"/>
              <a:t> </a:t>
            </a:r>
            <a:r>
              <a:rPr lang="fr-FR" altLang="fr-FR" dirty="0" err="1"/>
              <a:t>changing</a:t>
            </a:r>
            <a:r>
              <a:rPr lang="fr-FR" altLang="fr-FR" dirty="0"/>
              <a:t> </a:t>
            </a:r>
            <a:r>
              <a:rPr lang="fr-FR" altLang="fr-FR" dirty="0" err="1"/>
              <a:t>astronomy</a:t>
            </a:r>
            <a:r>
              <a:rPr lang="fr-FR" altLang="fr-FR" dirty="0"/>
              <a:t>, the </a:t>
            </a:r>
            <a:r>
              <a:rPr lang="fr-FR" altLang="fr-FR" dirty="0" err="1"/>
              <a:t>environment</a:t>
            </a:r>
            <a:r>
              <a:rPr lang="fr-FR" altLang="fr-FR" dirty="0"/>
              <a:t>, and </a:t>
            </a:r>
            <a:r>
              <a:rPr lang="fr-FR" altLang="fr-FR" dirty="0" err="1"/>
              <a:t>our</a:t>
            </a:r>
            <a:r>
              <a:rPr lang="fr-FR" altLang="fr-FR" dirty="0"/>
              <a:t> </a:t>
            </a:r>
            <a:r>
              <a:rPr lang="fr-FR" altLang="fr-FR" dirty="0" err="1"/>
              <a:t>experience</a:t>
            </a:r>
            <a:r>
              <a:rPr lang="fr-FR" altLang="fr-FR" dirty="0"/>
              <a:t> of nature." </a:t>
            </a:r>
            <a:r>
              <a:rPr lang="fr-FR" altLang="fr-FR" i="1" dirty="0"/>
              <a:t>The </a:t>
            </a:r>
            <a:r>
              <a:rPr lang="fr-FR" altLang="fr-FR" i="1" dirty="0" err="1"/>
              <a:t>Amicus</a:t>
            </a:r>
            <a:r>
              <a:rPr lang="fr-FR" altLang="fr-FR" i="1" dirty="0"/>
              <a:t> Journal</a:t>
            </a:r>
            <a:r>
              <a:rPr lang="fr-FR" altLang="fr-FR" dirty="0"/>
              <a:t> Winter:22-25.</a:t>
            </a:r>
          </a:p>
          <a:p>
            <a:r>
              <a:rPr lang="fr-FR" altLang="fr-FR" dirty="0" err="1"/>
              <a:t>Verheijen</a:t>
            </a:r>
            <a:r>
              <a:rPr lang="fr-FR" altLang="fr-FR" dirty="0"/>
              <a:t>, F. J. (1958). "The </a:t>
            </a:r>
            <a:r>
              <a:rPr lang="fr-FR" altLang="fr-FR" dirty="0" err="1"/>
              <a:t>mechanisms</a:t>
            </a:r>
            <a:r>
              <a:rPr lang="fr-FR" altLang="fr-FR" dirty="0"/>
              <a:t> of the </a:t>
            </a:r>
            <a:r>
              <a:rPr lang="fr-FR" altLang="fr-FR" dirty="0" err="1"/>
              <a:t>trapping</a:t>
            </a:r>
            <a:r>
              <a:rPr lang="fr-FR" altLang="fr-FR" dirty="0"/>
              <a:t> </a:t>
            </a:r>
            <a:r>
              <a:rPr lang="fr-FR" altLang="fr-FR" dirty="0" err="1"/>
              <a:t>effect</a:t>
            </a:r>
            <a:r>
              <a:rPr lang="fr-FR" altLang="fr-FR" dirty="0"/>
              <a:t> of </a:t>
            </a:r>
            <a:r>
              <a:rPr lang="fr-FR" altLang="fr-FR" dirty="0" err="1"/>
              <a:t>artificial</a:t>
            </a:r>
            <a:r>
              <a:rPr lang="fr-FR" altLang="fr-FR" dirty="0"/>
              <a:t> light sources </a:t>
            </a:r>
            <a:r>
              <a:rPr lang="fr-FR" altLang="fr-FR" dirty="0" err="1"/>
              <a:t>upon</a:t>
            </a:r>
            <a:r>
              <a:rPr lang="fr-FR" altLang="fr-FR" dirty="0"/>
              <a:t> </a:t>
            </a:r>
            <a:r>
              <a:rPr lang="fr-FR" altLang="fr-FR" dirty="0" err="1"/>
              <a:t>animals</a:t>
            </a:r>
            <a:r>
              <a:rPr lang="fr-FR" altLang="fr-FR" dirty="0"/>
              <a:t>." </a:t>
            </a:r>
            <a:r>
              <a:rPr lang="fr-FR" altLang="fr-FR" i="1" dirty="0" err="1"/>
              <a:t>Netherlands</a:t>
            </a:r>
            <a:r>
              <a:rPr lang="fr-FR" altLang="fr-FR" i="1" dirty="0"/>
              <a:t> Journal of </a:t>
            </a:r>
            <a:r>
              <a:rPr lang="fr-FR" altLang="fr-FR" i="1" dirty="0" err="1"/>
              <a:t>Zoology</a:t>
            </a:r>
            <a:r>
              <a:rPr lang="fr-FR" altLang="fr-FR" dirty="0"/>
              <a:t> </a:t>
            </a:r>
            <a:r>
              <a:rPr lang="fr-FR" altLang="fr-FR" b="1" dirty="0"/>
              <a:t>13</a:t>
            </a:r>
            <a:r>
              <a:rPr lang="fr-FR" altLang="fr-FR" dirty="0"/>
              <a:t>:1-107.</a:t>
            </a:r>
            <a:br>
              <a:rPr lang="fr-FR" altLang="fr-FR" dirty="0"/>
            </a:br>
            <a:r>
              <a:rPr lang="fr-FR" altLang="fr-FR" dirty="0"/>
              <a:t/>
            </a:r>
            <a:br>
              <a:rPr lang="fr-FR" altLang="fr-FR" dirty="0"/>
            </a:br>
            <a:r>
              <a:rPr lang="fr-FR" altLang="fr-FR" dirty="0" err="1"/>
              <a:t>Verheijen</a:t>
            </a:r>
            <a:r>
              <a:rPr lang="fr-FR" altLang="fr-FR" dirty="0"/>
              <a:t>, F. J. (1985). "</a:t>
            </a:r>
            <a:r>
              <a:rPr lang="fr-FR" altLang="fr-FR" dirty="0" err="1"/>
              <a:t>Photopollution</a:t>
            </a:r>
            <a:r>
              <a:rPr lang="fr-FR" altLang="fr-FR" dirty="0"/>
              <a:t>: </a:t>
            </a:r>
            <a:r>
              <a:rPr lang="fr-FR" altLang="fr-FR" dirty="0" err="1"/>
              <a:t>Artificial</a:t>
            </a:r>
            <a:r>
              <a:rPr lang="fr-FR" altLang="fr-FR" dirty="0"/>
              <a:t> light </a:t>
            </a:r>
            <a:r>
              <a:rPr lang="fr-FR" altLang="fr-FR" dirty="0" err="1"/>
              <a:t>optic</a:t>
            </a:r>
            <a:r>
              <a:rPr lang="fr-FR" altLang="fr-FR" dirty="0"/>
              <a:t> spatial control </a:t>
            </a:r>
            <a:r>
              <a:rPr lang="fr-FR" altLang="fr-FR" dirty="0" err="1"/>
              <a:t>systems</a:t>
            </a:r>
            <a:r>
              <a:rPr lang="fr-FR" altLang="fr-FR" dirty="0"/>
              <a:t> fail to </a:t>
            </a:r>
            <a:r>
              <a:rPr lang="fr-FR" altLang="fr-FR" dirty="0" err="1"/>
              <a:t>cope</a:t>
            </a:r>
            <a:r>
              <a:rPr lang="fr-FR" altLang="fr-FR" dirty="0"/>
              <a:t> </a:t>
            </a:r>
            <a:r>
              <a:rPr lang="fr-FR" altLang="fr-FR" dirty="0" err="1"/>
              <a:t>with</a:t>
            </a:r>
            <a:r>
              <a:rPr lang="fr-FR" altLang="fr-FR" dirty="0"/>
              <a:t>. Incidents, causations, </a:t>
            </a:r>
            <a:r>
              <a:rPr lang="fr-FR" altLang="fr-FR" dirty="0" err="1"/>
              <a:t>remedies</a:t>
            </a:r>
            <a:r>
              <a:rPr lang="fr-FR" altLang="fr-FR" dirty="0"/>
              <a:t>." </a:t>
            </a:r>
            <a:r>
              <a:rPr lang="fr-FR" altLang="fr-FR" i="1" dirty="0" err="1"/>
              <a:t>Experimental</a:t>
            </a:r>
            <a:r>
              <a:rPr lang="fr-FR" altLang="fr-FR" i="1" dirty="0"/>
              <a:t> </a:t>
            </a:r>
            <a:r>
              <a:rPr lang="fr-FR" altLang="fr-FR" i="1" dirty="0" err="1"/>
              <a:t>Biology</a:t>
            </a:r>
            <a:r>
              <a:rPr lang="fr-FR" altLang="fr-FR" dirty="0"/>
              <a:t> </a:t>
            </a:r>
            <a:r>
              <a:rPr lang="fr-FR" altLang="fr-FR" b="1" dirty="0"/>
              <a:t>1985</a:t>
            </a:r>
            <a:r>
              <a:rPr lang="fr-FR" altLang="fr-FR" dirty="0"/>
              <a:t>:1-18.</a:t>
            </a:r>
          </a:p>
        </p:txBody>
      </p:sp>
    </p:spTree>
    <p:extLst>
      <p:ext uri="{BB962C8B-B14F-4D97-AF65-F5344CB8AC3E}">
        <p14:creationId xmlns:p14="http://schemas.microsoft.com/office/powerpoint/2010/main" val="3917479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xmlns="" id="{8493D926-A982-48C2-B558-D215C6DD4D61}"/>
              </a:ext>
            </a:extLst>
          </p:cNvPr>
          <p:cNvSpPr>
            <a:spLocks noGrp="1" noChangeArrowheads="1"/>
          </p:cNvSpPr>
          <p:nvPr>
            <p:ph type="sldNum" sz="quarter" idx="5"/>
          </p:nvPr>
        </p:nvSpPr>
        <p:spPr>
          <a:ln/>
        </p:spPr>
        <p:txBody>
          <a:bodyPr/>
          <a:lstStyle/>
          <a:p>
            <a:fld id="{3B898ED9-6A55-42F2-96ED-E90C8BB31135}" type="slidenum">
              <a:rPr lang="fr-FR" altLang="fr-FR"/>
              <a:pPr/>
              <a:t>8</a:t>
            </a:fld>
            <a:endParaRPr lang="fr-FR" altLang="fr-FR"/>
          </a:p>
        </p:txBody>
      </p:sp>
      <p:sp>
        <p:nvSpPr>
          <p:cNvPr id="1354754" name="Rectangle 2">
            <a:extLst>
              <a:ext uri="{FF2B5EF4-FFF2-40B4-BE49-F238E27FC236}">
                <a16:creationId xmlns:a16="http://schemas.microsoft.com/office/drawing/2014/main" xmlns="" id="{C5A3FA39-0B98-4673-AF71-184DDD214B8D}"/>
              </a:ext>
            </a:extLst>
          </p:cNvPr>
          <p:cNvSpPr>
            <a:spLocks noGrp="1" noRot="1" noChangeAspect="1" noChangeArrowheads="1" noTextEdit="1"/>
          </p:cNvSpPr>
          <p:nvPr>
            <p:ph type="sldImg"/>
          </p:nvPr>
        </p:nvSpPr>
        <p:spPr>
          <a:ln/>
        </p:spPr>
      </p:sp>
      <p:sp>
        <p:nvSpPr>
          <p:cNvPr id="1354755" name="Rectangle 3">
            <a:extLst>
              <a:ext uri="{FF2B5EF4-FFF2-40B4-BE49-F238E27FC236}">
                <a16:creationId xmlns:a16="http://schemas.microsoft.com/office/drawing/2014/main" xmlns="" id="{D86176DB-051A-49F9-82ED-F6432B509E30}"/>
              </a:ext>
            </a:extLst>
          </p:cNvPr>
          <p:cNvSpPr>
            <a:spLocks noGrp="1" noChangeArrowheads="1"/>
          </p:cNvSpPr>
          <p:nvPr>
            <p:ph type="body" idx="1"/>
          </p:nvPr>
        </p:nvSpPr>
        <p:spPr>
          <a:xfrm>
            <a:off x="914400" y="4343400"/>
            <a:ext cx="5029200" cy="4114800"/>
          </a:xfrm>
        </p:spPr>
        <p:txBody>
          <a:bodyPr/>
          <a:lstStyle/>
          <a:p>
            <a:r>
              <a:rPr lang="fr-FR" altLang="fr-FR" dirty="0"/>
              <a:t>Information relayée par Sky &amp; Telescopes de juillet 2002, page 96.</a:t>
            </a:r>
          </a:p>
          <a:p>
            <a:endParaRPr lang="fr-FR" altLang="fr-FR" dirty="0"/>
          </a:p>
          <a:p>
            <a:r>
              <a:rPr lang="fr-FR" altLang="fr-FR" dirty="0"/>
              <a:t>********************************************************************************************************</a:t>
            </a:r>
          </a:p>
          <a:p>
            <a:r>
              <a:rPr lang="fr-FR" altLang="fr-FR" b="1" dirty="0"/>
              <a:t>General</a:t>
            </a:r>
          </a:p>
          <a:p>
            <a:r>
              <a:rPr lang="fr-FR" altLang="fr-FR" dirty="0"/>
              <a:t>Borg, V. (1996). </a:t>
            </a:r>
            <a:r>
              <a:rPr lang="fr-FR" altLang="fr-FR" dirty="0" err="1"/>
              <a:t>Death</a:t>
            </a:r>
            <a:r>
              <a:rPr lang="fr-FR" altLang="fr-FR" dirty="0"/>
              <a:t> of the night. </a:t>
            </a:r>
            <a:r>
              <a:rPr lang="fr-FR" altLang="fr-FR" i="1" dirty="0" err="1"/>
              <a:t>Geographical</a:t>
            </a:r>
            <a:r>
              <a:rPr lang="fr-FR" altLang="fr-FR" i="1" dirty="0"/>
              <a:t> Magazine</a:t>
            </a:r>
            <a:r>
              <a:rPr lang="fr-FR" altLang="fr-FR" dirty="0"/>
              <a:t>. </a:t>
            </a:r>
            <a:r>
              <a:rPr lang="fr-FR" altLang="fr-FR" b="1" dirty="0"/>
              <a:t>68: </a:t>
            </a:r>
            <a:r>
              <a:rPr lang="fr-FR" altLang="fr-FR" dirty="0"/>
              <a:t>56.</a:t>
            </a:r>
            <a:br>
              <a:rPr lang="fr-FR" altLang="fr-FR" dirty="0"/>
            </a:br>
            <a:r>
              <a:rPr lang="fr-FR" altLang="fr-FR" dirty="0"/>
              <a:t>Night light pollution </a:t>
            </a:r>
            <a:r>
              <a:rPr lang="fr-FR" altLang="fr-FR" dirty="0" err="1"/>
              <a:t>is</a:t>
            </a:r>
            <a:r>
              <a:rPr lang="fr-FR" altLang="fr-FR" dirty="0"/>
              <a:t> </a:t>
            </a:r>
            <a:r>
              <a:rPr lang="fr-FR" altLang="fr-FR" dirty="0" err="1"/>
              <a:t>becoming</a:t>
            </a:r>
            <a:r>
              <a:rPr lang="fr-FR" altLang="fr-FR" dirty="0"/>
              <a:t> an </a:t>
            </a:r>
            <a:r>
              <a:rPr lang="fr-FR" altLang="fr-FR" dirty="0" err="1"/>
              <a:t>increasingly</a:t>
            </a:r>
            <a:r>
              <a:rPr lang="fr-FR" altLang="fr-FR" dirty="0"/>
              <a:t> important </a:t>
            </a:r>
            <a:r>
              <a:rPr lang="fr-FR" altLang="fr-FR" dirty="0" err="1"/>
              <a:t>environmental</a:t>
            </a:r>
            <a:r>
              <a:rPr lang="fr-FR" altLang="fr-FR" dirty="0"/>
              <a:t> </a:t>
            </a:r>
            <a:r>
              <a:rPr lang="fr-FR" altLang="fr-FR" dirty="0" err="1"/>
              <a:t>problem</a:t>
            </a:r>
            <a:r>
              <a:rPr lang="fr-FR" altLang="fr-FR" dirty="0"/>
              <a:t> as </a:t>
            </a:r>
            <a:r>
              <a:rPr lang="fr-FR" altLang="fr-FR" dirty="0" err="1"/>
              <a:t>well</a:t>
            </a:r>
            <a:r>
              <a:rPr lang="fr-FR" altLang="fr-FR" dirty="0"/>
              <a:t> as an </a:t>
            </a:r>
            <a:r>
              <a:rPr lang="fr-FR" altLang="fr-FR" dirty="0" err="1"/>
              <a:t>impediment</a:t>
            </a:r>
            <a:r>
              <a:rPr lang="fr-FR" altLang="fr-FR" dirty="0"/>
              <a:t> to people </a:t>
            </a:r>
            <a:r>
              <a:rPr lang="fr-FR" altLang="fr-FR" dirty="0" err="1"/>
              <a:t>enjoying</a:t>
            </a:r>
            <a:r>
              <a:rPr lang="fr-FR" altLang="fr-FR" dirty="0"/>
              <a:t> the panorama </a:t>
            </a:r>
            <a:r>
              <a:rPr lang="fr-FR" altLang="fr-FR" dirty="0" err="1"/>
              <a:t>offered</a:t>
            </a:r>
            <a:r>
              <a:rPr lang="fr-FR" altLang="fr-FR" dirty="0"/>
              <a:t> by the stars. Certain </a:t>
            </a:r>
            <a:r>
              <a:rPr lang="fr-FR" altLang="fr-FR" dirty="0" err="1"/>
              <a:t>animals</a:t>
            </a:r>
            <a:r>
              <a:rPr lang="fr-FR" altLang="fr-FR" dirty="0"/>
              <a:t>, </a:t>
            </a:r>
            <a:r>
              <a:rPr lang="fr-FR" altLang="fr-FR" dirty="0" err="1"/>
              <a:t>such</a:t>
            </a:r>
            <a:r>
              <a:rPr lang="fr-FR" altLang="fr-FR" dirty="0"/>
              <a:t> as </a:t>
            </a:r>
            <a:r>
              <a:rPr lang="fr-FR" altLang="fr-FR" dirty="0" err="1"/>
              <a:t>sea</a:t>
            </a:r>
            <a:r>
              <a:rPr lang="fr-FR" altLang="fr-FR" dirty="0"/>
              <a:t> </a:t>
            </a:r>
            <a:r>
              <a:rPr lang="fr-FR" altLang="fr-FR" dirty="0" err="1"/>
              <a:t>turtles</a:t>
            </a:r>
            <a:r>
              <a:rPr lang="fr-FR" altLang="fr-FR" dirty="0"/>
              <a:t> in the </a:t>
            </a:r>
            <a:r>
              <a:rPr lang="fr-FR" altLang="fr-FR" dirty="0" err="1"/>
              <a:t>Mediterranean</a:t>
            </a:r>
            <a:r>
              <a:rPr lang="fr-FR" altLang="fr-FR" dirty="0"/>
              <a:t> and </a:t>
            </a:r>
            <a:r>
              <a:rPr lang="fr-FR" altLang="fr-FR" dirty="0" err="1"/>
              <a:t>migratory</a:t>
            </a:r>
            <a:r>
              <a:rPr lang="fr-FR" altLang="fr-FR" dirty="0"/>
              <a:t> </a:t>
            </a:r>
            <a:r>
              <a:rPr lang="fr-FR" altLang="fr-FR" dirty="0" err="1"/>
              <a:t>birds</a:t>
            </a:r>
            <a:r>
              <a:rPr lang="fr-FR" altLang="fr-FR" dirty="0"/>
              <a:t> </a:t>
            </a:r>
            <a:r>
              <a:rPr lang="fr-FR" altLang="fr-FR" dirty="0" err="1"/>
              <a:t>that</a:t>
            </a:r>
            <a:r>
              <a:rPr lang="fr-FR" altLang="fr-FR" dirty="0"/>
              <a:t> </a:t>
            </a:r>
            <a:r>
              <a:rPr lang="fr-FR" altLang="fr-FR" dirty="0" err="1"/>
              <a:t>fly</a:t>
            </a:r>
            <a:r>
              <a:rPr lang="fr-FR" altLang="fr-FR" dirty="0"/>
              <a:t> by night, are </a:t>
            </a:r>
            <a:r>
              <a:rPr lang="fr-FR" altLang="fr-FR" dirty="0" err="1"/>
              <a:t>disturbed</a:t>
            </a:r>
            <a:r>
              <a:rPr lang="fr-FR" altLang="fr-FR" dirty="0"/>
              <a:t> in </a:t>
            </a:r>
            <a:r>
              <a:rPr lang="fr-FR" altLang="fr-FR" dirty="0" err="1"/>
              <a:t>their</a:t>
            </a:r>
            <a:r>
              <a:rPr lang="fr-FR" altLang="fr-FR" dirty="0"/>
              <a:t> reproductive and </a:t>
            </a:r>
            <a:r>
              <a:rPr lang="fr-FR" altLang="fr-FR" dirty="0" err="1"/>
              <a:t>migratory</a:t>
            </a:r>
            <a:r>
              <a:rPr lang="fr-FR" altLang="fr-FR" dirty="0"/>
              <a:t> habits by the </a:t>
            </a:r>
            <a:r>
              <a:rPr lang="fr-FR" altLang="fr-FR" dirty="0" err="1"/>
              <a:t>excess</a:t>
            </a:r>
            <a:r>
              <a:rPr lang="fr-FR" altLang="fr-FR" dirty="0"/>
              <a:t> light </a:t>
            </a:r>
            <a:r>
              <a:rPr lang="fr-FR" altLang="fr-FR" dirty="0" err="1"/>
              <a:t>being</a:t>
            </a:r>
            <a:r>
              <a:rPr lang="fr-FR" altLang="fr-FR" dirty="0"/>
              <a:t> </a:t>
            </a:r>
            <a:r>
              <a:rPr lang="fr-FR" altLang="fr-FR" dirty="0" err="1"/>
              <a:t>given</a:t>
            </a:r>
            <a:r>
              <a:rPr lang="fr-FR" altLang="fr-FR" dirty="0"/>
              <a:t> off by lit </a:t>
            </a:r>
            <a:r>
              <a:rPr lang="fr-FR" altLang="fr-FR" dirty="0" err="1"/>
              <a:t>towns</a:t>
            </a:r>
            <a:r>
              <a:rPr lang="fr-FR" altLang="fr-FR" dirty="0"/>
              <a:t> and </a:t>
            </a:r>
            <a:r>
              <a:rPr lang="fr-FR" altLang="fr-FR" dirty="0" err="1"/>
              <a:t>cities</a:t>
            </a:r>
            <a:r>
              <a:rPr lang="fr-FR" altLang="fr-FR" dirty="0"/>
              <a:t>. The </a:t>
            </a:r>
            <a:r>
              <a:rPr lang="fr-FR" altLang="fr-FR" dirty="0" err="1"/>
              <a:t>answer</a:t>
            </a:r>
            <a:r>
              <a:rPr lang="fr-FR" altLang="fr-FR" dirty="0"/>
              <a:t> </a:t>
            </a:r>
            <a:r>
              <a:rPr lang="fr-FR" altLang="fr-FR" dirty="0" err="1"/>
              <a:t>is</a:t>
            </a:r>
            <a:r>
              <a:rPr lang="fr-FR" altLang="fr-FR" dirty="0"/>
              <a:t> to cap night lights to </a:t>
            </a:r>
            <a:r>
              <a:rPr lang="fr-FR" altLang="fr-FR" dirty="0" err="1"/>
              <a:t>reduce</a:t>
            </a:r>
            <a:r>
              <a:rPr lang="fr-FR" altLang="fr-FR" dirty="0"/>
              <a:t> the </a:t>
            </a:r>
            <a:r>
              <a:rPr lang="fr-FR" altLang="fr-FR" dirty="0" err="1"/>
              <a:t>glare</a:t>
            </a:r>
            <a:r>
              <a:rPr lang="fr-FR" altLang="fr-FR" dirty="0"/>
              <a:t> </a:t>
            </a:r>
            <a:r>
              <a:rPr lang="fr-FR" altLang="fr-FR" dirty="0" err="1"/>
              <a:t>that</a:t>
            </a:r>
            <a:r>
              <a:rPr lang="fr-FR" altLang="fr-FR" dirty="0"/>
              <a:t> </a:t>
            </a:r>
            <a:r>
              <a:rPr lang="fr-FR" altLang="fr-FR" dirty="0" err="1"/>
              <a:t>is</a:t>
            </a:r>
            <a:r>
              <a:rPr lang="fr-FR" altLang="fr-FR" dirty="0"/>
              <a:t> </a:t>
            </a:r>
            <a:r>
              <a:rPr lang="fr-FR" altLang="fr-FR" dirty="0" err="1"/>
              <a:t>given</a:t>
            </a:r>
            <a:r>
              <a:rPr lang="fr-FR" altLang="fr-FR" dirty="0"/>
              <a:t> off </a:t>
            </a:r>
            <a:r>
              <a:rPr lang="fr-FR" altLang="fr-FR" dirty="0" err="1"/>
              <a:t>into</a:t>
            </a:r>
            <a:r>
              <a:rPr lang="fr-FR" altLang="fr-FR" dirty="0"/>
              <a:t> the sky.</a:t>
            </a:r>
          </a:p>
          <a:p>
            <a:r>
              <a:rPr lang="fr-FR" altLang="fr-FR" dirty="0" err="1"/>
              <a:t>Fedun</a:t>
            </a:r>
            <a:r>
              <a:rPr lang="fr-FR" altLang="fr-FR" dirty="0"/>
              <a:t>, I. (1995). Fatal Light Attraction. </a:t>
            </a:r>
            <a:r>
              <a:rPr lang="fr-FR" altLang="fr-FR" i="1" dirty="0"/>
              <a:t>Journal of </a:t>
            </a:r>
            <a:r>
              <a:rPr lang="fr-FR" altLang="fr-FR" i="1" dirty="0" err="1"/>
              <a:t>Wildlife</a:t>
            </a:r>
            <a:r>
              <a:rPr lang="fr-FR" altLang="fr-FR" i="1" dirty="0"/>
              <a:t> </a:t>
            </a:r>
            <a:r>
              <a:rPr lang="fr-FR" altLang="fr-FR" i="1" dirty="0" err="1"/>
              <a:t>Rehabilitation</a:t>
            </a:r>
            <a:r>
              <a:rPr lang="fr-FR" altLang="fr-FR" dirty="0"/>
              <a:t> </a:t>
            </a:r>
            <a:r>
              <a:rPr lang="fr-FR" altLang="fr-FR" b="1" dirty="0"/>
              <a:t>18</a:t>
            </a:r>
            <a:r>
              <a:rPr lang="fr-FR" altLang="fr-FR" dirty="0"/>
              <a:t>(3):10-11.</a:t>
            </a:r>
          </a:p>
          <a:p>
            <a:r>
              <a:rPr lang="fr-FR" altLang="fr-FR" dirty="0"/>
              <a:t>Harder, B. (2002). "</a:t>
            </a:r>
            <a:r>
              <a:rPr lang="fr-FR" altLang="fr-FR" dirty="0" err="1"/>
              <a:t>Deprived</a:t>
            </a:r>
            <a:r>
              <a:rPr lang="fr-FR" altLang="fr-FR" dirty="0"/>
              <a:t> of </a:t>
            </a:r>
            <a:r>
              <a:rPr lang="fr-FR" altLang="fr-FR" dirty="0" err="1"/>
              <a:t>darkness</a:t>
            </a:r>
            <a:r>
              <a:rPr lang="fr-FR" altLang="fr-FR" dirty="0"/>
              <a:t>: the </a:t>
            </a:r>
            <a:r>
              <a:rPr lang="fr-FR" altLang="fr-FR" dirty="0" err="1"/>
              <a:t>unnatural</a:t>
            </a:r>
            <a:r>
              <a:rPr lang="fr-FR" altLang="fr-FR" dirty="0"/>
              <a:t> </a:t>
            </a:r>
            <a:r>
              <a:rPr lang="fr-FR" altLang="fr-FR" dirty="0" err="1"/>
              <a:t>ecology</a:t>
            </a:r>
            <a:r>
              <a:rPr lang="fr-FR" altLang="fr-FR" dirty="0"/>
              <a:t> of </a:t>
            </a:r>
            <a:r>
              <a:rPr lang="fr-FR" altLang="fr-FR" dirty="0" err="1"/>
              <a:t>artificial</a:t>
            </a:r>
            <a:r>
              <a:rPr lang="fr-FR" altLang="fr-FR" dirty="0"/>
              <a:t> light at night" </a:t>
            </a:r>
            <a:r>
              <a:rPr lang="fr-FR" altLang="fr-FR" i="1" dirty="0"/>
              <a:t>Science News</a:t>
            </a:r>
            <a:r>
              <a:rPr lang="fr-FR" altLang="fr-FR" dirty="0"/>
              <a:t> 161(16):248-249.</a:t>
            </a:r>
          </a:p>
          <a:p>
            <a:r>
              <a:rPr lang="fr-FR" altLang="fr-FR" dirty="0" err="1"/>
              <a:t>Health</a:t>
            </a:r>
            <a:r>
              <a:rPr lang="fr-FR" altLang="fr-FR" dirty="0"/>
              <a:t> Council of the </a:t>
            </a:r>
            <a:r>
              <a:rPr lang="fr-FR" altLang="fr-FR" dirty="0" err="1"/>
              <a:t>Netherlands</a:t>
            </a:r>
            <a:r>
              <a:rPr lang="fr-FR" altLang="fr-FR" dirty="0"/>
              <a:t>. 2000. Impact of </a:t>
            </a:r>
            <a:r>
              <a:rPr lang="fr-FR" altLang="fr-FR" dirty="0" err="1"/>
              <a:t>outdoor</a:t>
            </a:r>
            <a:r>
              <a:rPr lang="fr-FR" altLang="fr-FR" dirty="0"/>
              <a:t> </a:t>
            </a:r>
            <a:r>
              <a:rPr lang="fr-FR" altLang="fr-FR" dirty="0" err="1"/>
              <a:t>lighting</a:t>
            </a:r>
            <a:r>
              <a:rPr lang="fr-FR" altLang="fr-FR" dirty="0"/>
              <a:t> on man and nature. The Hague: </a:t>
            </a:r>
            <a:r>
              <a:rPr lang="fr-FR" altLang="fr-FR" dirty="0" err="1"/>
              <a:t>Health</a:t>
            </a:r>
            <a:r>
              <a:rPr lang="fr-FR" altLang="fr-FR" dirty="0"/>
              <a:t> Council of the </a:t>
            </a:r>
            <a:r>
              <a:rPr lang="fr-FR" altLang="fr-FR" dirty="0" err="1"/>
              <a:t>Netherlands</a:t>
            </a:r>
            <a:r>
              <a:rPr lang="fr-FR" altLang="fr-FR" dirty="0"/>
              <a:t>. Publication no. 2000/25E. (</a:t>
            </a:r>
            <a:r>
              <a:rPr lang="fr-FR" altLang="fr-FR" dirty="0">
                <a:hlinkClick r:id="rId3"/>
              </a:rPr>
              <a:t>www.gr.nl/OVERIG/PDF/00@25E.PDF</a:t>
            </a:r>
            <a:r>
              <a:rPr lang="fr-FR" altLang="fr-FR" dirty="0"/>
              <a:t>)</a:t>
            </a:r>
          </a:p>
          <a:p>
            <a:r>
              <a:rPr lang="fr-FR" altLang="fr-FR" dirty="0" err="1"/>
              <a:t>Raevel</a:t>
            </a:r>
            <a:r>
              <a:rPr lang="fr-FR" altLang="fr-FR" dirty="0"/>
              <a:t> P. &amp; </a:t>
            </a:r>
            <a:r>
              <a:rPr lang="fr-FR" altLang="fr-FR" dirty="0" err="1"/>
              <a:t>Lamiot</a:t>
            </a:r>
            <a:r>
              <a:rPr lang="fr-FR" altLang="fr-FR" dirty="0"/>
              <a:t>, F. (1998). </a:t>
            </a:r>
            <a:r>
              <a:rPr lang="fr-FR" altLang="fr-FR" i="1" dirty="0"/>
              <a:t>Impacts écologiques de l'éclairage nocturne</a:t>
            </a:r>
            <a:r>
              <a:rPr lang="fr-FR" altLang="fr-FR" dirty="0"/>
              <a:t>. Premier Congrès européen sur la protection du ciel nocturne, June 30-May 1, Cité des Sciences, La Villette, Paris.</a:t>
            </a:r>
          </a:p>
          <a:p>
            <a:r>
              <a:rPr lang="fr-FR" altLang="fr-FR" dirty="0" err="1"/>
              <a:t>Outen</a:t>
            </a:r>
            <a:r>
              <a:rPr lang="fr-FR" altLang="fr-FR" dirty="0"/>
              <a:t>, A. (1998). </a:t>
            </a:r>
            <a:r>
              <a:rPr lang="fr-FR" altLang="fr-FR" i="1" dirty="0"/>
              <a:t>The possible </a:t>
            </a:r>
            <a:r>
              <a:rPr lang="fr-FR" altLang="fr-FR" i="1" dirty="0" err="1"/>
              <a:t>ecological</a:t>
            </a:r>
            <a:r>
              <a:rPr lang="fr-FR" altLang="fr-FR" i="1" dirty="0"/>
              <a:t> implication of </a:t>
            </a:r>
            <a:r>
              <a:rPr lang="fr-FR" altLang="fr-FR" i="1" dirty="0" err="1"/>
              <a:t>artificial</a:t>
            </a:r>
            <a:r>
              <a:rPr lang="fr-FR" altLang="fr-FR" i="1" dirty="0"/>
              <a:t> </a:t>
            </a:r>
            <a:r>
              <a:rPr lang="fr-FR" altLang="fr-FR" i="1" dirty="0" err="1"/>
              <a:t>lighting</a:t>
            </a:r>
            <a:r>
              <a:rPr lang="fr-FR" altLang="fr-FR" dirty="0"/>
              <a:t>. Hertfordshire, UK: Hertfordshire </a:t>
            </a:r>
            <a:r>
              <a:rPr lang="fr-FR" altLang="fr-FR" dirty="0" err="1"/>
              <a:t>Biological</a:t>
            </a:r>
            <a:r>
              <a:rPr lang="fr-FR" altLang="fr-FR" dirty="0"/>
              <a:t/>
            </a:r>
            <a:br>
              <a:rPr lang="fr-FR" altLang="fr-FR" dirty="0"/>
            </a:br>
            <a:r>
              <a:rPr lang="fr-FR" altLang="fr-FR" dirty="0"/>
              <a:t>Records Centre.</a:t>
            </a:r>
          </a:p>
          <a:p>
            <a:r>
              <a:rPr lang="fr-FR" altLang="fr-FR" dirty="0" err="1"/>
              <a:t>Upgren</a:t>
            </a:r>
            <a:r>
              <a:rPr lang="fr-FR" altLang="fr-FR" dirty="0"/>
              <a:t>, A. R. (1996). "Night </a:t>
            </a:r>
            <a:r>
              <a:rPr lang="fr-FR" altLang="fr-FR" dirty="0" err="1"/>
              <a:t>blindness</a:t>
            </a:r>
            <a:r>
              <a:rPr lang="fr-FR" altLang="fr-FR" dirty="0"/>
              <a:t>: Light pollution </a:t>
            </a:r>
            <a:r>
              <a:rPr lang="fr-FR" altLang="fr-FR" dirty="0" err="1"/>
              <a:t>is</a:t>
            </a:r>
            <a:r>
              <a:rPr lang="fr-FR" altLang="fr-FR" dirty="0"/>
              <a:t> </a:t>
            </a:r>
            <a:r>
              <a:rPr lang="fr-FR" altLang="fr-FR" dirty="0" err="1"/>
              <a:t>changing</a:t>
            </a:r>
            <a:r>
              <a:rPr lang="fr-FR" altLang="fr-FR" dirty="0"/>
              <a:t> </a:t>
            </a:r>
            <a:r>
              <a:rPr lang="fr-FR" altLang="fr-FR" dirty="0" err="1"/>
              <a:t>astronomy</a:t>
            </a:r>
            <a:r>
              <a:rPr lang="fr-FR" altLang="fr-FR" dirty="0"/>
              <a:t>, the </a:t>
            </a:r>
            <a:r>
              <a:rPr lang="fr-FR" altLang="fr-FR" dirty="0" err="1"/>
              <a:t>environment</a:t>
            </a:r>
            <a:r>
              <a:rPr lang="fr-FR" altLang="fr-FR" dirty="0"/>
              <a:t>, and </a:t>
            </a:r>
            <a:r>
              <a:rPr lang="fr-FR" altLang="fr-FR" dirty="0" err="1"/>
              <a:t>our</a:t>
            </a:r>
            <a:r>
              <a:rPr lang="fr-FR" altLang="fr-FR" dirty="0"/>
              <a:t> </a:t>
            </a:r>
            <a:r>
              <a:rPr lang="fr-FR" altLang="fr-FR" dirty="0" err="1"/>
              <a:t>experience</a:t>
            </a:r>
            <a:r>
              <a:rPr lang="fr-FR" altLang="fr-FR" dirty="0"/>
              <a:t> of nature." </a:t>
            </a:r>
            <a:r>
              <a:rPr lang="fr-FR" altLang="fr-FR" i="1" dirty="0"/>
              <a:t>The </a:t>
            </a:r>
            <a:r>
              <a:rPr lang="fr-FR" altLang="fr-FR" i="1" dirty="0" err="1"/>
              <a:t>Amicus</a:t>
            </a:r>
            <a:r>
              <a:rPr lang="fr-FR" altLang="fr-FR" i="1" dirty="0"/>
              <a:t> Journal</a:t>
            </a:r>
            <a:r>
              <a:rPr lang="fr-FR" altLang="fr-FR" dirty="0"/>
              <a:t> Winter:22-25.</a:t>
            </a:r>
          </a:p>
          <a:p>
            <a:r>
              <a:rPr lang="fr-FR" altLang="fr-FR" dirty="0" err="1"/>
              <a:t>Verheijen</a:t>
            </a:r>
            <a:r>
              <a:rPr lang="fr-FR" altLang="fr-FR" dirty="0"/>
              <a:t>, F. J. (1958). "The </a:t>
            </a:r>
            <a:r>
              <a:rPr lang="fr-FR" altLang="fr-FR" dirty="0" err="1"/>
              <a:t>mechanisms</a:t>
            </a:r>
            <a:r>
              <a:rPr lang="fr-FR" altLang="fr-FR" dirty="0"/>
              <a:t> of the </a:t>
            </a:r>
            <a:r>
              <a:rPr lang="fr-FR" altLang="fr-FR" dirty="0" err="1"/>
              <a:t>trapping</a:t>
            </a:r>
            <a:r>
              <a:rPr lang="fr-FR" altLang="fr-FR" dirty="0"/>
              <a:t> </a:t>
            </a:r>
            <a:r>
              <a:rPr lang="fr-FR" altLang="fr-FR" dirty="0" err="1"/>
              <a:t>effect</a:t>
            </a:r>
            <a:r>
              <a:rPr lang="fr-FR" altLang="fr-FR" dirty="0"/>
              <a:t> of </a:t>
            </a:r>
            <a:r>
              <a:rPr lang="fr-FR" altLang="fr-FR" dirty="0" err="1"/>
              <a:t>artificial</a:t>
            </a:r>
            <a:r>
              <a:rPr lang="fr-FR" altLang="fr-FR" dirty="0"/>
              <a:t> light sources </a:t>
            </a:r>
            <a:r>
              <a:rPr lang="fr-FR" altLang="fr-FR" dirty="0" err="1"/>
              <a:t>upon</a:t>
            </a:r>
            <a:r>
              <a:rPr lang="fr-FR" altLang="fr-FR" dirty="0"/>
              <a:t> </a:t>
            </a:r>
            <a:r>
              <a:rPr lang="fr-FR" altLang="fr-FR" dirty="0" err="1"/>
              <a:t>animals</a:t>
            </a:r>
            <a:r>
              <a:rPr lang="fr-FR" altLang="fr-FR" dirty="0"/>
              <a:t>." </a:t>
            </a:r>
            <a:r>
              <a:rPr lang="fr-FR" altLang="fr-FR" i="1" dirty="0" err="1"/>
              <a:t>Netherlands</a:t>
            </a:r>
            <a:r>
              <a:rPr lang="fr-FR" altLang="fr-FR" i="1" dirty="0"/>
              <a:t> Journal of </a:t>
            </a:r>
            <a:r>
              <a:rPr lang="fr-FR" altLang="fr-FR" i="1" dirty="0" err="1"/>
              <a:t>Zoology</a:t>
            </a:r>
            <a:r>
              <a:rPr lang="fr-FR" altLang="fr-FR" dirty="0"/>
              <a:t> </a:t>
            </a:r>
            <a:r>
              <a:rPr lang="fr-FR" altLang="fr-FR" b="1" dirty="0"/>
              <a:t>13</a:t>
            </a:r>
            <a:r>
              <a:rPr lang="fr-FR" altLang="fr-FR" dirty="0"/>
              <a:t>:1-107.</a:t>
            </a:r>
            <a:br>
              <a:rPr lang="fr-FR" altLang="fr-FR" dirty="0"/>
            </a:br>
            <a:r>
              <a:rPr lang="fr-FR" altLang="fr-FR" dirty="0"/>
              <a:t/>
            </a:r>
            <a:br>
              <a:rPr lang="fr-FR" altLang="fr-FR" dirty="0"/>
            </a:br>
            <a:r>
              <a:rPr lang="fr-FR" altLang="fr-FR" dirty="0" err="1"/>
              <a:t>Verheijen</a:t>
            </a:r>
            <a:r>
              <a:rPr lang="fr-FR" altLang="fr-FR" dirty="0"/>
              <a:t>, F. J. (1985). "</a:t>
            </a:r>
            <a:r>
              <a:rPr lang="fr-FR" altLang="fr-FR" dirty="0" err="1"/>
              <a:t>Photopollution</a:t>
            </a:r>
            <a:r>
              <a:rPr lang="fr-FR" altLang="fr-FR" dirty="0"/>
              <a:t>: </a:t>
            </a:r>
            <a:r>
              <a:rPr lang="fr-FR" altLang="fr-FR" dirty="0" err="1"/>
              <a:t>Artificial</a:t>
            </a:r>
            <a:r>
              <a:rPr lang="fr-FR" altLang="fr-FR" dirty="0"/>
              <a:t> light </a:t>
            </a:r>
            <a:r>
              <a:rPr lang="fr-FR" altLang="fr-FR" dirty="0" err="1"/>
              <a:t>optic</a:t>
            </a:r>
            <a:r>
              <a:rPr lang="fr-FR" altLang="fr-FR" dirty="0"/>
              <a:t> spatial control </a:t>
            </a:r>
            <a:r>
              <a:rPr lang="fr-FR" altLang="fr-FR" dirty="0" err="1"/>
              <a:t>systems</a:t>
            </a:r>
            <a:r>
              <a:rPr lang="fr-FR" altLang="fr-FR" dirty="0"/>
              <a:t> fail to </a:t>
            </a:r>
            <a:r>
              <a:rPr lang="fr-FR" altLang="fr-FR" dirty="0" err="1"/>
              <a:t>cope</a:t>
            </a:r>
            <a:r>
              <a:rPr lang="fr-FR" altLang="fr-FR" dirty="0"/>
              <a:t> </a:t>
            </a:r>
            <a:r>
              <a:rPr lang="fr-FR" altLang="fr-FR" dirty="0" err="1"/>
              <a:t>with</a:t>
            </a:r>
            <a:r>
              <a:rPr lang="fr-FR" altLang="fr-FR" dirty="0"/>
              <a:t>. Incidents, causations, </a:t>
            </a:r>
            <a:r>
              <a:rPr lang="fr-FR" altLang="fr-FR" dirty="0" err="1"/>
              <a:t>remedies</a:t>
            </a:r>
            <a:r>
              <a:rPr lang="fr-FR" altLang="fr-FR" dirty="0"/>
              <a:t>." </a:t>
            </a:r>
            <a:r>
              <a:rPr lang="fr-FR" altLang="fr-FR" i="1" dirty="0" err="1"/>
              <a:t>Experimental</a:t>
            </a:r>
            <a:r>
              <a:rPr lang="fr-FR" altLang="fr-FR" i="1" dirty="0"/>
              <a:t> </a:t>
            </a:r>
            <a:r>
              <a:rPr lang="fr-FR" altLang="fr-FR" i="1" dirty="0" err="1"/>
              <a:t>Biology</a:t>
            </a:r>
            <a:r>
              <a:rPr lang="fr-FR" altLang="fr-FR" dirty="0"/>
              <a:t> </a:t>
            </a:r>
            <a:r>
              <a:rPr lang="fr-FR" altLang="fr-FR" b="1" dirty="0"/>
              <a:t>1985</a:t>
            </a:r>
            <a:r>
              <a:rPr lang="fr-FR" altLang="fr-FR" dirty="0"/>
              <a:t>:1-18.</a:t>
            </a:r>
          </a:p>
        </p:txBody>
      </p:sp>
    </p:spTree>
    <p:extLst>
      <p:ext uri="{BB962C8B-B14F-4D97-AF65-F5344CB8AC3E}">
        <p14:creationId xmlns:p14="http://schemas.microsoft.com/office/powerpoint/2010/main" val="35874547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62" name="Rectangle 2"/>
          <p:cNvSpPr>
            <a:spLocks noGrp="1" noRot="1" noChangeAspect="1" noChangeArrowheads="1" noTextEdit="1"/>
          </p:cNvSpPr>
          <p:nvPr>
            <p:ph type="sldImg"/>
          </p:nvPr>
        </p:nvSpPr>
        <p:spPr>
          <a:xfrm>
            <a:off x="381000" y="685800"/>
            <a:ext cx="6096000" cy="3429000"/>
          </a:xfrm>
          <a:ln/>
        </p:spPr>
      </p:sp>
      <p:sp>
        <p:nvSpPr>
          <p:cNvPr id="1372163" name="Rectangle 3"/>
          <p:cNvSpPr>
            <a:spLocks noGrp="1" noChangeArrowheads="1"/>
          </p:cNvSpPr>
          <p:nvPr>
            <p:ph type="body" idx="1"/>
          </p:nvPr>
        </p:nvSpPr>
        <p:spPr>
          <a:xfrm>
            <a:off x="914400" y="4343400"/>
            <a:ext cx="5029200" cy="4114800"/>
          </a:xfrm>
        </p:spPr>
        <p:txBody>
          <a:bodyPr/>
          <a:lstStyle/>
          <a:p>
            <a:r>
              <a:rPr lang="fr-FR" altLang="fr-FR"/>
              <a:t>NOAA National Oceanic &amp; Atmospheric Administration</a:t>
            </a:r>
          </a:p>
          <a:p>
            <a:r>
              <a:rPr lang="fr-FR" altLang="fr-FR"/>
              <a:t>Defense Meteorological Satellite Program </a:t>
            </a:r>
          </a:p>
        </p:txBody>
      </p:sp>
    </p:spTree>
    <p:extLst>
      <p:ext uri="{BB962C8B-B14F-4D97-AF65-F5344CB8AC3E}">
        <p14:creationId xmlns:p14="http://schemas.microsoft.com/office/powerpoint/2010/main" val="35213251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xmlns="" id="{8493D926-A982-48C2-B558-D215C6DD4D61}"/>
              </a:ext>
            </a:extLst>
          </p:cNvPr>
          <p:cNvSpPr>
            <a:spLocks noGrp="1" noChangeArrowheads="1"/>
          </p:cNvSpPr>
          <p:nvPr>
            <p:ph type="sldNum" sz="quarter" idx="5"/>
          </p:nvPr>
        </p:nvSpPr>
        <p:spPr>
          <a:ln/>
        </p:spPr>
        <p:txBody>
          <a:bodyPr/>
          <a:lstStyle/>
          <a:p>
            <a:fld id="{3B898ED9-6A55-42F2-96ED-E90C8BB31135}" type="slidenum">
              <a:rPr lang="fr-FR" altLang="fr-FR"/>
              <a:pPr/>
              <a:t>10</a:t>
            </a:fld>
            <a:endParaRPr lang="fr-FR" altLang="fr-FR"/>
          </a:p>
        </p:txBody>
      </p:sp>
      <p:sp>
        <p:nvSpPr>
          <p:cNvPr id="1354754" name="Rectangle 2">
            <a:extLst>
              <a:ext uri="{FF2B5EF4-FFF2-40B4-BE49-F238E27FC236}">
                <a16:creationId xmlns:a16="http://schemas.microsoft.com/office/drawing/2014/main" xmlns="" id="{C5A3FA39-0B98-4673-AF71-184DDD214B8D}"/>
              </a:ext>
            </a:extLst>
          </p:cNvPr>
          <p:cNvSpPr>
            <a:spLocks noGrp="1" noRot="1" noChangeAspect="1" noChangeArrowheads="1" noTextEdit="1"/>
          </p:cNvSpPr>
          <p:nvPr>
            <p:ph type="sldImg"/>
          </p:nvPr>
        </p:nvSpPr>
        <p:spPr>
          <a:ln/>
        </p:spPr>
      </p:sp>
      <p:sp>
        <p:nvSpPr>
          <p:cNvPr id="1354755" name="Rectangle 3">
            <a:extLst>
              <a:ext uri="{FF2B5EF4-FFF2-40B4-BE49-F238E27FC236}">
                <a16:creationId xmlns:a16="http://schemas.microsoft.com/office/drawing/2014/main" xmlns="" id="{D86176DB-051A-49F9-82ED-F6432B509E30}"/>
              </a:ext>
            </a:extLst>
          </p:cNvPr>
          <p:cNvSpPr>
            <a:spLocks noGrp="1" noChangeArrowheads="1"/>
          </p:cNvSpPr>
          <p:nvPr>
            <p:ph type="body" idx="1"/>
          </p:nvPr>
        </p:nvSpPr>
        <p:spPr>
          <a:xfrm>
            <a:off x="914400" y="4343400"/>
            <a:ext cx="5029200" cy="4114800"/>
          </a:xfrm>
        </p:spPr>
        <p:txBody>
          <a:bodyPr/>
          <a:lstStyle/>
          <a:p>
            <a:r>
              <a:rPr lang="fr-FR" altLang="fr-FR" dirty="0"/>
              <a:t>Information relayée par Sky &amp; Telescopes de juillet 2002, page 96.</a:t>
            </a:r>
          </a:p>
          <a:p>
            <a:endParaRPr lang="fr-FR" altLang="fr-FR" dirty="0"/>
          </a:p>
          <a:p>
            <a:r>
              <a:rPr lang="fr-FR" altLang="fr-FR" dirty="0"/>
              <a:t>********************************************************************************************************</a:t>
            </a:r>
          </a:p>
          <a:p>
            <a:r>
              <a:rPr lang="fr-FR" altLang="fr-FR" b="1" dirty="0"/>
              <a:t>General</a:t>
            </a:r>
          </a:p>
          <a:p>
            <a:r>
              <a:rPr lang="fr-FR" altLang="fr-FR" dirty="0"/>
              <a:t>Borg, V. (1996). </a:t>
            </a:r>
            <a:r>
              <a:rPr lang="fr-FR" altLang="fr-FR" dirty="0" err="1"/>
              <a:t>Death</a:t>
            </a:r>
            <a:r>
              <a:rPr lang="fr-FR" altLang="fr-FR" dirty="0"/>
              <a:t> of the night. </a:t>
            </a:r>
            <a:r>
              <a:rPr lang="fr-FR" altLang="fr-FR" i="1" dirty="0" err="1"/>
              <a:t>Geographical</a:t>
            </a:r>
            <a:r>
              <a:rPr lang="fr-FR" altLang="fr-FR" i="1" dirty="0"/>
              <a:t> Magazine</a:t>
            </a:r>
            <a:r>
              <a:rPr lang="fr-FR" altLang="fr-FR" dirty="0"/>
              <a:t>. </a:t>
            </a:r>
            <a:r>
              <a:rPr lang="fr-FR" altLang="fr-FR" b="1" dirty="0"/>
              <a:t>68: </a:t>
            </a:r>
            <a:r>
              <a:rPr lang="fr-FR" altLang="fr-FR" dirty="0"/>
              <a:t>56.</a:t>
            </a:r>
            <a:br>
              <a:rPr lang="fr-FR" altLang="fr-FR" dirty="0"/>
            </a:br>
            <a:r>
              <a:rPr lang="fr-FR" altLang="fr-FR" dirty="0"/>
              <a:t>Night light pollution </a:t>
            </a:r>
            <a:r>
              <a:rPr lang="fr-FR" altLang="fr-FR" dirty="0" err="1"/>
              <a:t>is</a:t>
            </a:r>
            <a:r>
              <a:rPr lang="fr-FR" altLang="fr-FR" dirty="0"/>
              <a:t> </a:t>
            </a:r>
            <a:r>
              <a:rPr lang="fr-FR" altLang="fr-FR" dirty="0" err="1"/>
              <a:t>becoming</a:t>
            </a:r>
            <a:r>
              <a:rPr lang="fr-FR" altLang="fr-FR" dirty="0"/>
              <a:t> an </a:t>
            </a:r>
            <a:r>
              <a:rPr lang="fr-FR" altLang="fr-FR" dirty="0" err="1"/>
              <a:t>increasingly</a:t>
            </a:r>
            <a:r>
              <a:rPr lang="fr-FR" altLang="fr-FR" dirty="0"/>
              <a:t> important </a:t>
            </a:r>
            <a:r>
              <a:rPr lang="fr-FR" altLang="fr-FR" dirty="0" err="1"/>
              <a:t>environmental</a:t>
            </a:r>
            <a:r>
              <a:rPr lang="fr-FR" altLang="fr-FR" dirty="0"/>
              <a:t> </a:t>
            </a:r>
            <a:r>
              <a:rPr lang="fr-FR" altLang="fr-FR" dirty="0" err="1"/>
              <a:t>problem</a:t>
            </a:r>
            <a:r>
              <a:rPr lang="fr-FR" altLang="fr-FR" dirty="0"/>
              <a:t> as </a:t>
            </a:r>
            <a:r>
              <a:rPr lang="fr-FR" altLang="fr-FR" dirty="0" err="1"/>
              <a:t>well</a:t>
            </a:r>
            <a:r>
              <a:rPr lang="fr-FR" altLang="fr-FR" dirty="0"/>
              <a:t> as an </a:t>
            </a:r>
            <a:r>
              <a:rPr lang="fr-FR" altLang="fr-FR" dirty="0" err="1"/>
              <a:t>impediment</a:t>
            </a:r>
            <a:r>
              <a:rPr lang="fr-FR" altLang="fr-FR" dirty="0"/>
              <a:t> to people </a:t>
            </a:r>
            <a:r>
              <a:rPr lang="fr-FR" altLang="fr-FR" dirty="0" err="1"/>
              <a:t>enjoying</a:t>
            </a:r>
            <a:r>
              <a:rPr lang="fr-FR" altLang="fr-FR" dirty="0"/>
              <a:t> the panorama </a:t>
            </a:r>
            <a:r>
              <a:rPr lang="fr-FR" altLang="fr-FR" dirty="0" err="1"/>
              <a:t>offered</a:t>
            </a:r>
            <a:r>
              <a:rPr lang="fr-FR" altLang="fr-FR" dirty="0"/>
              <a:t> by the stars. Certain </a:t>
            </a:r>
            <a:r>
              <a:rPr lang="fr-FR" altLang="fr-FR" dirty="0" err="1"/>
              <a:t>animals</a:t>
            </a:r>
            <a:r>
              <a:rPr lang="fr-FR" altLang="fr-FR" dirty="0"/>
              <a:t>, </a:t>
            </a:r>
            <a:r>
              <a:rPr lang="fr-FR" altLang="fr-FR" dirty="0" err="1"/>
              <a:t>such</a:t>
            </a:r>
            <a:r>
              <a:rPr lang="fr-FR" altLang="fr-FR" dirty="0"/>
              <a:t> as </a:t>
            </a:r>
            <a:r>
              <a:rPr lang="fr-FR" altLang="fr-FR" dirty="0" err="1"/>
              <a:t>sea</a:t>
            </a:r>
            <a:r>
              <a:rPr lang="fr-FR" altLang="fr-FR" dirty="0"/>
              <a:t> </a:t>
            </a:r>
            <a:r>
              <a:rPr lang="fr-FR" altLang="fr-FR" dirty="0" err="1"/>
              <a:t>turtles</a:t>
            </a:r>
            <a:r>
              <a:rPr lang="fr-FR" altLang="fr-FR" dirty="0"/>
              <a:t> in the </a:t>
            </a:r>
            <a:r>
              <a:rPr lang="fr-FR" altLang="fr-FR" dirty="0" err="1"/>
              <a:t>Mediterranean</a:t>
            </a:r>
            <a:r>
              <a:rPr lang="fr-FR" altLang="fr-FR" dirty="0"/>
              <a:t> and </a:t>
            </a:r>
            <a:r>
              <a:rPr lang="fr-FR" altLang="fr-FR" dirty="0" err="1"/>
              <a:t>migratory</a:t>
            </a:r>
            <a:r>
              <a:rPr lang="fr-FR" altLang="fr-FR" dirty="0"/>
              <a:t> </a:t>
            </a:r>
            <a:r>
              <a:rPr lang="fr-FR" altLang="fr-FR" dirty="0" err="1"/>
              <a:t>birds</a:t>
            </a:r>
            <a:r>
              <a:rPr lang="fr-FR" altLang="fr-FR" dirty="0"/>
              <a:t> </a:t>
            </a:r>
            <a:r>
              <a:rPr lang="fr-FR" altLang="fr-FR" dirty="0" err="1"/>
              <a:t>that</a:t>
            </a:r>
            <a:r>
              <a:rPr lang="fr-FR" altLang="fr-FR" dirty="0"/>
              <a:t> </a:t>
            </a:r>
            <a:r>
              <a:rPr lang="fr-FR" altLang="fr-FR" dirty="0" err="1"/>
              <a:t>fly</a:t>
            </a:r>
            <a:r>
              <a:rPr lang="fr-FR" altLang="fr-FR" dirty="0"/>
              <a:t> by night, are </a:t>
            </a:r>
            <a:r>
              <a:rPr lang="fr-FR" altLang="fr-FR" dirty="0" err="1"/>
              <a:t>disturbed</a:t>
            </a:r>
            <a:r>
              <a:rPr lang="fr-FR" altLang="fr-FR" dirty="0"/>
              <a:t> in </a:t>
            </a:r>
            <a:r>
              <a:rPr lang="fr-FR" altLang="fr-FR" dirty="0" err="1"/>
              <a:t>their</a:t>
            </a:r>
            <a:r>
              <a:rPr lang="fr-FR" altLang="fr-FR" dirty="0"/>
              <a:t> reproductive and </a:t>
            </a:r>
            <a:r>
              <a:rPr lang="fr-FR" altLang="fr-FR" dirty="0" err="1"/>
              <a:t>migratory</a:t>
            </a:r>
            <a:r>
              <a:rPr lang="fr-FR" altLang="fr-FR" dirty="0"/>
              <a:t> habits by the </a:t>
            </a:r>
            <a:r>
              <a:rPr lang="fr-FR" altLang="fr-FR" dirty="0" err="1"/>
              <a:t>excess</a:t>
            </a:r>
            <a:r>
              <a:rPr lang="fr-FR" altLang="fr-FR" dirty="0"/>
              <a:t> light </a:t>
            </a:r>
            <a:r>
              <a:rPr lang="fr-FR" altLang="fr-FR" dirty="0" err="1"/>
              <a:t>being</a:t>
            </a:r>
            <a:r>
              <a:rPr lang="fr-FR" altLang="fr-FR" dirty="0"/>
              <a:t> </a:t>
            </a:r>
            <a:r>
              <a:rPr lang="fr-FR" altLang="fr-FR" dirty="0" err="1"/>
              <a:t>given</a:t>
            </a:r>
            <a:r>
              <a:rPr lang="fr-FR" altLang="fr-FR" dirty="0"/>
              <a:t> off by lit </a:t>
            </a:r>
            <a:r>
              <a:rPr lang="fr-FR" altLang="fr-FR" dirty="0" err="1"/>
              <a:t>towns</a:t>
            </a:r>
            <a:r>
              <a:rPr lang="fr-FR" altLang="fr-FR" dirty="0"/>
              <a:t> and </a:t>
            </a:r>
            <a:r>
              <a:rPr lang="fr-FR" altLang="fr-FR" dirty="0" err="1"/>
              <a:t>cities</a:t>
            </a:r>
            <a:r>
              <a:rPr lang="fr-FR" altLang="fr-FR" dirty="0"/>
              <a:t>. The </a:t>
            </a:r>
            <a:r>
              <a:rPr lang="fr-FR" altLang="fr-FR" dirty="0" err="1"/>
              <a:t>answer</a:t>
            </a:r>
            <a:r>
              <a:rPr lang="fr-FR" altLang="fr-FR" dirty="0"/>
              <a:t> </a:t>
            </a:r>
            <a:r>
              <a:rPr lang="fr-FR" altLang="fr-FR" dirty="0" err="1"/>
              <a:t>is</a:t>
            </a:r>
            <a:r>
              <a:rPr lang="fr-FR" altLang="fr-FR" dirty="0"/>
              <a:t> to cap night lights to </a:t>
            </a:r>
            <a:r>
              <a:rPr lang="fr-FR" altLang="fr-FR" dirty="0" err="1"/>
              <a:t>reduce</a:t>
            </a:r>
            <a:r>
              <a:rPr lang="fr-FR" altLang="fr-FR" dirty="0"/>
              <a:t> the </a:t>
            </a:r>
            <a:r>
              <a:rPr lang="fr-FR" altLang="fr-FR" dirty="0" err="1"/>
              <a:t>glare</a:t>
            </a:r>
            <a:r>
              <a:rPr lang="fr-FR" altLang="fr-FR" dirty="0"/>
              <a:t> </a:t>
            </a:r>
            <a:r>
              <a:rPr lang="fr-FR" altLang="fr-FR" dirty="0" err="1"/>
              <a:t>that</a:t>
            </a:r>
            <a:r>
              <a:rPr lang="fr-FR" altLang="fr-FR" dirty="0"/>
              <a:t> </a:t>
            </a:r>
            <a:r>
              <a:rPr lang="fr-FR" altLang="fr-FR" dirty="0" err="1"/>
              <a:t>is</a:t>
            </a:r>
            <a:r>
              <a:rPr lang="fr-FR" altLang="fr-FR" dirty="0"/>
              <a:t> </a:t>
            </a:r>
            <a:r>
              <a:rPr lang="fr-FR" altLang="fr-FR" dirty="0" err="1"/>
              <a:t>given</a:t>
            </a:r>
            <a:r>
              <a:rPr lang="fr-FR" altLang="fr-FR" dirty="0"/>
              <a:t> off </a:t>
            </a:r>
            <a:r>
              <a:rPr lang="fr-FR" altLang="fr-FR" dirty="0" err="1"/>
              <a:t>into</a:t>
            </a:r>
            <a:r>
              <a:rPr lang="fr-FR" altLang="fr-FR" dirty="0"/>
              <a:t> the sky.</a:t>
            </a:r>
          </a:p>
          <a:p>
            <a:r>
              <a:rPr lang="fr-FR" altLang="fr-FR" dirty="0" err="1"/>
              <a:t>Fedun</a:t>
            </a:r>
            <a:r>
              <a:rPr lang="fr-FR" altLang="fr-FR" dirty="0"/>
              <a:t>, I. (1995). Fatal Light Attraction. </a:t>
            </a:r>
            <a:r>
              <a:rPr lang="fr-FR" altLang="fr-FR" i="1" dirty="0"/>
              <a:t>Journal of </a:t>
            </a:r>
            <a:r>
              <a:rPr lang="fr-FR" altLang="fr-FR" i="1" dirty="0" err="1"/>
              <a:t>Wildlife</a:t>
            </a:r>
            <a:r>
              <a:rPr lang="fr-FR" altLang="fr-FR" i="1" dirty="0"/>
              <a:t> </a:t>
            </a:r>
            <a:r>
              <a:rPr lang="fr-FR" altLang="fr-FR" i="1" dirty="0" err="1"/>
              <a:t>Rehabilitation</a:t>
            </a:r>
            <a:r>
              <a:rPr lang="fr-FR" altLang="fr-FR" dirty="0"/>
              <a:t> </a:t>
            </a:r>
            <a:r>
              <a:rPr lang="fr-FR" altLang="fr-FR" b="1" dirty="0"/>
              <a:t>18</a:t>
            </a:r>
            <a:r>
              <a:rPr lang="fr-FR" altLang="fr-FR" dirty="0"/>
              <a:t>(3):10-11.</a:t>
            </a:r>
          </a:p>
          <a:p>
            <a:r>
              <a:rPr lang="fr-FR" altLang="fr-FR" dirty="0"/>
              <a:t>Harder, B. (2002). "</a:t>
            </a:r>
            <a:r>
              <a:rPr lang="fr-FR" altLang="fr-FR" dirty="0" err="1"/>
              <a:t>Deprived</a:t>
            </a:r>
            <a:r>
              <a:rPr lang="fr-FR" altLang="fr-FR" dirty="0"/>
              <a:t> of </a:t>
            </a:r>
            <a:r>
              <a:rPr lang="fr-FR" altLang="fr-FR" dirty="0" err="1"/>
              <a:t>darkness</a:t>
            </a:r>
            <a:r>
              <a:rPr lang="fr-FR" altLang="fr-FR" dirty="0"/>
              <a:t>: the </a:t>
            </a:r>
            <a:r>
              <a:rPr lang="fr-FR" altLang="fr-FR" dirty="0" err="1"/>
              <a:t>unnatural</a:t>
            </a:r>
            <a:r>
              <a:rPr lang="fr-FR" altLang="fr-FR" dirty="0"/>
              <a:t> </a:t>
            </a:r>
            <a:r>
              <a:rPr lang="fr-FR" altLang="fr-FR" dirty="0" err="1"/>
              <a:t>ecology</a:t>
            </a:r>
            <a:r>
              <a:rPr lang="fr-FR" altLang="fr-FR" dirty="0"/>
              <a:t> of </a:t>
            </a:r>
            <a:r>
              <a:rPr lang="fr-FR" altLang="fr-FR" dirty="0" err="1"/>
              <a:t>artificial</a:t>
            </a:r>
            <a:r>
              <a:rPr lang="fr-FR" altLang="fr-FR" dirty="0"/>
              <a:t> light at night" </a:t>
            </a:r>
            <a:r>
              <a:rPr lang="fr-FR" altLang="fr-FR" i="1" dirty="0"/>
              <a:t>Science News</a:t>
            </a:r>
            <a:r>
              <a:rPr lang="fr-FR" altLang="fr-FR" dirty="0"/>
              <a:t> 161(16):248-249.</a:t>
            </a:r>
          </a:p>
          <a:p>
            <a:r>
              <a:rPr lang="fr-FR" altLang="fr-FR" dirty="0" err="1"/>
              <a:t>Health</a:t>
            </a:r>
            <a:r>
              <a:rPr lang="fr-FR" altLang="fr-FR" dirty="0"/>
              <a:t> Council of the </a:t>
            </a:r>
            <a:r>
              <a:rPr lang="fr-FR" altLang="fr-FR" dirty="0" err="1"/>
              <a:t>Netherlands</a:t>
            </a:r>
            <a:r>
              <a:rPr lang="fr-FR" altLang="fr-FR" dirty="0"/>
              <a:t>. 2000. Impact of </a:t>
            </a:r>
            <a:r>
              <a:rPr lang="fr-FR" altLang="fr-FR" dirty="0" err="1"/>
              <a:t>outdoor</a:t>
            </a:r>
            <a:r>
              <a:rPr lang="fr-FR" altLang="fr-FR" dirty="0"/>
              <a:t> </a:t>
            </a:r>
            <a:r>
              <a:rPr lang="fr-FR" altLang="fr-FR" dirty="0" err="1"/>
              <a:t>lighting</a:t>
            </a:r>
            <a:r>
              <a:rPr lang="fr-FR" altLang="fr-FR" dirty="0"/>
              <a:t> on man and nature. The Hague: </a:t>
            </a:r>
            <a:r>
              <a:rPr lang="fr-FR" altLang="fr-FR" dirty="0" err="1"/>
              <a:t>Health</a:t>
            </a:r>
            <a:r>
              <a:rPr lang="fr-FR" altLang="fr-FR" dirty="0"/>
              <a:t> Council of the </a:t>
            </a:r>
            <a:r>
              <a:rPr lang="fr-FR" altLang="fr-FR" dirty="0" err="1"/>
              <a:t>Netherlands</a:t>
            </a:r>
            <a:r>
              <a:rPr lang="fr-FR" altLang="fr-FR" dirty="0"/>
              <a:t>. Publication no. 2000/25E. (</a:t>
            </a:r>
            <a:r>
              <a:rPr lang="fr-FR" altLang="fr-FR" dirty="0">
                <a:hlinkClick r:id="rId3"/>
              </a:rPr>
              <a:t>www.gr.nl/OVERIG/PDF/00@25E.PDF</a:t>
            </a:r>
            <a:r>
              <a:rPr lang="fr-FR" altLang="fr-FR" dirty="0"/>
              <a:t>)</a:t>
            </a:r>
          </a:p>
          <a:p>
            <a:r>
              <a:rPr lang="fr-FR" altLang="fr-FR" dirty="0" err="1"/>
              <a:t>Raevel</a:t>
            </a:r>
            <a:r>
              <a:rPr lang="fr-FR" altLang="fr-FR" dirty="0"/>
              <a:t> P. &amp; </a:t>
            </a:r>
            <a:r>
              <a:rPr lang="fr-FR" altLang="fr-FR" dirty="0" err="1"/>
              <a:t>Lamiot</a:t>
            </a:r>
            <a:r>
              <a:rPr lang="fr-FR" altLang="fr-FR" dirty="0"/>
              <a:t>, F. (1998). </a:t>
            </a:r>
            <a:r>
              <a:rPr lang="fr-FR" altLang="fr-FR" i="1" dirty="0"/>
              <a:t>Impacts écologiques de l'éclairage nocturne</a:t>
            </a:r>
            <a:r>
              <a:rPr lang="fr-FR" altLang="fr-FR" dirty="0"/>
              <a:t>. Premier Congrès européen sur la protection du ciel nocturne, June 30-May 1, Cité des Sciences, La Villette, Paris.</a:t>
            </a:r>
          </a:p>
          <a:p>
            <a:r>
              <a:rPr lang="fr-FR" altLang="fr-FR" dirty="0" err="1"/>
              <a:t>Outen</a:t>
            </a:r>
            <a:r>
              <a:rPr lang="fr-FR" altLang="fr-FR" dirty="0"/>
              <a:t>, A. (1998). </a:t>
            </a:r>
            <a:r>
              <a:rPr lang="fr-FR" altLang="fr-FR" i="1" dirty="0"/>
              <a:t>The possible </a:t>
            </a:r>
            <a:r>
              <a:rPr lang="fr-FR" altLang="fr-FR" i="1" dirty="0" err="1"/>
              <a:t>ecological</a:t>
            </a:r>
            <a:r>
              <a:rPr lang="fr-FR" altLang="fr-FR" i="1" dirty="0"/>
              <a:t> implication of </a:t>
            </a:r>
            <a:r>
              <a:rPr lang="fr-FR" altLang="fr-FR" i="1" dirty="0" err="1"/>
              <a:t>artificial</a:t>
            </a:r>
            <a:r>
              <a:rPr lang="fr-FR" altLang="fr-FR" i="1" dirty="0"/>
              <a:t> </a:t>
            </a:r>
            <a:r>
              <a:rPr lang="fr-FR" altLang="fr-FR" i="1" dirty="0" err="1"/>
              <a:t>lighting</a:t>
            </a:r>
            <a:r>
              <a:rPr lang="fr-FR" altLang="fr-FR" dirty="0"/>
              <a:t>. Hertfordshire, UK: Hertfordshire </a:t>
            </a:r>
            <a:r>
              <a:rPr lang="fr-FR" altLang="fr-FR" dirty="0" err="1"/>
              <a:t>Biological</a:t>
            </a:r>
            <a:r>
              <a:rPr lang="fr-FR" altLang="fr-FR" dirty="0"/>
              <a:t/>
            </a:r>
            <a:br>
              <a:rPr lang="fr-FR" altLang="fr-FR" dirty="0"/>
            </a:br>
            <a:r>
              <a:rPr lang="fr-FR" altLang="fr-FR" dirty="0"/>
              <a:t>Records Centre.</a:t>
            </a:r>
          </a:p>
          <a:p>
            <a:r>
              <a:rPr lang="fr-FR" altLang="fr-FR" dirty="0" err="1"/>
              <a:t>Upgren</a:t>
            </a:r>
            <a:r>
              <a:rPr lang="fr-FR" altLang="fr-FR" dirty="0"/>
              <a:t>, A. R. (1996). "Night </a:t>
            </a:r>
            <a:r>
              <a:rPr lang="fr-FR" altLang="fr-FR" dirty="0" err="1"/>
              <a:t>blindness</a:t>
            </a:r>
            <a:r>
              <a:rPr lang="fr-FR" altLang="fr-FR" dirty="0"/>
              <a:t>: Light pollution </a:t>
            </a:r>
            <a:r>
              <a:rPr lang="fr-FR" altLang="fr-FR" dirty="0" err="1"/>
              <a:t>is</a:t>
            </a:r>
            <a:r>
              <a:rPr lang="fr-FR" altLang="fr-FR" dirty="0"/>
              <a:t> </a:t>
            </a:r>
            <a:r>
              <a:rPr lang="fr-FR" altLang="fr-FR" dirty="0" err="1"/>
              <a:t>changing</a:t>
            </a:r>
            <a:r>
              <a:rPr lang="fr-FR" altLang="fr-FR" dirty="0"/>
              <a:t> </a:t>
            </a:r>
            <a:r>
              <a:rPr lang="fr-FR" altLang="fr-FR" dirty="0" err="1"/>
              <a:t>astronomy</a:t>
            </a:r>
            <a:r>
              <a:rPr lang="fr-FR" altLang="fr-FR" dirty="0"/>
              <a:t>, the </a:t>
            </a:r>
            <a:r>
              <a:rPr lang="fr-FR" altLang="fr-FR" dirty="0" err="1"/>
              <a:t>environment</a:t>
            </a:r>
            <a:r>
              <a:rPr lang="fr-FR" altLang="fr-FR" dirty="0"/>
              <a:t>, and </a:t>
            </a:r>
            <a:r>
              <a:rPr lang="fr-FR" altLang="fr-FR" dirty="0" err="1"/>
              <a:t>our</a:t>
            </a:r>
            <a:r>
              <a:rPr lang="fr-FR" altLang="fr-FR" dirty="0"/>
              <a:t> </a:t>
            </a:r>
            <a:r>
              <a:rPr lang="fr-FR" altLang="fr-FR" dirty="0" err="1"/>
              <a:t>experience</a:t>
            </a:r>
            <a:r>
              <a:rPr lang="fr-FR" altLang="fr-FR" dirty="0"/>
              <a:t> of nature." </a:t>
            </a:r>
            <a:r>
              <a:rPr lang="fr-FR" altLang="fr-FR" i="1" dirty="0"/>
              <a:t>The </a:t>
            </a:r>
            <a:r>
              <a:rPr lang="fr-FR" altLang="fr-FR" i="1" dirty="0" err="1"/>
              <a:t>Amicus</a:t>
            </a:r>
            <a:r>
              <a:rPr lang="fr-FR" altLang="fr-FR" i="1" dirty="0"/>
              <a:t> Journal</a:t>
            </a:r>
            <a:r>
              <a:rPr lang="fr-FR" altLang="fr-FR" dirty="0"/>
              <a:t> Winter:22-25.</a:t>
            </a:r>
          </a:p>
          <a:p>
            <a:r>
              <a:rPr lang="fr-FR" altLang="fr-FR" dirty="0" err="1"/>
              <a:t>Verheijen</a:t>
            </a:r>
            <a:r>
              <a:rPr lang="fr-FR" altLang="fr-FR" dirty="0"/>
              <a:t>, F. J. (1958). "The </a:t>
            </a:r>
            <a:r>
              <a:rPr lang="fr-FR" altLang="fr-FR" dirty="0" err="1"/>
              <a:t>mechanisms</a:t>
            </a:r>
            <a:r>
              <a:rPr lang="fr-FR" altLang="fr-FR" dirty="0"/>
              <a:t> of the </a:t>
            </a:r>
            <a:r>
              <a:rPr lang="fr-FR" altLang="fr-FR" dirty="0" err="1"/>
              <a:t>trapping</a:t>
            </a:r>
            <a:r>
              <a:rPr lang="fr-FR" altLang="fr-FR" dirty="0"/>
              <a:t> </a:t>
            </a:r>
            <a:r>
              <a:rPr lang="fr-FR" altLang="fr-FR" dirty="0" err="1"/>
              <a:t>effect</a:t>
            </a:r>
            <a:r>
              <a:rPr lang="fr-FR" altLang="fr-FR" dirty="0"/>
              <a:t> of </a:t>
            </a:r>
            <a:r>
              <a:rPr lang="fr-FR" altLang="fr-FR" dirty="0" err="1"/>
              <a:t>artificial</a:t>
            </a:r>
            <a:r>
              <a:rPr lang="fr-FR" altLang="fr-FR" dirty="0"/>
              <a:t> light sources </a:t>
            </a:r>
            <a:r>
              <a:rPr lang="fr-FR" altLang="fr-FR" dirty="0" err="1"/>
              <a:t>upon</a:t>
            </a:r>
            <a:r>
              <a:rPr lang="fr-FR" altLang="fr-FR" dirty="0"/>
              <a:t> </a:t>
            </a:r>
            <a:r>
              <a:rPr lang="fr-FR" altLang="fr-FR" dirty="0" err="1"/>
              <a:t>animals</a:t>
            </a:r>
            <a:r>
              <a:rPr lang="fr-FR" altLang="fr-FR" dirty="0"/>
              <a:t>." </a:t>
            </a:r>
            <a:r>
              <a:rPr lang="fr-FR" altLang="fr-FR" i="1" dirty="0" err="1"/>
              <a:t>Netherlands</a:t>
            </a:r>
            <a:r>
              <a:rPr lang="fr-FR" altLang="fr-FR" i="1" dirty="0"/>
              <a:t> Journal of </a:t>
            </a:r>
            <a:r>
              <a:rPr lang="fr-FR" altLang="fr-FR" i="1" dirty="0" err="1"/>
              <a:t>Zoology</a:t>
            </a:r>
            <a:r>
              <a:rPr lang="fr-FR" altLang="fr-FR" dirty="0"/>
              <a:t> </a:t>
            </a:r>
            <a:r>
              <a:rPr lang="fr-FR" altLang="fr-FR" b="1" dirty="0"/>
              <a:t>13</a:t>
            </a:r>
            <a:r>
              <a:rPr lang="fr-FR" altLang="fr-FR" dirty="0"/>
              <a:t>:1-107.</a:t>
            </a:r>
            <a:br>
              <a:rPr lang="fr-FR" altLang="fr-FR" dirty="0"/>
            </a:br>
            <a:r>
              <a:rPr lang="fr-FR" altLang="fr-FR" dirty="0"/>
              <a:t/>
            </a:r>
            <a:br>
              <a:rPr lang="fr-FR" altLang="fr-FR" dirty="0"/>
            </a:br>
            <a:r>
              <a:rPr lang="fr-FR" altLang="fr-FR" dirty="0" err="1"/>
              <a:t>Verheijen</a:t>
            </a:r>
            <a:r>
              <a:rPr lang="fr-FR" altLang="fr-FR" dirty="0"/>
              <a:t>, F. J. (1985). "</a:t>
            </a:r>
            <a:r>
              <a:rPr lang="fr-FR" altLang="fr-FR" dirty="0" err="1"/>
              <a:t>Photopollution</a:t>
            </a:r>
            <a:r>
              <a:rPr lang="fr-FR" altLang="fr-FR" dirty="0"/>
              <a:t>: </a:t>
            </a:r>
            <a:r>
              <a:rPr lang="fr-FR" altLang="fr-FR" dirty="0" err="1"/>
              <a:t>Artificial</a:t>
            </a:r>
            <a:r>
              <a:rPr lang="fr-FR" altLang="fr-FR" dirty="0"/>
              <a:t> light </a:t>
            </a:r>
            <a:r>
              <a:rPr lang="fr-FR" altLang="fr-FR" dirty="0" err="1"/>
              <a:t>optic</a:t>
            </a:r>
            <a:r>
              <a:rPr lang="fr-FR" altLang="fr-FR" dirty="0"/>
              <a:t> spatial control </a:t>
            </a:r>
            <a:r>
              <a:rPr lang="fr-FR" altLang="fr-FR" dirty="0" err="1"/>
              <a:t>systems</a:t>
            </a:r>
            <a:r>
              <a:rPr lang="fr-FR" altLang="fr-FR" dirty="0"/>
              <a:t> fail to </a:t>
            </a:r>
            <a:r>
              <a:rPr lang="fr-FR" altLang="fr-FR" dirty="0" err="1"/>
              <a:t>cope</a:t>
            </a:r>
            <a:r>
              <a:rPr lang="fr-FR" altLang="fr-FR" dirty="0"/>
              <a:t> </a:t>
            </a:r>
            <a:r>
              <a:rPr lang="fr-FR" altLang="fr-FR" dirty="0" err="1"/>
              <a:t>with</a:t>
            </a:r>
            <a:r>
              <a:rPr lang="fr-FR" altLang="fr-FR" dirty="0"/>
              <a:t>. Incidents, causations, </a:t>
            </a:r>
            <a:r>
              <a:rPr lang="fr-FR" altLang="fr-FR" dirty="0" err="1"/>
              <a:t>remedies</a:t>
            </a:r>
            <a:r>
              <a:rPr lang="fr-FR" altLang="fr-FR" dirty="0"/>
              <a:t>." </a:t>
            </a:r>
            <a:r>
              <a:rPr lang="fr-FR" altLang="fr-FR" i="1" dirty="0" err="1"/>
              <a:t>Experimental</a:t>
            </a:r>
            <a:r>
              <a:rPr lang="fr-FR" altLang="fr-FR" i="1" dirty="0"/>
              <a:t> </a:t>
            </a:r>
            <a:r>
              <a:rPr lang="fr-FR" altLang="fr-FR" i="1" dirty="0" err="1"/>
              <a:t>Biology</a:t>
            </a:r>
            <a:r>
              <a:rPr lang="fr-FR" altLang="fr-FR" dirty="0"/>
              <a:t> </a:t>
            </a:r>
            <a:r>
              <a:rPr lang="fr-FR" altLang="fr-FR" b="1" dirty="0"/>
              <a:t>1985</a:t>
            </a:r>
            <a:r>
              <a:rPr lang="fr-FR" altLang="fr-FR" dirty="0"/>
              <a:t>:1-18.</a:t>
            </a:r>
          </a:p>
        </p:txBody>
      </p:sp>
    </p:spTree>
    <p:extLst>
      <p:ext uri="{BB962C8B-B14F-4D97-AF65-F5344CB8AC3E}">
        <p14:creationId xmlns:p14="http://schemas.microsoft.com/office/powerpoint/2010/main" val="41694840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xmlns="" id="{8493D926-A982-48C2-B558-D215C6DD4D61}"/>
              </a:ext>
            </a:extLst>
          </p:cNvPr>
          <p:cNvSpPr>
            <a:spLocks noGrp="1" noChangeArrowheads="1"/>
          </p:cNvSpPr>
          <p:nvPr>
            <p:ph type="sldNum" sz="quarter" idx="5"/>
          </p:nvPr>
        </p:nvSpPr>
        <p:spPr>
          <a:ln/>
        </p:spPr>
        <p:txBody>
          <a:bodyPr/>
          <a:lstStyle/>
          <a:p>
            <a:fld id="{3B898ED9-6A55-42F2-96ED-E90C8BB31135}" type="slidenum">
              <a:rPr lang="fr-FR" altLang="fr-FR"/>
              <a:pPr/>
              <a:t>11</a:t>
            </a:fld>
            <a:endParaRPr lang="fr-FR" altLang="fr-FR"/>
          </a:p>
        </p:txBody>
      </p:sp>
      <p:sp>
        <p:nvSpPr>
          <p:cNvPr id="1354754" name="Rectangle 2">
            <a:extLst>
              <a:ext uri="{FF2B5EF4-FFF2-40B4-BE49-F238E27FC236}">
                <a16:creationId xmlns:a16="http://schemas.microsoft.com/office/drawing/2014/main" xmlns="" id="{C5A3FA39-0B98-4673-AF71-184DDD214B8D}"/>
              </a:ext>
            </a:extLst>
          </p:cNvPr>
          <p:cNvSpPr>
            <a:spLocks noGrp="1" noRot="1" noChangeAspect="1" noChangeArrowheads="1" noTextEdit="1"/>
          </p:cNvSpPr>
          <p:nvPr>
            <p:ph type="sldImg"/>
          </p:nvPr>
        </p:nvSpPr>
        <p:spPr>
          <a:ln/>
        </p:spPr>
      </p:sp>
      <p:sp>
        <p:nvSpPr>
          <p:cNvPr id="1354755" name="Rectangle 3">
            <a:extLst>
              <a:ext uri="{FF2B5EF4-FFF2-40B4-BE49-F238E27FC236}">
                <a16:creationId xmlns:a16="http://schemas.microsoft.com/office/drawing/2014/main" xmlns="" id="{D86176DB-051A-49F9-82ED-F6432B509E30}"/>
              </a:ext>
            </a:extLst>
          </p:cNvPr>
          <p:cNvSpPr>
            <a:spLocks noGrp="1" noChangeArrowheads="1"/>
          </p:cNvSpPr>
          <p:nvPr>
            <p:ph type="body" idx="1"/>
          </p:nvPr>
        </p:nvSpPr>
        <p:spPr>
          <a:xfrm>
            <a:off x="914400" y="4343400"/>
            <a:ext cx="5029200" cy="4114800"/>
          </a:xfrm>
        </p:spPr>
        <p:txBody>
          <a:bodyPr/>
          <a:lstStyle/>
          <a:p>
            <a:endParaRPr lang="fr-FR" altLang="fr-FR" dirty="0"/>
          </a:p>
        </p:txBody>
      </p:sp>
    </p:spTree>
    <p:extLst>
      <p:ext uri="{BB962C8B-B14F-4D97-AF65-F5344CB8AC3E}">
        <p14:creationId xmlns:p14="http://schemas.microsoft.com/office/powerpoint/2010/main" val="1212289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xmlns="" id="{8493D926-A982-48C2-B558-D215C6DD4D61}"/>
              </a:ext>
            </a:extLst>
          </p:cNvPr>
          <p:cNvSpPr>
            <a:spLocks noGrp="1" noChangeArrowheads="1"/>
          </p:cNvSpPr>
          <p:nvPr>
            <p:ph type="sldNum" sz="quarter" idx="5"/>
          </p:nvPr>
        </p:nvSpPr>
        <p:spPr>
          <a:ln/>
        </p:spPr>
        <p:txBody>
          <a:bodyPr/>
          <a:lstStyle/>
          <a:p>
            <a:fld id="{3B898ED9-6A55-42F2-96ED-E90C8BB31135}" type="slidenum">
              <a:rPr lang="fr-FR" altLang="fr-FR"/>
              <a:pPr/>
              <a:t>12</a:t>
            </a:fld>
            <a:endParaRPr lang="fr-FR" altLang="fr-FR"/>
          </a:p>
        </p:txBody>
      </p:sp>
      <p:sp>
        <p:nvSpPr>
          <p:cNvPr id="1354754" name="Rectangle 2">
            <a:extLst>
              <a:ext uri="{FF2B5EF4-FFF2-40B4-BE49-F238E27FC236}">
                <a16:creationId xmlns:a16="http://schemas.microsoft.com/office/drawing/2014/main" xmlns="" id="{C5A3FA39-0B98-4673-AF71-184DDD214B8D}"/>
              </a:ext>
            </a:extLst>
          </p:cNvPr>
          <p:cNvSpPr>
            <a:spLocks noGrp="1" noRot="1" noChangeAspect="1" noChangeArrowheads="1" noTextEdit="1"/>
          </p:cNvSpPr>
          <p:nvPr>
            <p:ph type="sldImg"/>
          </p:nvPr>
        </p:nvSpPr>
        <p:spPr>
          <a:ln/>
        </p:spPr>
      </p:sp>
      <p:sp>
        <p:nvSpPr>
          <p:cNvPr id="1354755" name="Rectangle 3">
            <a:extLst>
              <a:ext uri="{FF2B5EF4-FFF2-40B4-BE49-F238E27FC236}">
                <a16:creationId xmlns:a16="http://schemas.microsoft.com/office/drawing/2014/main" xmlns="" id="{D86176DB-051A-49F9-82ED-F6432B509E30}"/>
              </a:ext>
            </a:extLst>
          </p:cNvPr>
          <p:cNvSpPr>
            <a:spLocks noGrp="1" noChangeArrowheads="1"/>
          </p:cNvSpPr>
          <p:nvPr>
            <p:ph type="body" idx="1"/>
          </p:nvPr>
        </p:nvSpPr>
        <p:spPr>
          <a:xfrm>
            <a:off x="914400" y="4343400"/>
            <a:ext cx="5029200" cy="4114800"/>
          </a:xfrm>
        </p:spPr>
        <p:txBody>
          <a:bodyPr/>
          <a:lstStyle/>
          <a:p>
            <a:r>
              <a:rPr lang="fr-FR" altLang="fr-FR" dirty="0"/>
              <a:t>Information relayée par Sky &amp; Telescopes de juillet 2002, page 96.</a:t>
            </a:r>
          </a:p>
          <a:p>
            <a:endParaRPr lang="fr-FR" altLang="fr-FR" dirty="0"/>
          </a:p>
          <a:p>
            <a:r>
              <a:rPr lang="fr-FR" altLang="fr-FR" dirty="0"/>
              <a:t>********************************************************************************************************</a:t>
            </a:r>
          </a:p>
          <a:p>
            <a:r>
              <a:rPr lang="fr-FR" altLang="fr-FR" b="1" dirty="0"/>
              <a:t>General</a:t>
            </a:r>
          </a:p>
          <a:p>
            <a:r>
              <a:rPr lang="fr-FR" altLang="fr-FR" dirty="0"/>
              <a:t>Borg, V. (1996). </a:t>
            </a:r>
            <a:r>
              <a:rPr lang="fr-FR" altLang="fr-FR" dirty="0" err="1"/>
              <a:t>Death</a:t>
            </a:r>
            <a:r>
              <a:rPr lang="fr-FR" altLang="fr-FR" dirty="0"/>
              <a:t> of the night. </a:t>
            </a:r>
            <a:r>
              <a:rPr lang="fr-FR" altLang="fr-FR" i="1" dirty="0" err="1"/>
              <a:t>Geographical</a:t>
            </a:r>
            <a:r>
              <a:rPr lang="fr-FR" altLang="fr-FR" i="1" dirty="0"/>
              <a:t> Magazine</a:t>
            </a:r>
            <a:r>
              <a:rPr lang="fr-FR" altLang="fr-FR" dirty="0"/>
              <a:t>. </a:t>
            </a:r>
            <a:r>
              <a:rPr lang="fr-FR" altLang="fr-FR" b="1" dirty="0"/>
              <a:t>68: </a:t>
            </a:r>
            <a:r>
              <a:rPr lang="fr-FR" altLang="fr-FR" dirty="0"/>
              <a:t>56.</a:t>
            </a:r>
            <a:br>
              <a:rPr lang="fr-FR" altLang="fr-FR" dirty="0"/>
            </a:br>
            <a:r>
              <a:rPr lang="fr-FR" altLang="fr-FR" dirty="0"/>
              <a:t>Night light pollution </a:t>
            </a:r>
            <a:r>
              <a:rPr lang="fr-FR" altLang="fr-FR" dirty="0" err="1"/>
              <a:t>is</a:t>
            </a:r>
            <a:r>
              <a:rPr lang="fr-FR" altLang="fr-FR" dirty="0"/>
              <a:t> </a:t>
            </a:r>
            <a:r>
              <a:rPr lang="fr-FR" altLang="fr-FR" dirty="0" err="1"/>
              <a:t>becoming</a:t>
            </a:r>
            <a:r>
              <a:rPr lang="fr-FR" altLang="fr-FR" dirty="0"/>
              <a:t> an </a:t>
            </a:r>
            <a:r>
              <a:rPr lang="fr-FR" altLang="fr-FR" dirty="0" err="1"/>
              <a:t>increasingly</a:t>
            </a:r>
            <a:r>
              <a:rPr lang="fr-FR" altLang="fr-FR" dirty="0"/>
              <a:t> important </a:t>
            </a:r>
            <a:r>
              <a:rPr lang="fr-FR" altLang="fr-FR" dirty="0" err="1"/>
              <a:t>environmental</a:t>
            </a:r>
            <a:r>
              <a:rPr lang="fr-FR" altLang="fr-FR" dirty="0"/>
              <a:t> </a:t>
            </a:r>
            <a:r>
              <a:rPr lang="fr-FR" altLang="fr-FR" dirty="0" err="1"/>
              <a:t>problem</a:t>
            </a:r>
            <a:r>
              <a:rPr lang="fr-FR" altLang="fr-FR" dirty="0"/>
              <a:t> as </a:t>
            </a:r>
            <a:r>
              <a:rPr lang="fr-FR" altLang="fr-FR" dirty="0" err="1"/>
              <a:t>well</a:t>
            </a:r>
            <a:r>
              <a:rPr lang="fr-FR" altLang="fr-FR" dirty="0"/>
              <a:t> as an </a:t>
            </a:r>
            <a:r>
              <a:rPr lang="fr-FR" altLang="fr-FR" dirty="0" err="1"/>
              <a:t>impediment</a:t>
            </a:r>
            <a:r>
              <a:rPr lang="fr-FR" altLang="fr-FR" dirty="0"/>
              <a:t> to people </a:t>
            </a:r>
            <a:r>
              <a:rPr lang="fr-FR" altLang="fr-FR" dirty="0" err="1"/>
              <a:t>enjoying</a:t>
            </a:r>
            <a:r>
              <a:rPr lang="fr-FR" altLang="fr-FR" dirty="0"/>
              <a:t> the panorama </a:t>
            </a:r>
            <a:r>
              <a:rPr lang="fr-FR" altLang="fr-FR" dirty="0" err="1"/>
              <a:t>offered</a:t>
            </a:r>
            <a:r>
              <a:rPr lang="fr-FR" altLang="fr-FR" dirty="0"/>
              <a:t> by the stars. Certain </a:t>
            </a:r>
            <a:r>
              <a:rPr lang="fr-FR" altLang="fr-FR" dirty="0" err="1"/>
              <a:t>animals</a:t>
            </a:r>
            <a:r>
              <a:rPr lang="fr-FR" altLang="fr-FR" dirty="0"/>
              <a:t>, </a:t>
            </a:r>
            <a:r>
              <a:rPr lang="fr-FR" altLang="fr-FR" dirty="0" err="1"/>
              <a:t>such</a:t>
            </a:r>
            <a:r>
              <a:rPr lang="fr-FR" altLang="fr-FR" dirty="0"/>
              <a:t> as </a:t>
            </a:r>
            <a:r>
              <a:rPr lang="fr-FR" altLang="fr-FR" dirty="0" err="1"/>
              <a:t>sea</a:t>
            </a:r>
            <a:r>
              <a:rPr lang="fr-FR" altLang="fr-FR" dirty="0"/>
              <a:t> </a:t>
            </a:r>
            <a:r>
              <a:rPr lang="fr-FR" altLang="fr-FR" dirty="0" err="1"/>
              <a:t>turtles</a:t>
            </a:r>
            <a:r>
              <a:rPr lang="fr-FR" altLang="fr-FR" dirty="0"/>
              <a:t> in the </a:t>
            </a:r>
            <a:r>
              <a:rPr lang="fr-FR" altLang="fr-FR" dirty="0" err="1"/>
              <a:t>Mediterranean</a:t>
            </a:r>
            <a:r>
              <a:rPr lang="fr-FR" altLang="fr-FR" dirty="0"/>
              <a:t> and </a:t>
            </a:r>
            <a:r>
              <a:rPr lang="fr-FR" altLang="fr-FR" dirty="0" err="1"/>
              <a:t>migratory</a:t>
            </a:r>
            <a:r>
              <a:rPr lang="fr-FR" altLang="fr-FR" dirty="0"/>
              <a:t> </a:t>
            </a:r>
            <a:r>
              <a:rPr lang="fr-FR" altLang="fr-FR" dirty="0" err="1"/>
              <a:t>birds</a:t>
            </a:r>
            <a:r>
              <a:rPr lang="fr-FR" altLang="fr-FR" dirty="0"/>
              <a:t> </a:t>
            </a:r>
            <a:r>
              <a:rPr lang="fr-FR" altLang="fr-FR" dirty="0" err="1"/>
              <a:t>that</a:t>
            </a:r>
            <a:r>
              <a:rPr lang="fr-FR" altLang="fr-FR" dirty="0"/>
              <a:t> </a:t>
            </a:r>
            <a:r>
              <a:rPr lang="fr-FR" altLang="fr-FR" dirty="0" err="1"/>
              <a:t>fly</a:t>
            </a:r>
            <a:r>
              <a:rPr lang="fr-FR" altLang="fr-FR" dirty="0"/>
              <a:t> by night, are </a:t>
            </a:r>
            <a:r>
              <a:rPr lang="fr-FR" altLang="fr-FR" dirty="0" err="1"/>
              <a:t>disturbed</a:t>
            </a:r>
            <a:r>
              <a:rPr lang="fr-FR" altLang="fr-FR" dirty="0"/>
              <a:t> in </a:t>
            </a:r>
            <a:r>
              <a:rPr lang="fr-FR" altLang="fr-FR" dirty="0" err="1"/>
              <a:t>their</a:t>
            </a:r>
            <a:r>
              <a:rPr lang="fr-FR" altLang="fr-FR" dirty="0"/>
              <a:t> reproductive and </a:t>
            </a:r>
            <a:r>
              <a:rPr lang="fr-FR" altLang="fr-FR" dirty="0" err="1"/>
              <a:t>migratory</a:t>
            </a:r>
            <a:r>
              <a:rPr lang="fr-FR" altLang="fr-FR" dirty="0"/>
              <a:t> habits by the </a:t>
            </a:r>
            <a:r>
              <a:rPr lang="fr-FR" altLang="fr-FR" dirty="0" err="1"/>
              <a:t>excess</a:t>
            </a:r>
            <a:r>
              <a:rPr lang="fr-FR" altLang="fr-FR" dirty="0"/>
              <a:t> light </a:t>
            </a:r>
            <a:r>
              <a:rPr lang="fr-FR" altLang="fr-FR" dirty="0" err="1"/>
              <a:t>being</a:t>
            </a:r>
            <a:r>
              <a:rPr lang="fr-FR" altLang="fr-FR" dirty="0"/>
              <a:t> </a:t>
            </a:r>
            <a:r>
              <a:rPr lang="fr-FR" altLang="fr-FR" dirty="0" err="1"/>
              <a:t>given</a:t>
            </a:r>
            <a:r>
              <a:rPr lang="fr-FR" altLang="fr-FR" dirty="0"/>
              <a:t> off by lit </a:t>
            </a:r>
            <a:r>
              <a:rPr lang="fr-FR" altLang="fr-FR" dirty="0" err="1"/>
              <a:t>towns</a:t>
            </a:r>
            <a:r>
              <a:rPr lang="fr-FR" altLang="fr-FR" dirty="0"/>
              <a:t> and </a:t>
            </a:r>
            <a:r>
              <a:rPr lang="fr-FR" altLang="fr-FR" dirty="0" err="1"/>
              <a:t>cities</a:t>
            </a:r>
            <a:r>
              <a:rPr lang="fr-FR" altLang="fr-FR" dirty="0"/>
              <a:t>. The </a:t>
            </a:r>
            <a:r>
              <a:rPr lang="fr-FR" altLang="fr-FR" dirty="0" err="1"/>
              <a:t>answer</a:t>
            </a:r>
            <a:r>
              <a:rPr lang="fr-FR" altLang="fr-FR" dirty="0"/>
              <a:t> </a:t>
            </a:r>
            <a:r>
              <a:rPr lang="fr-FR" altLang="fr-FR" dirty="0" err="1"/>
              <a:t>is</a:t>
            </a:r>
            <a:r>
              <a:rPr lang="fr-FR" altLang="fr-FR" dirty="0"/>
              <a:t> to cap night lights to </a:t>
            </a:r>
            <a:r>
              <a:rPr lang="fr-FR" altLang="fr-FR" dirty="0" err="1"/>
              <a:t>reduce</a:t>
            </a:r>
            <a:r>
              <a:rPr lang="fr-FR" altLang="fr-FR" dirty="0"/>
              <a:t> the </a:t>
            </a:r>
            <a:r>
              <a:rPr lang="fr-FR" altLang="fr-FR" dirty="0" err="1"/>
              <a:t>glare</a:t>
            </a:r>
            <a:r>
              <a:rPr lang="fr-FR" altLang="fr-FR" dirty="0"/>
              <a:t> </a:t>
            </a:r>
            <a:r>
              <a:rPr lang="fr-FR" altLang="fr-FR" dirty="0" err="1"/>
              <a:t>that</a:t>
            </a:r>
            <a:r>
              <a:rPr lang="fr-FR" altLang="fr-FR" dirty="0"/>
              <a:t> </a:t>
            </a:r>
            <a:r>
              <a:rPr lang="fr-FR" altLang="fr-FR" dirty="0" err="1"/>
              <a:t>is</a:t>
            </a:r>
            <a:r>
              <a:rPr lang="fr-FR" altLang="fr-FR" dirty="0"/>
              <a:t> </a:t>
            </a:r>
            <a:r>
              <a:rPr lang="fr-FR" altLang="fr-FR" dirty="0" err="1"/>
              <a:t>given</a:t>
            </a:r>
            <a:r>
              <a:rPr lang="fr-FR" altLang="fr-FR" dirty="0"/>
              <a:t> off </a:t>
            </a:r>
            <a:r>
              <a:rPr lang="fr-FR" altLang="fr-FR" dirty="0" err="1"/>
              <a:t>into</a:t>
            </a:r>
            <a:r>
              <a:rPr lang="fr-FR" altLang="fr-FR" dirty="0"/>
              <a:t> the sky.</a:t>
            </a:r>
          </a:p>
          <a:p>
            <a:r>
              <a:rPr lang="fr-FR" altLang="fr-FR" dirty="0" err="1"/>
              <a:t>Fedun</a:t>
            </a:r>
            <a:r>
              <a:rPr lang="fr-FR" altLang="fr-FR" dirty="0"/>
              <a:t>, I. (1995). Fatal Light Attraction. </a:t>
            </a:r>
            <a:r>
              <a:rPr lang="fr-FR" altLang="fr-FR" i="1" dirty="0"/>
              <a:t>Journal of </a:t>
            </a:r>
            <a:r>
              <a:rPr lang="fr-FR" altLang="fr-FR" i="1" dirty="0" err="1"/>
              <a:t>Wildlife</a:t>
            </a:r>
            <a:r>
              <a:rPr lang="fr-FR" altLang="fr-FR" i="1" dirty="0"/>
              <a:t> </a:t>
            </a:r>
            <a:r>
              <a:rPr lang="fr-FR" altLang="fr-FR" i="1" dirty="0" err="1"/>
              <a:t>Rehabilitation</a:t>
            </a:r>
            <a:r>
              <a:rPr lang="fr-FR" altLang="fr-FR" dirty="0"/>
              <a:t> </a:t>
            </a:r>
            <a:r>
              <a:rPr lang="fr-FR" altLang="fr-FR" b="1" dirty="0"/>
              <a:t>18</a:t>
            </a:r>
            <a:r>
              <a:rPr lang="fr-FR" altLang="fr-FR" dirty="0"/>
              <a:t>(3):10-11.</a:t>
            </a:r>
          </a:p>
          <a:p>
            <a:r>
              <a:rPr lang="fr-FR" altLang="fr-FR" dirty="0"/>
              <a:t>Harder, B. (2002). "</a:t>
            </a:r>
            <a:r>
              <a:rPr lang="fr-FR" altLang="fr-FR" dirty="0" err="1"/>
              <a:t>Deprived</a:t>
            </a:r>
            <a:r>
              <a:rPr lang="fr-FR" altLang="fr-FR" dirty="0"/>
              <a:t> of </a:t>
            </a:r>
            <a:r>
              <a:rPr lang="fr-FR" altLang="fr-FR" dirty="0" err="1"/>
              <a:t>darkness</a:t>
            </a:r>
            <a:r>
              <a:rPr lang="fr-FR" altLang="fr-FR" dirty="0"/>
              <a:t>: the </a:t>
            </a:r>
            <a:r>
              <a:rPr lang="fr-FR" altLang="fr-FR" dirty="0" err="1"/>
              <a:t>unnatural</a:t>
            </a:r>
            <a:r>
              <a:rPr lang="fr-FR" altLang="fr-FR" dirty="0"/>
              <a:t> </a:t>
            </a:r>
            <a:r>
              <a:rPr lang="fr-FR" altLang="fr-FR" dirty="0" err="1"/>
              <a:t>ecology</a:t>
            </a:r>
            <a:r>
              <a:rPr lang="fr-FR" altLang="fr-FR" dirty="0"/>
              <a:t> of </a:t>
            </a:r>
            <a:r>
              <a:rPr lang="fr-FR" altLang="fr-FR" dirty="0" err="1"/>
              <a:t>artificial</a:t>
            </a:r>
            <a:r>
              <a:rPr lang="fr-FR" altLang="fr-FR" dirty="0"/>
              <a:t> light at night" </a:t>
            </a:r>
            <a:r>
              <a:rPr lang="fr-FR" altLang="fr-FR" i="1" dirty="0"/>
              <a:t>Science News</a:t>
            </a:r>
            <a:r>
              <a:rPr lang="fr-FR" altLang="fr-FR" dirty="0"/>
              <a:t> 161(16):248-249.</a:t>
            </a:r>
          </a:p>
          <a:p>
            <a:r>
              <a:rPr lang="fr-FR" altLang="fr-FR" dirty="0" err="1"/>
              <a:t>Health</a:t>
            </a:r>
            <a:r>
              <a:rPr lang="fr-FR" altLang="fr-FR" dirty="0"/>
              <a:t> Council of the </a:t>
            </a:r>
            <a:r>
              <a:rPr lang="fr-FR" altLang="fr-FR" dirty="0" err="1"/>
              <a:t>Netherlands</a:t>
            </a:r>
            <a:r>
              <a:rPr lang="fr-FR" altLang="fr-FR" dirty="0"/>
              <a:t>. 2000. Impact of </a:t>
            </a:r>
            <a:r>
              <a:rPr lang="fr-FR" altLang="fr-FR" dirty="0" err="1"/>
              <a:t>outdoor</a:t>
            </a:r>
            <a:r>
              <a:rPr lang="fr-FR" altLang="fr-FR" dirty="0"/>
              <a:t> </a:t>
            </a:r>
            <a:r>
              <a:rPr lang="fr-FR" altLang="fr-FR" dirty="0" err="1"/>
              <a:t>lighting</a:t>
            </a:r>
            <a:r>
              <a:rPr lang="fr-FR" altLang="fr-FR" dirty="0"/>
              <a:t> on man and nature. The Hague: </a:t>
            </a:r>
            <a:r>
              <a:rPr lang="fr-FR" altLang="fr-FR" dirty="0" err="1"/>
              <a:t>Health</a:t>
            </a:r>
            <a:r>
              <a:rPr lang="fr-FR" altLang="fr-FR" dirty="0"/>
              <a:t> Council of the </a:t>
            </a:r>
            <a:r>
              <a:rPr lang="fr-FR" altLang="fr-FR" dirty="0" err="1"/>
              <a:t>Netherlands</a:t>
            </a:r>
            <a:r>
              <a:rPr lang="fr-FR" altLang="fr-FR" dirty="0"/>
              <a:t>. Publication no. 2000/25E. (</a:t>
            </a:r>
            <a:r>
              <a:rPr lang="fr-FR" altLang="fr-FR" dirty="0">
                <a:hlinkClick r:id="rId3"/>
              </a:rPr>
              <a:t>www.gr.nl/OVERIG/PDF/00@25E.PDF</a:t>
            </a:r>
            <a:r>
              <a:rPr lang="fr-FR" altLang="fr-FR" dirty="0"/>
              <a:t>)</a:t>
            </a:r>
          </a:p>
          <a:p>
            <a:r>
              <a:rPr lang="fr-FR" altLang="fr-FR" dirty="0" err="1"/>
              <a:t>Raevel</a:t>
            </a:r>
            <a:r>
              <a:rPr lang="fr-FR" altLang="fr-FR" dirty="0"/>
              <a:t> P. &amp; </a:t>
            </a:r>
            <a:r>
              <a:rPr lang="fr-FR" altLang="fr-FR" dirty="0" err="1"/>
              <a:t>Lamiot</a:t>
            </a:r>
            <a:r>
              <a:rPr lang="fr-FR" altLang="fr-FR" dirty="0"/>
              <a:t>, F. (1998). </a:t>
            </a:r>
            <a:r>
              <a:rPr lang="fr-FR" altLang="fr-FR" i="1" dirty="0"/>
              <a:t>Impacts écologiques de l'éclairage nocturne</a:t>
            </a:r>
            <a:r>
              <a:rPr lang="fr-FR" altLang="fr-FR" dirty="0"/>
              <a:t>. Premier Congrès européen sur la protection du ciel nocturne, June 30-May 1, Cité des Sciences, La Villette, Paris.</a:t>
            </a:r>
          </a:p>
          <a:p>
            <a:r>
              <a:rPr lang="fr-FR" altLang="fr-FR" dirty="0" err="1"/>
              <a:t>Outen</a:t>
            </a:r>
            <a:r>
              <a:rPr lang="fr-FR" altLang="fr-FR" dirty="0"/>
              <a:t>, A. (1998). </a:t>
            </a:r>
            <a:r>
              <a:rPr lang="fr-FR" altLang="fr-FR" i="1" dirty="0"/>
              <a:t>The possible </a:t>
            </a:r>
            <a:r>
              <a:rPr lang="fr-FR" altLang="fr-FR" i="1" dirty="0" err="1"/>
              <a:t>ecological</a:t>
            </a:r>
            <a:r>
              <a:rPr lang="fr-FR" altLang="fr-FR" i="1" dirty="0"/>
              <a:t> implication of </a:t>
            </a:r>
            <a:r>
              <a:rPr lang="fr-FR" altLang="fr-FR" i="1" dirty="0" err="1"/>
              <a:t>artificial</a:t>
            </a:r>
            <a:r>
              <a:rPr lang="fr-FR" altLang="fr-FR" i="1" dirty="0"/>
              <a:t> </a:t>
            </a:r>
            <a:r>
              <a:rPr lang="fr-FR" altLang="fr-FR" i="1" dirty="0" err="1"/>
              <a:t>lighting</a:t>
            </a:r>
            <a:r>
              <a:rPr lang="fr-FR" altLang="fr-FR" dirty="0"/>
              <a:t>. Hertfordshire, UK: Hertfordshire </a:t>
            </a:r>
            <a:r>
              <a:rPr lang="fr-FR" altLang="fr-FR" dirty="0" err="1"/>
              <a:t>Biological</a:t>
            </a:r>
            <a:r>
              <a:rPr lang="fr-FR" altLang="fr-FR" dirty="0"/>
              <a:t/>
            </a:r>
            <a:br>
              <a:rPr lang="fr-FR" altLang="fr-FR" dirty="0"/>
            </a:br>
            <a:r>
              <a:rPr lang="fr-FR" altLang="fr-FR" dirty="0"/>
              <a:t>Records Centre.</a:t>
            </a:r>
          </a:p>
          <a:p>
            <a:r>
              <a:rPr lang="fr-FR" altLang="fr-FR" dirty="0" err="1"/>
              <a:t>Upgren</a:t>
            </a:r>
            <a:r>
              <a:rPr lang="fr-FR" altLang="fr-FR" dirty="0"/>
              <a:t>, A. R. (1996). "Night </a:t>
            </a:r>
            <a:r>
              <a:rPr lang="fr-FR" altLang="fr-FR" dirty="0" err="1"/>
              <a:t>blindness</a:t>
            </a:r>
            <a:r>
              <a:rPr lang="fr-FR" altLang="fr-FR" dirty="0"/>
              <a:t>: Light pollution </a:t>
            </a:r>
            <a:r>
              <a:rPr lang="fr-FR" altLang="fr-FR" dirty="0" err="1"/>
              <a:t>is</a:t>
            </a:r>
            <a:r>
              <a:rPr lang="fr-FR" altLang="fr-FR" dirty="0"/>
              <a:t> </a:t>
            </a:r>
            <a:r>
              <a:rPr lang="fr-FR" altLang="fr-FR" dirty="0" err="1"/>
              <a:t>changing</a:t>
            </a:r>
            <a:r>
              <a:rPr lang="fr-FR" altLang="fr-FR" dirty="0"/>
              <a:t> </a:t>
            </a:r>
            <a:r>
              <a:rPr lang="fr-FR" altLang="fr-FR" dirty="0" err="1"/>
              <a:t>astronomy</a:t>
            </a:r>
            <a:r>
              <a:rPr lang="fr-FR" altLang="fr-FR" dirty="0"/>
              <a:t>, the </a:t>
            </a:r>
            <a:r>
              <a:rPr lang="fr-FR" altLang="fr-FR" dirty="0" err="1"/>
              <a:t>environment</a:t>
            </a:r>
            <a:r>
              <a:rPr lang="fr-FR" altLang="fr-FR" dirty="0"/>
              <a:t>, and </a:t>
            </a:r>
            <a:r>
              <a:rPr lang="fr-FR" altLang="fr-FR" dirty="0" err="1"/>
              <a:t>our</a:t>
            </a:r>
            <a:r>
              <a:rPr lang="fr-FR" altLang="fr-FR" dirty="0"/>
              <a:t> </a:t>
            </a:r>
            <a:r>
              <a:rPr lang="fr-FR" altLang="fr-FR" dirty="0" err="1"/>
              <a:t>experience</a:t>
            </a:r>
            <a:r>
              <a:rPr lang="fr-FR" altLang="fr-FR" dirty="0"/>
              <a:t> of nature." </a:t>
            </a:r>
            <a:r>
              <a:rPr lang="fr-FR" altLang="fr-FR" i="1" dirty="0"/>
              <a:t>The </a:t>
            </a:r>
            <a:r>
              <a:rPr lang="fr-FR" altLang="fr-FR" i="1" dirty="0" err="1"/>
              <a:t>Amicus</a:t>
            </a:r>
            <a:r>
              <a:rPr lang="fr-FR" altLang="fr-FR" i="1" dirty="0"/>
              <a:t> Journal</a:t>
            </a:r>
            <a:r>
              <a:rPr lang="fr-FR" altLang="fr-FR" dirty="0"/>
              <a:t> Winter:22-25.</a:t>
            </a:r>
          </a:p>
          <a:p>
            <a:r>
              <a:rPr lang="fr-FR" altLang="fr-FR" dirty="0" err="1"/>
              <a:t>Verheijen</a:t>
            </a:r>
            <a:r>
              <a:rPr lang="fr-FR" altLang="fr-FR" dirty="0"/>
              <a:t>, F. J. (1958). "The </a:t>
            </a:r>
            <a:r>
              <a:rPr lang="fr-FR" altLang="fr-FR" dirty="0" err="1"/>
              <a:t>mechanisms</a:t>
            </a:r>
            <a:r>
              <a:rPr lang="fr-FR" altLang="fr-FR" dirty="0"/>
              <a:t> of the </a:t>
            </a:r>
            <a:r>
              <a:rPr lang="fr-FR" altLang="fr-FR" dirty="0" err="1"/>
              <a:t>trapping</a:t>
            </a:r>
            <a:r>
              <a:rPr lang="fr-FR" altLang="fr-FR" dirty="0"/>
              <a:t> </a:t>
            </a:r>
            <a:r>
              <a:rPr lang="fr-FR" altLang="fr-FR" dirty="0" err="1"/>
              <a:t>effect</a:t>
            </a:r>
            <a:r>
              <a:rPr lang="fr-FR" altLang="fr-FR" dirty="0"/>
              <a:t> of </a:t>
            </a:r>
            <a:r>
              <a:rPr lang="fr-FR" altLang="fr-FR" dirty="0" err="1"/>
              <a:t>artificial</a:t>
            </a:r>
            <a:r>
              <a:rPr lang="fr-FR" altLang="fr-FR" dirty="0"/>
              <a:t> light sources </a:t>
            </a:r>
            <a:r>
              <a:rPr lang="fr-FR" altLang="fr-FR" dirty="0" err="1"/>
              <a:t>upon</a:t>
            </a:r>
            <a:r>
              <a:rPr lang="fr-FR" altLang="fr-FR" dirty="0"/>
              <a:t> </a:t>
            </a:r>
            <a:r>
              <a:rPr lang="fr-FR" altLang="fr-FR" dirty="0" err="1"/>
              <a:t>animals</a:t>
            </a:r>
            <a:r>
              <a:rPr lang="fr-FR" altLang="fr-FR" dirty="0"/>
              <a:t>." </a:t>
            </a:r>
            <a:r>
              <a:rPr lang="fr-FR" altLang="fr-FR" i="1" dirty="0" err="1"/>
              <a:t>Netherlands</a:t>
            </a:r>
            <a:r>
              <a:rPr lang="fr-FR" altLang="fr-FR" i="1" dirty="0"/>
              <a:t> Journal of </a:t>
            </a:r>
            <a:r>
              <a:rPr lang="fr-FR" altLang="fr-FR" i="1" dirty="0" err="1"/>
              <a:t>Zoology</a:t>
            </a:r>
            <a:r>
              <a:rPr lang="fr-FR" altLang="fr-FR" dirty="0"/>
              <a:t> </a:t>
            </a:r>
            <a:r>
              <a:rPr lang="fr-FR" altLang="fr-FR" b="1" dirty="0"/>
              <a:t>13</a:t>
            </a:r>
            <a:r>
              <a:rPr lang="fr-FR" altLang="fr-FR" dirty="0"/>
              <a:t>:1-107.</a:t>
            </a:r>
            <a:br>
              <a:rPr lang="fr-FR" altLang="fr-FR" dirty="0"/>
            </a:br>
            <a:r>
              <a:rPr lang="fr-FR" altLang="fr-FR" dirty="0"/>
              <a:t/>
            </a:r>
            <a:br>
              <a:rPr lang="fr-FR" altLang="fr-FR" dirty="0"/>
            </a:br>
            <a:r>
              <a:rPr lang="fr-FR" altLang="fr-FR" dirty="0" err="1"/>
              <a:t>Verheijen</a:t>
            </a:r>
            <a:r>
              <a:rPr lang="fr-FR" altLang="fr-FR" dirty="0"/>
              <a:t>, F. J. (1985). "</a:t>
            </a:r>
            <a:r>
              <a:rPr lang="fr-FR" altLang="fr-FR" dirty="0" err="1"/>
              <a:t>Photopollution</a:t>
            </a:r>
            <a:r>
              <a:rPr lang="fr-FR" altLang="fr-FR" dirty="0"/>
              <a:t>: </a:t>
            </a:r>
            <a:r>
              <a:rPr lang="fr-FR" altLang="fr-FR" dirty="0" err="1"/>
              <a:t>Artificial</a:t>
            </a:r>
            <a:r>
              <a:rPr lang="fr-FR" altLang="fr-FR" dirty="0"/>
              <a:t> light </a:t>
            </a:r>
            <a:r>
              <a:rPr lang="fr-FR" altLang="fr-FR" dirty="0" err="1"/>
              <a:t>optic</a:t>
            </a:r>
            <a:r>
              <a:rPr lang="fr-FR" altLang="fr-FR" dirty="0"/>
              <a:t> spatial control </a:t>
            </a:r>
            <a:r>
              <a:rPr lang="fr-FR" altLang="fr-FR" dirty="0" err="1"/>
              <a:t>systems</a:t>
            </a:r>
            <a:r>
              <a:rPr lang="fr-FR" altLang="fr-FR" dirty="0"/>
              <a:t> fail to </a:t>
            </a:r>
            <a:r>
              <a:rPr lang="fr-FR" altLang="fr-FR" dirty="0" err="1"/>
              <a:t>cope</a:t>
            </a:r>
            <a:r>
              <a:rPr lang="fr-FR" altLang="fr-FR" dirty="0"/>
              <a:t> </a:t>
            </a:r>
            <a:r>
              <a:rPr lang="fr-FR" altLang="fr-FR" dirty="0" err="1"/>
              <a:t>with</a:t>
            </a:r>
            <a:r>
              <a:rPr lang="fr-FR" altLang="fr-FR" dirty="0"/>
              <a:t>. Incidents, causations, </a:t>
            </a:r>
            <a:r>
              <a:rPr lang="fr-FR" altLang="fr-FR" dirty="0" err="1"/>
              <a:t>remedies</a:t>
            </a:r>
            <a:r>
              <a:rPr lang="fr-FR" altLang="fr-FR" dirty="0"/>
              <a:t>." </a:t>
            </a:r>
            <a:r>
              <a:rPr lang="fr-FR" altLang="fr-FR" i="1" dirty="0" err="1"/>
              <a:t>Experimental</a:t>
            </a:r>
            <a:r>
              <a:rPr lang="fr-FR" altLang="fr-FR" i="1" dirty="0"/>
              <a:t> </a:t>
            </a:r>
            <a:r>
              <a:rPr lang="fr-FR" altLang="fr-FR" i="1" dirty="0" err="1"/>
              <a:t>Biology</a:t>
            </a:r>
            <a:r>
              <a:rPr lang="fr-FR" altLang="fr-FR" dirty="0"/>
              <a:t> </a:t>
            </a:r>
            <a:r>
              <a:rPr lang="fr-FR" altLang="fr-FR" b="1" dirty="0"/>
              <a:t>1985</a:t>
            </a:r>
            <a:r>
              <a:rPr lang="fr-FR" altLang="fr-FR" dirty="0"/>
              <a:t>:1-18.</a:t>
            </a:r>
          </a:p>
        </p:txBody>
      </p:sp>
    </p:spTree>
    <p:extLst>
      <p:ext uri="{BB962C8B-B14F-4D97-AF65-F5344CB8AC3E}">
        <p14:creationId xmlns:p14="http://schemas.microsoft.com/office/powerpoint/2010/main" val="21114109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506" name="Rectangle 2"/>
          <p:cNvSpPr>
            <a:spLocks noGrp="1" noRot="1" noChangeAspect="1" noChangeArrowheads="1" noTextEdit="1"/>
          </p:cNvSpPr>
          <p:nvPr>
            <p:ph type="sldImg"/>
          </p:nvPr>
        </p:nvSpPr>
        <p:spPr>
          <a:xfrm>
            <a:off x="381000" y="685800"/>
            <a:ext cx="6096000" cy="3429000"/>
          </a:xfrm>
          <a:ln/>
        </p:spPr>
      </p:sp>
      <p:sp>
        <p:nvSpPr>
          <p:cNvPr id="533507" name="Rectangle 3"/>
          <p:cNvSpPr>
            <a:spLocks noGrp="1" noChangeArrowheads="1"/>
          </p:cNvSpPr>
          <p:nvPr>
            <p:ph type="body" idx="1"/>
          </p:nvPr>
        </p:nvSpPr>
        <p:spPr/>
        <p:txBody>
          <a:bodyPr/>
          <a:lstStyle/>
          <a:p>
            <a:endParaRPr lang="fr-FR" altLang="fr-FR" dirty="0"/>
          </a:p>
        </p:txBody>
      </p:sp>
    </p:spTree>
    <p:extLst>
      <p:ext uri="{BB962C8B-B14F-4D97-AF65-F5344CB8AC3E}">
        <p14:creationId xmlns:p14="http://schemas.microsoft.com/office/powerpoint/2010/main" val="22830538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506" name="Rectangle 2"/>
          <p:cNvSpPr>
            <a:spLocks noGrp="1" noRot="1" noChangeAspect="1" noChangeArrowheads="1" noTextEdit="1"/>
          </p:cNvSpPr>
          <p:nvPr>
            <p:ph type="sldImg"/>
          </p:nvPr>
        </p:nvSpPr>
        <p:spPr>
          <a:xfrm>
            <a:off x="381000" y="685800"/>
            <a:ext cx="6096000" cy="3429000"/>
          </a:xfrm>
          <a:ln/>
        </p:spPr>
      </p:sp>
      <p:sp>
        <p:nvSpPr>
          <p:cNvPr id="533507" name="Rectangle 3"/>
          <p:cNvSpPr>
            <a:spLocks noGrp="1" noChangeArrowheads="1"/>
          </p:cNvSpPr>
          <p:nvPr>
            <p:ph type="body" idx="1"/>
          </p:nvPr>
        </p:nvSpPr>
        <p:spPr/>
        <p:txBody>
          <a:bodyPr/>
          <a:lstStyle/>
          <a:p>
            <a:endParaRPr lang="fr-FR" altLang="fr-FR" dirty="0"/>
          </a:p>
        </p:txBody>
      </p:sp>
    </p:spTree>
    <p:extLst>
      <p:ext uri="{BB962C8B-B14F-4D97-AF65-F5344CB8AC3E}">
        <p14:creationId xmlns:p14="http://schemas.microsoft.com/office/powerpoint/2010/main" val="27856509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4978" name="Rectangle 2"/>
          <p:cNvSpPr>
            <a:spLocks noGrp="1" noRot="1" noChangeAspect="1" noChangeArrowheads="1" noTextEdit="1"/>
          </p:cNvSpPr>
          <p:nvPr>
            <p:ph type="sldImg"/>
          </p:nvPr>
        </p:nvSpPr>
        <p:spPr>
          <a:ln/>
        </p:spPr>
      </p:sp>
      <p:sp>
        <p:nvSpPr>
          <p:cNvPr id="1534979" name="Rectangle 3"/>
          <p:cNvSpPr>
            <a:spLocks noGrp="1" noChangeArrowheads="1"/>
          </p:cNvSpPr>
          <p:nvPr>
            <p:ph type="body" idx="1"/>
          </p:nvPr>
        </p:nvSpPr>
        <p:spPr>
          <a:xfrm>
            <a:off x="914400" y="4343400"/>
            <a:ext cx="5029200" cy="4114800"/>
          </a:xfrm>
        </p:spPr>
        <p:txBody>
          <a:bodyPr/>
          <a:lstStyle/>
          <a:p>
            <a:endParaRPr lang="en-US" altLang="fr-FR"/>
          </a:p>
        </p:txBody>
      </p:sp>
    </p:spTree>
    <p:extLst>
      <p:ext uri="{BB962C8B-B14F-4D97-AF65-F5344CB8AC3E}">
        <p14:creationId xmlns:p14="http://schemas.microsoft.com/office/powerpoint/2010/main" val="283891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4978" name="Rectangle 2"/>
          <p:cNvSpPr>
            <a:spLocks noGrp="1" noRot="1" noChangeAspect="1" noChangeArrowheads="1" noTextEdit="1"/>
          </p:cNvSpPr>
          <p:nvPr>
            <p:ph type="sldImg"/>
          </p:nvPr>
        </p:nvSpPr>
        <p:spPr>
          <a:ln/>
        </p:spPr>
      </p:sp>
      <p:sp>
        <p:nvSpPr>
          <p:cNvPr id="1534979" name="Rectangle 3"/>
          <p:cNvSpPr>
            <a:spLocks noGrp="1" noChangeArrowheads="1"/>
          </p:cNvSpPr>
          <p:nvPr>
            <p:ph type="body" idx="1"/>
          </p:nvPr>
        </p:nvSpPr>
        <p:spPr>
          <a:xfrm>
            <a:off x="914400" y="4343400"/>
            <a:ext cx="5029200" cy="4114800"/>
          </a:xfrm>
        </p:spPr>
        <p:txBody>
          <a:bodyPr/>
          <a:lstStyle/>
          <a:p>
            <a:endParaRPr lang="en-US" altLang="fr-FR"/>
          </a:p>
        </p:txBody>
      </p:sp>
    </p:spTree>
    <p:extLst>
      <p:ext uri="{BB962C8B-B14F-4D97-AF65-F5344CB8AC3E}">
        <p14:creationId xmlns:p14="http://schemas.microsoft.com/office/powerpoint/2010/main" val="1674468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4978" name="Rectangle 2"/>
          <p:cNvSpPr>
            <a:spLocks noGrp="1" noRot="1" noChangeAspect="1" noChangeArrowheads="1" noTextEdit="1"/>
          </p:cNvSpPr>
          <p:nvPr>
            <p:ph type="sldImg"/>
          </p:nvPr>
        </p:nvSpPr>
        <p:spPr>
          <a:ln/>
        </p:spPr>
      </p:sp>
      <p:sp>
        <p:nvSpPr>
          <p:cNvPr id="1534979" name="Rectangle 3"/>
          <p:cNvSpPr>
            <a:spLocks noGrp="1" noChangeArrowheads="1"/>
          </p:cNvSpPr>
          <p:nvPr>
            <p:ph type="body" idx="1"/>
          </p:nvPr>
        </p:nvSpPr>
        <p:spPr>
          <a:xfrm>
            <a:off x="914400" y="4343400"/>
            <a:ext cx="5029200" cy="4114800"/>
          </a:xfrm>
        </p:spPr>
        <p:txBody>
          <a:bodyPr/>
          <a:lstStyle/>
          <a:p>
            <a:endParaRPr lang="en-US" altLang="fr-FR"/>
          </a:p>
        </p:txBody>
      </p:sp>
    </p:spTree>
    <p:extLst>
      <p:ext uri="{BB962C8B-B14F-4D97-AF65-F5344CB8AC3E}">
        <p14:creationId xmlns:p14="http://schemas.microsoft.com/office/powerpoint/2010/main" val="22608745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4978" name="Rectangle 2"/>
          <p:cNvSpPr>
            <a:spLocks noGrp="1" noRot="1" noChangeAspect="1" noChangeArrowheads="1" noTextEdit="1"/>
          </p:cNvSpPr>
          <p:nvPr>
            <p:ph type="sldImg"/>
          </p:nvPr>
        </p:nvSpPr>
        <p:spPr>
          <a:ln/>
        </p:spPr>
      </p:sp>
      <p:sp>
        <p:nvSpPr>
          <p:cNvPr id="1534979" name="Rectangle 3"/>
          <p:cNvSpPr>
            <a:spLocks noGrp="1" noChangeArrowheads="1"/>
          </p:cNvSpPr>
          <p:nvPr>
            <p:ph type="body" idx="1"/>
          </p:nvPr>
        </p:nvSpPr>
        <p:spPr>
          <a:xfrm>
            <a:off x="914400" y="4343400"/>
            <a:ext cx="5029200" cy="4114800"/>
          </a:xfrm>
        </p:spPr>
        <p:txBody>
          <a:bodyPr/>
          <a:lstStyle/>
          <a:p>
            <a:endParaRPr lang="en-US" altLang="fr-FR"/>
          </a:p>
        </p:txBody>
      </p:sp>
    </p:spTree>
    <p:extLst>
      <p:ext uri="{BB962C8B-B14F-4D97-AF65-F5344CB8AC3E}">
        <p14:creationId xmlns:p14="http://schemas.microsoft.com/office/powerpoint/2010/main" val="31612035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BB0D5B6-EB09-4316-A5F0-37340E6624F8}" type="slidenum">
              <a:rPr lang="fr-FR" altLang="fr-FR"/>
              <a:pPr/>
              <a:t>20</a:t>
            </a:fld>
            <a:endParaRPr lang="fr-FR" altLang="fr-FR"/>
          </a:p>
        </p:txBody>
      </p:sp>
      <p:sp>
        <p:nvSpPr>
          <p:cNvPr id="1534978" name="Rectangle 2"/>
          <p:cNvSpPr>
            <a:spLocks noGrp="1" noRot="1" noChangeAspect="1" noChangeArrowheads="1" noTextEdit="1"/>
          </p:cNvSpPr>
          <p:nvPr>
            <p:ph type="sldImg"/>
          </p:nvPr>
        </p:nvSpPr>
        <p:spPr>
          <a:ln/>
        </p:spPr>
      </p:sp>
      <p:sp>
        <p:nvSpPr>
          <p:cNvPr id="1534979" name="Rectangle 3"/>
          <p:cNvSpPr>
            <a:spLocks noGrp="1" noChangeArrowheads="1"/>
          </p:cNvSpPr>
          <p:nvPr>
            <p:ph type="body" idx="1"/>
          </p:nvPr>
        </p:nvSpPr>
        <p:spPr>
          <a:xfrm>
            <a:off x="914400" y="4343400"/>
            <a:ext cx="5029200" cy="4114800"/>
          </a:xfrm>
        </p:spPr>
        <p:txBody>
          <a:bodyPr/>
          <a:lstStyle/>
          <a:p>
            <a:endParaRPr lang="en-US" altLang="fr-FR"/>
          </a:p>
        </p:txBody>
      </p:sp>
    </p:spTree>
    <p:extLst>
      <p:ext uri="{BB962C8B-B14F-4D97-AF65-F5344CB8AC3E}">
        <p14:creationId xmlns:p14="http://schemas.microsoft.com/office/powerpoint/2010/main" val="31595770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BB0D5B6-EB09-4316-A5F0-37340E6624F8}" type="slidenum">
              <a:rPr lang="fr-FR" altLang="fr-FR"/>
              <a:pPr/>
              <a:t>21</a:t>
            </a:fld>
            <a:endParaRPr lang="fr-FR" altLang="fr-FR"/>
          </a:p>
        </p:txBody>
      </p:sp>
      <p:sp>
        <p:nvSpPr>
          <p:cNvPr id="1534978" name="Rectangle 2"/>
          <p:cNvSpPr>
            <a:spLocks noGrp="1" noRot="1" noChangeAspect="1" noChangeArrowheads="1" noTextEdit="1"/>
          </p:cNvSpPr>
          <p:nvPr>
            <p:ph type="sldImg"/>
          </p:nvPr>
        </p:nvSpPr>
        <p:spPr>
          <a:ln/>
        </p:spPr>
      </p:sp>
      <p:sp>
        <p:nvSpPr>
          <p:cNvPr id="1534979" name="Rectangle 3"/>
          <p:cNvSpPr>
            <a:spLocks noGrp="1" noChangeArrowheads="1"/>
          </p:cNvSpPr>
          <p:nvPr>
            <p:ph type="body" idx="1"/>
          </p:nvPr>
        </p:nvSpPr>
        <p:spPr>
          <a:xfrm>
            <a:off x="914400" y="4343400"/>
            <a:ext cx="5029200" cy="4114800"/>
          </a:xfrm>
        </p:spPr>
        <p:txBody>
          <a:bodyPr/>
          <a:lstStyle/>
          <a:p>
            <a:endParaRPr lang="en-US" altLang="fr-FR"/>
          </a:p>
        </p:txBody>
      </p:sp>
    </p:spTree>
    <p:extLst>
      <p:ext uri="{BB962C8B-B14F-4D97-AF65-F5344CB8AC3E}">
        <p14:creationId xmlns:p14="http://schemas.microsoft.com/office/powerpoint/2010/main" val="119550619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en-US" dirty="0"/>
          </a:p>
        </p:txBody>
      </p:sp>
      <p:pic>
        <p:nvPicPr>
          <p:cNvPr id="10" name="Imag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6"/>
            <a:ext cx="12192000" cy="6857668"/>
          </a:xfrm>
          <a:prstGeom prst="rect">
            <a:avLst/>
          </a:prstGeom>
        </p:spPr>
      </p:pic>
    </p:spTree>
    <p:extLst>
      <p:ext uri="{BB962C8B-B14F-4D97-AF65-F5344CB8AC3E}">
        <p14:creationId xmlns:p14="http://schemas.microsoft.com/office/powerpoint/2010/main" val="11930295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Content Placeholder 2"/>
          <p:cNvSpPr>
            <a:spLocks noGrp="1"/>
          </p:cNvSpPr>
          <p:nvPr>
            <p:ph idx="1"/>
          </p:nvPr>
        </p:nvSpPr>
        <p:spPr>
          <a:xfrm>
            <a:off x="119336" y="1556792"/>
            <a:ext cx="11953328" cy="4620171"/>
          </a:xfrm>
          <a:prstGeom prst="rect">
            <a:avLst/>
          </a:prstGeom>
        </p:spPr>
        <p:txBody>
          <a:bodyPr/>
          <a:lstStyle>
            <a:lvl1pPr marL="228600" indent="-228600">
              <a:buFont typeface="Wingdings" panose="05000000000000000000" pitchFamily="2" charset="2"/>
              <a:buChar char="q"/>
              <a:defRPr b="1">
                <a:solidFill>
                  <a:srgbClr val="FFFFFF"/>
                </a:solidFill>
                <a:latin typeface="Tahoma" panose="020B0604030504040204" pitchFamily="34" charset="0"/>
                <a:ea typeface="Tahoma" panose="020B0604030504040204" pitchFamily="34" charset="0"/>
                <a:cs typeface="Tahoma" panose="020B0604030504040204" pitchFamily="34" charset="0"/>
              </a:defRPr>
            </a:lvl1pPr>
            <a:lvl2pPr marL="685800" indent="-228600">
              <a:buFont typeface="Wingdings" panose="05000000000000000000" pitchFamily="2" charset="2"/>
              <a:buChar char="Ø"/>
              <a:defRPr b="1">
                <a:solidFill>
                  <a:srgbClr val="FFFFFF"/>
                </a:solidFill>
                <a:latin typeface="Tahoma" panose="020B0604030504040204" pitchFamily="34" charset="0"/>
                <a:ea typeface="Tahoma" panose="020B0604030504040204" pitchFamily="34" charset="0"/>
                <a:cs typeface="Tahoma" panose="020B0604030504040204" pitchFamily="34" charset="0"/>
              </a:defRPr>
            </a:lvl2pPr>
            <a:lvl3pPr marL="1143000" indent="-228600">
              <a:buFont typeface="Wingdings" panose="05000000000000000000" pitchFamily="2" charset="2"/>
              <a:buChar char="q"/>
              <a:defRPr b="1">
                <a:solidFill>
                  <a:srgbClr val="FFFFFF"/>
                </a:solidFill>
                <a:latin typeface="Tahoma" panose="020B0604030504040204" pitchFamily="34" charset="0"/>
                <a:ea typeface="Tahoma" panose="020B0604030504040204" pitchFamily="34" charset="0"/>
                <a:cs typeface="Tahoma" panose="020B0604030504040204" pitchFamily="34" charset="0"/>
              </a:defRPr>
            </a:lvl3pPr>
            <a:lvl4pPr>
              <a:defRPr b="1">
                <a:solidFill>
                  <a:srgbClr val="FFFFFF"/>
                </a:solidFill>
                <a:latin typeface="Tahoma" panose="020B0604030504040204" pitchFamily="34" charset="0"/>
                <a:ea typeface="Tahoma" panose="020B0604030504040204" pitchFamily="34" charset="0"/>
                <a:cs typeface="Tahoma" panose="020B0604030504040204" pitchFamily="34" charset="0"/>
              </a:defRPr>
            </a:lvl4pPr>
            <a:lvl5pPr>
              <a:defRPr b="1">
                <a:solidFill>
                  <a:srgbClr val="FFFFFF"/>
                </a:solidFill>
                <a:latin typeface="Tahoma" panose="020B0604030504040204" pitchFamily="34" charset="0"/>
                <a:ea typeface="Tahoma" panose="020B0604030504040204" pitchFamily="34" charset="0"/>
                <a:cs typeface="Tahoma" panose="020B0604030504040204" pitchFamily="34" charset="0"/>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pic>
        <p:nvPicPr>
          <p:cNvPr id="7" name="Image 6" descr="Logo_France_Nature_Environnement_201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230400" y="2035"/>
            <a:ext cx="961600" cy="800708"/>
          </a:xfrm>
          <a:prstGeom prst="rect">
            <a:avLst/>
          </a:prstGeom>
          <a:noFill/>
          <a:ln>
            <a:noFill/>
          </a:ln>
        </p:spPr>
      </p:pic>
      <p:sp>
        <p:nvSpPr>
          <p:cNvPr id="2" name="Titre 1">
            <a:extLst>
              <a:ext uri="{FF2B5EF4-FFF2-40B4-BE49-F238E27FC236}">
                <a16:creationId xmlns:a16="http://schemas.microsoft.com/office/drawing/2014/main" xmlns="" id="{5EE043E3-80A9-4F90-A41A-C2F9A75AE0E2}"/>
              </a:ext>
            </a:extLst>
          </p:cNvPr>
          <p:cNvSpPr>
            <a:spLocks noGrp="1"/>
          </p:cNvSpPr>
          <p:nvPr>
            <p:ph type="title"/>
          </p:nvPr>
        </p:nvSpPr>
        <p:spPr>
          <a:xfrm>
            <a:off x="838200" y="365125"/>
            <a:ext cx="10515600" cy="1325563"/>
          </a:xfrm>
          <a:prstGeom prst="rect">
            <a:avLst/>
          </a:prstGeom>
        </p:spPr>
        <p:txBody>
          <a:bodyPr/>
          <a:lstStyle/>
          <a:p>
            <a:r>
              <a:rPr lang="fr-FR"/>
              <a:t>Modifiez le style du titre</a:t>
            </a:r>
          </a:p>
        </p:txBody>
      </p:sp>
    </p:spTree>
    <p:extLst>
      <p:ext uri="{BB962C8B-B14F-4D97-AF65-F5344CB8AC3E}">
        <p14:creationId xmlns:p14="http://schemas.microsoft.com/office/powerpoint/2010/main" val="13282951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a:xfrm>
            <a:off x="122291" y="116632"/>
            <a:ext cx="11953328" cy="1325563"/>
          </a:xfrm>
          <a:prstGeom prst="rect">
            <a:avLst/>
          </a:prstGeom>
        </p:spPr>
        <p:txBody>
          <a:bodyPr/>
          <a:lstStyle/>
          <a:p>
            <a:r>
              <a:rPr lang="fr-FR"/>
              <a:t>Modifiez le style du titre</a:t>
            </a:r>
            <a:endParaRPr lang="en-US" dirty="0"/>
          </a:p>
        </p:txBody>
      </p:sp>
      <p:sp>
        <p:nvSpPr>
          <p:cNvPr id="3" name="Content Placeholder 2"/>
          <p:cNvSpPr>
            <a:spLocks noGrp="1"/>
          </p:cNvSpPr>
          <p:nvPr>
            <p:ph sz="half" idx="1"/>
          </p:nvPr>
        </p:nvSpPr>
        <p:spPr>
          <a:xfrm>
            <a:off x="122291" y="1825625"/>
            <a:ext cx="5897509" cy="4351338"/>
          </a:xfrm>
          <a:prstGeom prst="rect">
            <a:avLst/>
          </a:prstGeom>
        </p:spPr>
        <p:txBody>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Content Placeholder 3"/>
          <p:cNvSpPr>
            <a:spLocks noGrp="1"/>
          </p:cNvSpPr>
          <p:nvPr>
            <p:ph sz="half" idx="2"/>
          </p:nvPr>
        </p:nvSpPr>
        <p:spPr>
          <a:xfrm>
            <a:off x="6172199" y="1825625"/>
            <a:ext cx="5901363" cy="4351338"/>
          </a:xfrm>
          <a:prstGeom prst="rect">
            <a:avLst/>
          </a:prstGeom>
        </p:spPr>
        <p:txBody>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pic>
        <p:nvPicPr>
          <p:cNvPr id="5" name="Image 4" descr="Logo_France_Nature_Environnement_2016">
            <a:extLst>
              <a:ext uri="{FF2B5EF4-FFF2-40B4-BE49-F238E27FC236}">
                <a16:creationId xmlns:a16="http://schemas.microsoft.com/office/drawing/2014/main" xmlns="" id="{8A7BEDA4-9E24-414A-97D6-F5555327801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230400" y="2035"/>
            <a:ext cx="961600" cy="800708"/>
          </a:xfrm>
          <a:prstGeom prst="rect">
            <a:avLst/>
          </a:prstGeom>
          <a:noFill/>
          <a:ln>
            <a:noFill/>
          </a:ln>
        </p:spPr>
      </p:pic>
    </p:spTree>
    <p:extLst>
      <p:ext uri="{BB962C8B-B14F-4D97-AF65-F5344CB8AC3E}">
        <p14:creationId xmlns:p14="http://schemas.microsoft.com/office/powerpoint/2010/main" val="29223185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1196185" name="Rectangle 153"/>
          <p:cNvSpPr>
            <a:spLocks noGrp="1" noChangeArrowheads="1"/>
          </p:cNvSpPr>
          <p:nvPr>
            <p:ph type="ctrTitle" sz="quarter"/>
          </p:nvPr>
        </p:nvSpPr>
        <p:spPr>
          <a:xfrm>
            <a:off x="914400" y="1768476"/>
            <a:ext cx="10363200" cy="1736725"/>
          </a:xfrm>
        </p:spPr>
        <p:txBody>
          <a:bodyPr anchor="b" anchorCtr="1"/>
          <a:lstStyle>
            <a:lvl1pPr>
              <a:defRPr/>
            </a:lvl1pPr>
          </a:lstStyle>
          <a:p>
            <a:pPr lvl="0"/>
            <a:r>
              <a:rPr lang="fr-FR" altLang="fr-FR" noProof="0"/>
              <a:t>Cliquez pour modifier le style du titre</a:t>
            </a:r>
          </a:p>
        </p:txBody>
      </p:sp>
      <p:sp>
        <p:nvSpPr>
          <p:cNvPr id="1196186" name="Rectangle 154"/>
          <p:cNvSpPr>
            <a:spLocks noGrp="1" noChangeArrowheads="1"/>
          </p:cNvSpPr>
          <p:nvPr>
            <p:ph type="subTitle" sz="quarter" idx="1"/>
          </p:nvPr>
        </p:nvSpPr>
        <p:spPr>
          <a:xfrm>
            <a:off x="1828800" y="3886200"/>
            <a:ext cx="8534400" cy="1752600"/>
          </a:xfrm>
        </p:spPr>
        <p:txBody>
          <a:bodyPr/>
          <a:lstStyle>
            <a:lvl1pPr marL="0" indent="0" algn="ctr">
              <a:buFont typeface="Arial" panose="020B0604020202020204" pitchFamily="34" charset="0"/>
              <a:buNone/>
              <a:defRPr/>
            </a:lvl1pPr>
          </a:lstStyle>
          <a:p>
            <a:pPr lvl="0"/>
            <a:r>
              <a:rPr lang="fr-FR" altLang="fr-FR" noProof="0"/>
              <a:t>Cliquez pour modifier le style des sous-titres du masque</a:t>
            </a:r>
          </a:p>
        </p:txBody>
      </p:sp>
      <p:sp>
        <p:nvSpPr>
          <p:cNvPr id="1196187" name="Rectangle 155"/>
          <p:cNvSpPr>
            <a:spLocks noGrp="1" noChangeArrowheads="1"/>
          </p:cNvSpPr>
          <p:nvPr>
            <p:ph type="dt" sz="quarter" idx="2"/>
          </p:nvPr>
        </p:nvSpPr>
        <p:spPr>
          <a:xfrm>
            <a:off x="406400" y="6248400"/>
            <a:ext cx="3048000" cy="457200"/>
          </a:xfrm>
          <a:prstGeom prst="rect">
            <a:avLst/>
          </a:prstGeom>
        </p:spPr>
        <p:txBody>
          <a:bodyPr/>
          <a:lstStyle>
            <a:lvl1pPr>
              <a:defRPr>
                <a:effectLst>
                  <a:outerShdw blurRad="38100" dist="38100" dir="2700000" algn="tl">
                    <a:srgbClr val="000000"/>
                  </a:outerShdw>
                </a:effectLst>
                <a:latin typeface="+mn-lt"/>
              </a:defRPr>
            </a:lvl1pPr>
          </a:lstStyle>
          <a:p>
            <a:endParaRPr lang="fr-FR" altLang="fr-FR"/>
          </a:p>
        </p:txBody>
      </p:sp>
      <p:sp>
        <p:nvSpPr>
          <p:cNvPr id="1196188" name="Rectangle 156"/>
          <p:cNvSpPr>
            <a:spLocks noGrp="1" noChangeArrowheads="1"/>
          </p:cNvSpPr>
          <p:nvPr>
            <p:ph type="ftr" sz="quarter" idx="3"/>
          </p:nvPr>
        </p:nvSpPr>
        <p:spPr>
          <a:xfrm>
            <a:off x="4165600" y="6248400"/>
            <a:ext cx="3860800" cy="457200"/>
          </a:xfrm>
          <a:prstGeom prst="rect">
            <a:avLst/>
          </a:prstGeom>
        </p:spPr>
        <p:txBody>
          <a:bodyPr/>
          <a:lstStyle>
            <a:lvl1pPr>
              <a:defRPr>
                <a:effectLst>
                  <a:outerShdw blurRad="38100" dist="38100" dir="2700000" algn="tl">
                    <a:srgbClr val="000000"/>
                  </a:outerShdw>
                </a:effectLst>
                <a:latin typeface="+mn-lt"/>
              </a:defRPr>
            </a:lvl1pPr>
          </a:lstStyle>
          <a:p>
            <a:r>
              <a:rPr lang="fr-FR" altLang="fr-FR"/>
              <a:t>c</a:t>
            </a:r>
          </a:p>
        </p:txBody>
      </p:sp>
      <p:sp>
        <p:nvSpPr>
          <p:cNvPr id="1196189" name="Rectangle 157"/>
          <p:cNvSpPr>
            <a:spLocks noGrp="1" noChangeArrowheads="1"/>
          </p:cNvSpPr>
          <p:nvPr>
            <p:ph type="sldNum" sz="quarter" idx="4"/>
          </p:nvPr>
        </p:nvSpPr>
        <p:spPr>
          <a:xfrm>
            <a:off x="8737600" y="6248400"/>
            <a:ext cx="3048000" cy="457200"/>
          </a:xfrm>
          <a:prstGeom prst="rect">
            <a:avLst/>
          </a:prstGeom>
        </p:spPr>
        <p:txBody>
          <a:bodyPr/>
          <a:lstStyle>
            <a:lvl1pPr>
              <a:defRPr i="0">
                <a:effectLst>
                  <a:outerShdw blurRad="38100" dist="38100" dir="2700000" algn="tl">
                    <a:srgbClr val="000000"/>
                  </a:outerShdw>
                </a:effectLst>
                <a:latin typeface="+mn-lt"/>
              </a:defRPr>
            </a:lvl1pPr>
          </a:lstStyle>
          <a:p>
            <a:fld id="{C2468EB5-40B8-4897-91F0-9B0A8CEC788F}" type="slidenum">
              <a:rPr lang="fr-FR" altLang="fr-FR"/>
              <a:pPr/>
              <a:t>‹N°›</a:t>
            </a:fld>
            <a:endParaRPr lang="fr-FR" altLang="fr-FR"/>
          </a:p>
        </p:txBody>
      </p:sp>
      <p:pic>
        <p:nvPicPr>
          <p:cNvPr id="2" name="Imag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58"/>
            <a:ext cx="12192000" cy="6856684"/>
          </a:xfrm>
          <a:prstGeom prst="rect">
            <a:avLst/>
          </a:prstGeom>
        </p:spPr>
      </p:pic>
    </p:spTree>
    <p:extLst>
      <p:ext uri="{BB962C8B-B14F-4D97-AF65-F5344CB8AC3E}">
        <p14:creationId xmlns:p14="http://schemas.microsoft.com/office/powerpoint/2010/main" val="27300096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6658784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402168" y="1600200"/>
            <a:ext cx="5592233" cy="4498975"/>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97601" y="1600200"/>
            <a:ext cx="5592233" cy="4498975"/>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0129027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xAndTwoObj" preserve="1">
  <p:cSld name="Titre. Texte et 2 contenus">
    <p:spTree>
      <p:nvGrpSpPr>
        <p:cNvPr id="1" name=""/>
        <p:cNvGrpSpPr/>
        <p:nvPr/>
      </p:nvGrpSpPr>
      <p:grpSpPr>
        <a:xfrm>
          <a:off x="0" y="0"/>
          <a:ext cx="0" cy="0"/>
          <a:chOff x="0" y="0"/>
          <a:chExt cx="0" cy="0"/>
        </a:xfrm>
      </p:grpSpPr>
      <p:sp>
        <p:nvSpPr>
          <p:cNvPr id="2" name="Titre 1"/>
          <p:cNvSpPr>
            <a:spLocks noGrp="1"/>
          </p:cNvSpPr>
          <p:nvPr>
            <p:ph type="title"/>
          </p:nvPr>
        </p:nvSpPr>
        <p:spPr>
          <a:xfrm>
            <a:off x="402167" y="228600"/>
            <a:ext cx="11387667" cy="1143000"/>
          </a:xfrm>
        </p:spPr>
        <p:txBody>
          <a:bodyPr/>
          <a:lstStyle/>
          <a:p>
            <a:r>
              <a:rPr lang="fr-FR"/>
              <a:t>Modifiez le style du titre</a:t>
            </a:r>
          </a:p>
        </p:txBody>
      </p:sp>
      <p:sp>
        <p:nvSpPr>
          <p:cNvPr id="3" name="Espace réservé du texte 2"/>
          <p:cNvSpPr>
            <a:spLocks noGrp="1"/>
          </p:cNvSpPr>
          <p:nvPr>
            <p:ph type="body" sz="half" idx="1"/>
          </p:nvPr>
        </p:nvSpPr>
        <p:spPr>
          <a:xfrm>
            <a:off x="402168" y="1600200"/>
            <a:ext cx="5592233" cy="4498975"/>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quarter" idx="2"/>
          </p:nvPr>
        </p:nvSpPr>
        <p:spPr>
          <a:xfrm>
            <a:off x="6197601" y="1600200"/>
            <a:ext cx="5592233" cy="21732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contenu 4"/>
          <p:cNvSpPr>
            <a:spLocks noGrp="1"/>
          </p:cNvSpPr>
          <p:nvPr>
            <p:ph sz="quarter" idx="3"/>
          </p:nvPr>
        </p:nvSpPr>
        <p:spPr>
          <a:xfrm>
            <a:off x="6197601" y="3925889"/>
            <a:ext cx="5592233" cy="2173287"/>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237319529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5" Type="http://schemas.openxmlformats.org/officeDocument/2006/relationships/theme" Target="../theme/theme2.xml"/><Relationship Id="rId4"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9788592"/>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4" r:id="rId3"/>
  </p:sldLayoutIdLst>
  <p:hf sldNum="0" hdr="0" dt="0"/>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333333"/>
        </a:solidFill>
        <a:effectLst/>
      </p:bgPr>
    </p:bg>
    <p:spTree>
      <p:nvGrpSpPr>
        <p:cNvPr id="1" name=""/>
        <p:cNvGrpSpPr/>
        <p:nvPr/>
      </p:nvGrpSpPr>
      <p:grpSpPr>
        <a:xfrm>
          <a:off x="0" y="0"/>
          <a:ext cx="0" cy="0"/>
          <a:chOff x="0" y="0"/>
          <a:chExt cx="0" cy="0"/>
        </a:xfrm>
      </p:grpSpPr>
      <p:sp>
        <p:nvSpPr>
          <p:cNvPr id="1195161" name="Rectangle 153"/>
          <p:cNvSpPr>
            <a:spLocks noGrp="1" noRot="1" noChangeArrowheads="1"/>
          </p:cNvSpPr>
          <p:nvPr>
            <p:ph type="title"/>
          </p:nvPr>
        </p:nvSpPr>
        <p:spPr bwMode="auto">
          <a:xfrm>
            <a:off x="402167" y="228600"/>
            <a:ext cx="11387667"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fr-FR" altLang="fr-FR"/>
              <a:t>Cliquez pour modifier le style du titre</a:t>
            </a:r>
          </a:p>
        </p:txBody>
      </p:sp>
      <p:sp>
        <p:nvSpPr>
          <p:cNvPr id="1195165" name="Rectangle 157"/>
          <p:cNvSpPr>
            <a:spLocks noGrp="1" noRot="1" noChangeArrowheads="1"/>
          </p:cNvSpPr>
          <p:nvPr>
            <p:ph type="body" idx="1"/>
          </p:nvPr>
        </p:nvSpPr>
        <p:spPr bwMode="auto">
          <a:xfrm>
            <a:off x="402167" y="1600200"/>
            <a:ext cx="11387667" cy="4498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fr-FR" altLang="fr-FR"/>
              <a:t>Cliquez pour modifier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p>
        </p:txBody>
      </p:sp>
    </p:spTree>
    <p:extLst>
      <p:ext uri="{BB962C8B-B14F-4D97-AF65-F5344CB8AC3E}">
        <p14:creationId xmlns:p14="http://schemas.microsoft.com/office/powerpoint/2010/main" val="3104664765"/>
      </p:ext>
    </p:extLst>
  </p:cSld>
  <p:clrMap bg1="dk2" tx1="lt1" bg2="dk1" tx2="lt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Lst>
  <p:hf sldNum="0" hdr="0" dt="0"/>
  <p:txStyles>
    <p:titleStyle>
      <a:lvl1pPr algn="l" rtl="0" fontAlgn="base">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marL="457200"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marL="914400"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marL="1371600"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marL="1828800"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cs typeface="Arial" panose="020B0604020202020204" pitchFamily="34" charset="0"/>
        </a:defRPr>
      </a:lvl9pPr>
    </p:titleStyle>
    <p:bodyStyle>
      <a:lvl1pPr marL="342900" indent="-342900" algn="l" rtl="0" fontAlgn="base">
        <a:spcBef>
          <a:spcPct val="20000"/>
        </a:spcBef>
        <a:spcAft>
          <a:spcPct val="0"/>
        </a:spcAft>
        <a:buClr>
          <a:schemeClr val="hlink"/>
        </a:buClr>
        <a:buSzPct val="80000"/>
        <a:buFont typeface="Arial" panose="020B0604020202020204" pitchFamily="34" charset="0"/>
        <a:buChar char="►"/>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folHlink"/>
        </a:buClr>
        <a:buFont typeface="Wingdings" panose="05000000000000000000" pitchFamily="2" charset="2"/>
        <a:buChar char="§"/>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fontAlgn="base">
        <a:spcBef>
          <a:spcPct val="20000"/>
        </a:spcBef>
        <a:spcAft>
          <a:spcPct val="0"/>
        </a:spcAft>
        <a:buClr>
          <a:schemeClr val="hlink"/>
        </a:buClr>
        <a:buSzPct val="80000"/>
        <a:buFont typeface="Arial" panose="020B0604020202020204" pitchFamily="34" charset="0"/>
        <a:buChar char="►"/>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fontAlgn="base">
        <a:spcBef>
          <a:spcPct val="20000"/>
        </a:spcBef>
        <a:spcAft>
          <a:spcPct val="0"/>
        </a:spcAft>
        <a:buClr>
          <a:schemeClr val="folHlink"/>
        </a:buClr>
        <a:buFont typeface="Wingdings" panose="05000000000000000000" pitchFamily="2" charset="2"/>
        <a:buChar char="§"/>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fontAlgn="base">
        <a:spcBef>
          <a:spcPct val="20000"/>
        </a:spcBef>
        <a:spcAft>
          <a:spcPct val="0"/>
        </a:spcAft>
        <a:buClr>
          <a:schemeClr val="hlink"/>
        </a:buClr>
        <a:buSzPct val="80000"/>
        <a:buFont typeface="Arial" panose="020B0604020202020204" pitchFamily="34" charset="0"/>
        <a:buChar char="►"/>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6.png"/><Relationship Id="rId2" Type="http://schemas.openxmlformats.org/officeDocument/2006/relationships/hyperlink" Target="https://upload.wikimedia.org/wikipedia/commons/f/f7/Dinoflagellate_lumincescence.jpg" TargetMode="External"/><Relationship Id="rId1" Type="http://schemas.openxmlformats.org/officeDocument/2006/relationships/slideLayout" Target="../slideLayouts/slideLayout2.xml"/><Relationship Id="rId6" Type="http://schemas.openxmlformats.org/officeDocument/2006/relationships/hyperlink" Target="http://wikinight.free.fr/index.php/2020/02/12/un-dossier-sur-la-pollution-lumineuse/" TargetMode="External"/><Relationship Id="rId5" Type="http://schemas.openxmlformats.org/officeDocument/2006/relationships/hyperlink" Target="mailto:pierre.m.brunet@free.fr" TargetMode="Externa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upload.wikimedia.org/wikipedia/commons/f/f7/Dinoflagellate_lumincescence.jpg" TargetMode="Externa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hyperlink" Target="file:///C:\Users\pierr\Downloads\pip__Unravelling_the_functional_genetics_of_dinoflagellates_a_review_of_approaches_and_opportunities_85474.pdf" TargetMode="External"/></Relationships>
</file>

<file path=ppt/slides/_rels/slide3.xml.rels><?xml version="1.0" encoding="UTF-8" standalone="yes"?>
<Relationships xmlns="http://schemas.openxmlformats.org/package/2006/relationships"><Relationship Id="rId8" Type="http://schemas.openxmlformats.org/officeDocument/2006/relationships/hyperlink" Target="http://www.trameverteetbleue.fr/sites/default/files/references_bibliographiques/141125_-_pollution_lumineuse_et_fragmentation.pdf" TargetMode="External"/><Relationship Id="rId13" Type="http://schemas.openxmlformats.org/officeDocument/2006/relationships/image" Target="../media/image12.jpeg"/><Relationship Id="rId18" Type="http://schemas.openxmlformats.org/officeDocument/2006/relationships/image" Target="../media/image15.jpg"/><Relationship Id="rId3" Type="http://schemas.openxmlformats.org/officeDocument/2006/relationships/hyperlink" Target="file:///C:\Users\pierr\Downloads\livret_la_nature_la_nuit_frapna.pdf" TargetMode="External"/><Relationship Id="rId21" Type="http://schemas.openxmlformats.org/officeDocument/2006/relationships/hyperlink" Target="https://www.researchgate.net/publication/305720851_Artificial_night_lighting_and_protected_lands_ecological_effects_and_management_approaches" TargetMode="External"/><Relationship Id="rId7" Type="http://schemas.openxmlformats.org/officeDocument/2006/relationships/hyperlink" Target="http://www.biodiversite.romain-sordello.fr/?p=pollution-lumineuse&amp;id_theme=2" TargetMode="External"/><Relationship Id="rId12" Type="http://schemas.openxmlformats.org/officeDocument/2006/relationships/hyperlink" Target="https://www.amazon.fr/nuisances-dues-lumi%C3%A8re-Eclairages-ext%C3%A9rieurs/dp/2856040373" TargetMode="External"/><Relationship Id="rId17" Type="http://schemas.openxmlformats.org/officeDocument/2006/relationships/hyperlink" Target="https://www.cerema.fr/fr/centre-ressources/boutique/aube-amenagement-urbanisme-biodiversite-eclairage" TargetMode="External"/><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9.wmf"/><Relationship Id="rId11" Type="http://schemas.openxmlformats.org/officeDocument/2006/relationships/image" Target="../media/image11.png"/><Relationship Id="rId5" Type="http://schemas.openxmlformats.org/officeDocument/2006/relationships/hyperlink" Target="http://spn.mnhn.fr/spn_rapports/archivage_rapports/2008/SPN%202008%20-%208%20-%20Rap-SPN%20POLLUX.pdf" TargetMode="External"/><Relationship Id="rId15" Type="http://schemas.openxmlformats.org/officeDocument/2006/relationships/image" Target="../media/image13.png"/><Relationship Id="rId10" Type="http://schemas.openxmlformats.org/officeDocument/2006/relationships/hyperlink" Target="https://www.amazon.fr/Ecological-Consequences-Artificial-Night-Lighting-ebook/dp/B00CB279O0" TargetMode="External"/><Relationship Id="rId19" Type="http://schemas.openxmlformats.org/officeDocument/2006/relationships/hyperlink" Target="http://www.mission-economie-biodiversite.com/wp-content/uploads/dlm_uploads/2015/12/n6_comprendre_fr_bd2.pdf" TargetMode="External"/><Relationship Id="rId4" Type="http://schemas.openxmlformats.org/officeDocument/2006/relationships/image" Target="../media/image8.png"/><Relationship Id="rId9" Type="http://schemas.openxmlformats.org/officeDocument/2006/relationships/image" Target="../media/image10.jpeg"/><Relationship Id="rId14" Type="http://schemas.openxmlformats.org/officeDocument/2006/relationships/hyperlink" Target="https://assets.publishing.service.gov.uk/government/uploads/system/uploads/attachment_data/file/228832/9780108508547.pdf.pdf" TargetMode="External"/><Relationship Id="rId22" Type="http://schemas.openxmlformats.org/officeDocument/2006/relationships/image" Target="../media/image17.png"/></Relationships>
</file>

<file path=ppt/slides/_rels/slide4.xml.rels><?xml version="1.0" encoding="UTF-8" standalone="yes"?>
<Relationships xmlns="http://schemas.openxmlformats.org/package/2006/relationships"><Relationship Id="rId8" Type="http://schemas.openxmlformats.org/officeDocument/2006/relationships/hyperlink" Target="https://reader.elsevier.com/reader/sd/pii/S0960982215014323?token=B9DCB339CD99B1D40518D4EC6618FFA3B24CA227F4C86B1818F21349C43AFFE23E6911B80A722D1BC2CFC8C123288468&amp;originRegion=eu-west-1&amp;originCreation=20211029181833" TargetMode="External"/><Relationship Id="rId3" Type="http://schemas.openxmlformats.org/officeDocument/2006/relationships/hyperlink" Target="https://www.researchgate.net/publication/264581185_Quo_Vadimus_Marine_ecosystem_acoustics_MEA_quantifying_processes_in_the_sea_at_the_spatio-temporal_scales_on_which_they_occur" TargetMode="External"/><Relationship Id="rId7" Type="http://schemas.openxmlformats.org/officeDocument/2006/relationships/hyperlink" Target="https://wwz.ifremer.fr/dyneco/content/download/61596/838750/version/1/file/Presentation+Pierre+Vandromme+-+Le+zooplancton.pdf"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9.jpeg"/><Relationship Id="rId11" Type="http://schemas.openxmlformats.org/officeDocument/2006/relationships/image" Target="../media/image21.jpg"/><Relationship Id="rId5" Type="http://schemas.openxmlformats.org/officeDocument/2006/relationships/hyperlink" Target="https://www.us-ocb.org/artificial-light-zooplankton-behavior/" TargetMode="External"/><Relationship Id="rId10" Type="http://schemas.openxmlformats.org/officeDocument/2006/relationships/hyperlink" Target="https://www.fisheriesjournal.com/archives/2016/vol4issue2/PartF/4-2-62.pdf" TargetMode="External"/><Relationship Id="rId4" Type="http://schemas.openxmlformats.org/officeDocument/2006/relationships/image" Target="../media/image18.jpeg"/><Relationship Id="rId9" Type="http://schemas.openxmlformats.org/officeDocument/2006/relationships/image" Target="../media/image20.png"/></Relationships>
</file>

<file path=ppt/slides/_rels/slide5.xml.rels><?xml version="1.0" encoding="UTF-8" standalone="yes"?>
<Relationships xmlns="http://schemas.openxmlformats.org/package/2006/relationships"><Relationship Id="rId8" Type="http://schemas.openxmlformats.org/officeDocument/2006/relationships/image" Target="../media/image25.jpg"/><Relationship Id="rId3" Type="http://schemas.openxmlformats.org/officeDocument/2006/relationships/hyperlink" Target="https://academic.oup.com/astrogeo/article/58/1/1.31/2938119?login=true" TargetMode="External"/><Relationship Id="rId7"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elifesciences.org/articles/09991" TargetMode="External"/><Relationship Id="rId5" Type="http://schemas.openxmlformats.org/officeDocument/2006/relationships/image" Target="../media/image23.jpeg"/><Relationship Id="rId4" Type="http://schemas.openxmlformats.org/officeDocument/2006/relationships/image" Target="../media/image22.png"/></Relationships>
</file>

<file path=ppt/slides/_rels/slide6.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hyperlink" Target="http://wikinight.free.fr/wp-content/uploads/Biodiversite/bombard.pdf" TargetMode="External"/><Relationship Id="rId7" Type="http://schemas.openxmlformats.org/officeDocument/2006/relationships/image" Target="../media/image28.jpeg"/><Relationship Id="rId12" Type="http://schemas.openxmlformats.org/officeDocument/2006/relationships/image" Target="../media/image3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7.jpeg"/><Relationship Id="rId11" Type="http://schemas.openxmlformats.org/officeDocument/2006/relationships/hyperlink" Target="http://www.normandie-appats.com/news/les-lampes-pour-les-peches-de-nuit" TargetMode="External"/><Relationship Id="rId5" Type="http://schemas.openxmlformats.org/officeDocument/2006/relationships/image" Target="../media/image26.png"/><Relationship Id="rId10" Type="http://schemas.openxmlformats.org/officeDocument/2006/relationships/image" Target="../media/image30.png"/><Relationship Id="rId4" Type="http://schemas.openxmlformats.org/officeDocument/2006/relationships/hyperlink" Target="https://www.fishing.org/reviews/apparel/best-underwater-fishing-lights" TargetMode="External"/><Relationship Id="rId9" Type="http://schemas.openxmlformats.org/officeDocument/2006/relationships/hyperlink" Target="https://www.tandfonline.com/doi/full/10.1080/23308249.2018.1496065?scroll=top&amp;needAccess=true" TargetMode="External"/></Relationships>
</file>

<file path=ppt/slides/_rels/slide7.xml.rels><?xml version="1.0" encoding="UTF-8" standalone="yes"?>
<Relationships xmlns="http://schemas.openxmlformats.org/package/2006/relationships"><Relationship Id="rId8" Type="http://schemas.openxmlformats.org/officeDocument/2006/relationships/hyperlink" Target="https://www.lighting.philips.com/main/products/aquaculture" TargetMode="External"/><Relationship Id="rId3" Type="http://schemas.openxmlformats.org/officeDocument/2006/relationships/hyperlink" Target="https://www.veterinariadigital.com/en/articulos/the-influence-of-lighting-on-fish-production/" TargetMode="External"/><Relationship Id="rId7" Type="http://schemas.openxmlformats.org/officeDocument/2006/relationships/image" Target="../media/image3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3.png"/><Relationship Id="rId11" Type="http://schemas.openxmlformats.org/officeDocument/2006/relationships/image" Target="../media/image36.png"/><Relationship Id="rId5" Type="http://schemas.openxmlformats.org/officeDocument/2006/relationships/hyperlink" Target="https://hal.inrae.fr/hal-02696553/document" TargetMode="External"/><Relationship Id="rId10" Type="http://schemas.openxmlformats.org/officeDocument/2006/relationships/hyperlink" Target="https://www.sciencedirect.com/science/article/abs/pii/S000632071200417X?via=ihub" TargetMode="External"/><Relationship Id="rId4" Type="http://schemas.openxmlformats.org/officeDocument/2006/relationships/image" Target="../media/image32.png"/><Relationship Id="rId9" Type="http://schemas.openxmlformats.org/officeDocument/2006/relationships/image" Target="../media/image35.png"/></Relationships>
</file>

<file path=ppt/slides/_rels/slide8.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2.png"/><Relationship Id="rId18" Type="http://schemas.openxmlformats.org/officeDocument/2006/relationships/image" Target="../media/image45.png"/><Relationship Id="rId3" Type="http://schemas.openxmlformats.org/officeDocument/2006/relationships/hyperlink" Target="https://www.frontiersin.org/articles/10.3389/fenvs.2017.00061/full?&amp;utm_source=Email_to_authors_&amp;utm_medium=Email&amp;utm_content=T1_11.5e1_author&amp;utm_campaign=Email_publication&amp;field=&amp;journalName=Frontiers_in_Environmental_Science&amp;id=307308" TargetMode="External"/><Relationship Id="rId21" Type="http://schemas.openxmlformats.org/officeDocument/2006/relationships/hyperlink" Target="https://mouches-de-peche.overblog.com/2017/03/cycle-des-insectes-aquatiques.html" TargetMode="External"/><Relationship Id="rId7" Type="http://schemas.openxmlformats.org/officeDocument/2006/relationships/hyperlink" Target="https://onlinelibrary.wiley.com/doi/abs/10.1111/fwb.12270" TargetMode="External"/><Relationship Id="rId12" Type="http://schemas.openxmlformats.org/officeDocument/2006/relationships/image" Target="../media/image41.png"/><Relationship Id="rId17" Type="http://schemas.openxmlformats.org/officeDocument/2006/relationships/hyperlink" Target="https://www.semanticscholar.org/paper/The-influence-of-artificial-light-on-stream-and-and-Perkin-H%C3%B6lker/c632d3f3b2fc21fd2ed40d6fdad8a217cd0ed327" TargetMode="External"/><Relationship Id="rId2" Type="http://schemas.openxmlformats.org/officeDocument/2006/relationships/notesSlide" Target="../notesSlides/notesSlide6.xml"/><Relationship Id="rId16" Type="http://schemas.openxmlformats.org/officeDocument/2006/relationships/image" Target="../media/image44.jpg"/><Relationship Id="rId20" Type="http://schemas.openxmlformats.org/officeDocument/2006/relationships/image" Target="../media/image46.png"/><Relationship Id="rId1" Type="http://schemas.openxmlformats.org/officeDocument/2006/relationships/slideLayout" Target="../slideLayouts/slideLayout2.xml"/><Relationship Id="rId6" Type="http://schemas.openxmlformats.org/officeDocument/2006/relationships/image" Target="../media/image38.png"/><Relationship Id="rId11" Type="http://schemas.openxmlformats.org/officeDocument/2006/relationships/hyperlink" Target="https://www.tandfonline.com/doi/pdf/10.1080/03680770.1998.11901341?needAccess=true" TargetMode="External"/><Relationship Id="rId5" Type="http://schemas.openxmlformats.org/officeDocument/2006/relationships/hyperlink" Target="https://www.nature.com/articles/209319a0" TargetMode="External"/><Relationship Id="rId15" Type="http://schemas.openxmlformats.org/officeDocument/2006/relationships/image" Target="../media/image43.png"/><Relationship Id="rId10" Type="http://schemas.openxmlformats.org/officeDocument/2006/relationships/image" Target="../media/image40.png"/><Relationship Id="rId19" Type="http://schemas.openxmlformats.org/officeDocument/2006/relationships/hyperlink" Target="https://link.springer.com/article/10.1007/s12237-018-0479-3" TargetMode="External"/><Relationship Id="rId4" Type="http://schemas.openxmlformats.org/officeDocument/2006/relationships/image" Target="../media/image37.png"/><Relationship Id="rId9" Type="http://schemas.openxmlformats.org/officeDocument/2006/relationships/hyperlink" Target="https://arago.elte.hu/sites/default/files/MayflyBridgePol_JIC.pdf" TargetMode="External"/><Relationship Id="rId14" Type="http://schemas.openxmlformats.org/officeDocument/2006/relationships/hyperlink" Target="https://www.jstor.org/stable/20424760" TargetMode="External"/><Relationship Id="rId22" Type="http://schemas.openxmlformats.org/officeDocument/2006/relationships/image" Target="../media/image47.png"/></Relationships>
</file>

<file path=ppt/slides/_rels/slide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blue-marble.de/nightlights/2012" TargetMode="External"/></Relationships>
</file>

<file path=ppt/slides/_rels/slide10.xml.rels><?xml version="1.0" encoding="UTF-8" standalone="yes"?>
<Relationships xmlns="http://schemas.openxmlformats.org/package/2006/relationships"><Relationship Id="rId8" Type="http://schemas.openxmlformats.org/officeDocument/2006/relationships/image" Target="../media/image51.png"/><Relationship Id="rId13" Type="http://schemas.openxmlformats.org/officeDocument/2006/relationships/hyperlink" Target="https://wires.onlinelibrary.wiley.com/doi/epdf/10.1002/wat2.1388" TargetMode="External"/><Relationship Id="rId3" Type="http://schemas.openxmlformats.org/officeDocument/2006/relationships/hyperlink" Target="https://agris.fao.org/agris-search/search.do?recordID=FR1999003840" TargetMode="External"/><Relationship Id="rId7" Type="http://schemas.openxmlformats.org/officeDocument/2006/relationships/hyperlink" Target="https://hal-univ-tlse3.archives-ouvertes.fr/ECOBIOP/hal-02674780" TargetMode="External"/><Relationship Id="rId12" Type="http://schemas.openxmlformats.org/officeDocument/2006/relationships/image" Target="../media/image53.png"/><Relationship Id="rId2" Type="http://schemas.openxmlformats.org/officeDocument/2006/relationships/notesSlide" Target="../notesSlides/notesSlide8.xml"/><Relationship Id="rId16"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50.png"/><Relationship Id="rId11" Type="http://schemas.openxmlformats.org/officeDocument/2006/relationships/hyperlink" Target="https://onlinelibrary.wiley.com/doi/10.1002/iroh.19840690610" TargetMode="External"/><Relationship Id="rId5" Type="http://schemas.openxmlformats.org/officeDocument/2006/relationships/hyperlink" Target="https://link.springer.com/article/10.1007/BF00767324" TargetMode="External"/><Relationship Id="rId15" Type="http://schemas.openxmlformats.org/officeDocument/2006/relationships/hyperlink" Target="https://www.sciencedirect.com/science/article/abs/pii/S000632071200417X?via=ihub" TargetMode="External"/><Relationship Id="rId10" Type="http://schemas.openxmlformats.org/officeDocument/2006/relationships/image" Target="../media/image52.png"/><Relationship Id="rId4" Type="http://schemas.openxmlformats.org/officeDocument/2006/relationships/image" Target="../media/image49.png"/><Relationship Id="rId9" Type="http://schemas.openxmlformats.org/officeDocument/2006/relationships/hyperlink" Target="http://www.trameverteetbleue.fr/sites/default/files/references_bibliographiques/1338w-ni_faune_piscicole.pdf" TargetMode="External"/><Relationship Id="rId14" Type="http://schemas.openxmlformats.org/officeDocument/2006/relationships/image" Target="../media/image54.png"/></Relationships>
</file>

<file path=ppt/slides/_rels/slide11.xml.rels><?xml version="1.0" encoding="UTF-8" standalone="yes"?>
<Relationships xmlns="http://schemas.openxmlformats.org/package/2006/relationships"><Relationship Id="rId8" Type="http://schemas.openxmlformats.org/officeDocument/2006/relationships/image" Target="../media/image56.png"/><Relationship Id="rId13" Type="http://schemas.openxmlformats.org/officeDocument/2006/relationships/hyperlink" Target="https://www.abebooks.co.uk/book-search/title/beasts-of-the-field/author/william-j-long/" TargetMode="External"/><Relationship Id="rId18" Type="http://schemas.openxmlformats.org/officeDocument/2006/relationships/image" Target="../media/image61.png"/><Relationship Id="rId3" Type="http://schemas.openxmlformats.org/officeDocument/2006/relationships/hyperlink" Target="https://www.sciencedirect.com/science/article/abs/pii/0003347274900025?via=ihub" TargetMode="External"/><Relationship Id="rId21" Type="http://schemas.openxmlformats.org/officeDocument/2006/relationships/image" Target="../media/image63.png"/><Relationship Id="rId7" Type="http://schemas.openxmlformats.org/officeDocument/2006/relationships/hyperlink" Target="https://www.ncbi.nlm.nih.gov/pmc/articles/PMC6364289/" TargetMode="External"/><Relationship Id="rId12" Type="http://schemas.openxmlformats.org/officeDocument/2006/relationships/image" Target="../media/image58.png"/><Relationship Id="rId17" Type="http://schemas.openxmlformats.org/officeDocument/2006/relationships/hyperlink" Target="https://www.darksky.org/artificial-light-at-night-affects-american-toad-metamorphosis-and-growth/" TargetMode="External"/><Relationship Id="rId2" Type="http://schemas.openxmlformats.org/officeDocument/2006/relationships/notesSlide" Target="../notesSlides/notesSlide9.xml"/><Relationship Id="rId16" Type="http://schemas.openxmlformats.org/officeDocument/2006/relationships/image" Target="../media/image60.png"/><Relationship Id="rId20" Type="http://schemas.openxmlformats.org/officeDocument/2006/relationships/image" Target="../media/image62.png"/><Relationship Id="rId1" Type="http://schemas.openxmlformats.org/officeDocument/2006/relationships/slideLayout" Target="../slideLayouts/slideLayout2.xml"/><Relationship Id="rId6" Type="http://schemas.openxmlformats.org/officeDocument/2006/relationships/image" Target="../media/image55.png"/><Relationship Id="rId11" Type="http://schemas.openxmlformats.org/officeDocument/2006/relationships/hyperlink" Target="https://cescos.fau.edu/observatory/lightpol-Amphib.html" TargetMode="External"/><Relationship Id="rId5" Type="http://schemas.openxmlformats.org/officeDocument/2006/relationships/hyperlink" Target="https://www.sciencedirect.com/science/article/abs/pii/S0003347283711097" TargetMode="External"/><Relationship Id="rId15" Type="http://schemas.openxmlformats.org/officeDocument/2006/relationships/hyperlink" Target="https://www.researchgate.net/publication/242297944_STUDYING_THE_ECOLOGICAL_IMPACTS_OF_LIGHT_POLLUTION_ON_WILDLIFE_AMPHIBIANS_AS_MODELS" TargetMode="External"/><Relationship Id="rId10" Type="http://schemas.openxmlformats.org/officeDocument/2006/relationships/image" Target="../media/image57.png"/><Relationship Id="rId19" Type="http://schemas.openxmlformats.org/officeDocument/2006/relationships/hyperlink" Target="https://www.researchgate.net/publication/239531413_Effects_of_artificial_night_lighting_on_amphibians_and_reptiles_in_urban_environments" TargetMode="External"/><Relationship Id="rId4" Type="http://schemas.openxmlformats.org/officeDocument/2006/relationships/hyperlink" Target="https://www.researchgate.net/publication/305720851_Artificial_night_lighting_and_protected_lands_ecological_effects_and_management_approaches" TargetMode="External"/><Relationship Id="rId9" Type="http://schemas.openxmlformats.org/officeDocument/2006/relationships/hyperlink" Target="https://pubmed.ncbi.nlm.nih.gov/31931411/" TargetMode="External"/><Relationship Id="rId14" Type="http://schemas.openxmlformats.org/officeDocument/2006/relationships/image" Target="../media/image59.jpg"/></Relationships>
</file>

<file path=ppt/slides/_rels/slide12.xml.rels><?xml version="1.0" encoding="UTF-8" standalone="yes"?>
<Relationships xmlns="http://schemas.openxmlformats.org/package/2006/relationships"><Relationship Id="rId8" Type="http://schemas.openxmlformats.org/officeDocument/2006/relationships/hyperlink" Target="https://www.europarl.europa.eu/doceo/document/TA-9-2021-0277_FR.html" TargetMode="External"/><Relationship Id="rId13" Type="http://schemas.openxmlformats.org/officeDocument/2006/relationships/image" Target="../media/image67.emf"/><Relationship Id="rId3" Type="http://schemas.openxmlformats.org/officeDocument/2006/relationships/image" Target="../media/image64.png"/><Relationship Id="rId7" Type="http://schemas.openxmlformats.org/officeDocument/2006/relationships/hyperlink" Target="https://mesdemarches.iledefrance.fr/document-collect/cridfprd/root/public?objectId=9b68cda8-c664-4e53-b100-517d0626acd6;1.0" TargetMode="External"/><Relationship Id="rId12" Type="http://schemas.openxmlformats.org/officeDocument/2006/relationships/image" Target="../media/image66.emf"/><Relationship Id="rId17" Type="http://schemas.microsoft.com/office/2007/relationships/hdphoto" Target="../media/hdphoto1.wdp"/><Relationship Id="rId2" Type="http://schemas.openxmlformats.org/officeDocument/2006/relationships/notesSlide" Target="../notesSlides/notesSlide10.xml"/><Relationship Id="rId16" Type="http://schemas.openxmlformats.org/officeDocument/2006/relationships/image" Target="../media/image68.png"/><Relationship Id="rId1" Type="http://schemas.openxmlformats.org/officeDocument/2006/relationships/slideLayout" Target="../slideLayouts/slideLayout2.xml"/><Relationship Id="rId6" Type="http://schemas.openxmlformats.org/officeDocument/2006/relationships/hyperlink" Target="https://www.legifrance.gouv.fr/loda/article_lc/LEGIARTI000037998137" TargetMode="External"/><Relationship Id="rId11" Type="http://schemas.openxmlformats.org/officeDocument/2006/relationships/image" Target="../media/image65.jpeg"/><Relationship Id="rId5" Type="http://schemas.openxmlformats.org/officeDocument/2006/relationships/hyperlink" Target="https://www.legifrance.gouv.fr/loda/article_lc/LEGIARTI000038748380" TargetMode="External"/><Relationship Id="rId15" Type="http://schemas.openxmlformats.org/officeDocument/2006/relationships/hyperlink" Target="http://wikinight.free.fr/index.php/2019/08/10/les-etiquettes-environnementales-de-larrete-du-27-decembre-2018/#Etiquette_environnementale_sur_la_temperature_de_couleur_des_sources_des_luminaires_8211_Art_3II3" TargetMode="External"/><Relationship Id="rId10" Type="http://schemas.openxmlformats.org/officeDocument/2006/relationships/hyperlink" Target="https://www.senat.fr/questions/base/2015/qSEQ150617037.html" TargetMode="External"/><Relationship Id="rId4" Type="http://schemas.openxmlformats.org/officeDocument/2006/relationships/hyperlink" Target="https://www.legifrance.gouv.fr/loda/id/JORFTEXT000037864346/" TargetMode="External"/><Relationship Id="rId9" Type="http://schemas.openxmlformats.org/officeDocument/2006/relationships/hyperlink" Target="http://wikinight.free.fr/index.php/2019/08/10/les-etiquettes-environnementales-de-larrete-du-27-decembre-2018/" TargetMode="External"/><Relationship Id="rId14" Type="http://schemas.openxmlformats.org/officeDocument/2006/relationships/hyperlink" Target="http://wikinight.free.fr/index.php/2019/08/10/les-etiquettes-environnementales-de-larrete-du-27-decembre-2018/#Etiquette_environnementale_sur_le_flux_des_sources_des_luminaires_8211_Art_3II4"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upload.wikimedia.org/wikipedia/commons/f/f7/Dinoflagellate_lumincescence.jpg" TargetMode="Externa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hyperlink" Target="mailto:pierre.m.brunet@free.fr" TargetMode="External"/><Relationship Id="rId4" Type="http://schemas.openxmlformats.org/officeDocument/2006/relationships/image" Target="../media/image5.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3" Type="http://schemas.openxmlformats.org/officeDocument/2006/relationships/image" Target="../media/image157.emf"/><Relationship Id="rId18" Type="http://schemas.openxmlformats.org/officeDocument/2006/relationships/customXml" Target="../ink/ink8.xml"/><Relationship Id="rId26" Type="http://schemas.openxmlformats.org/officeDocument/2006/relationships/customXml" Target="../ink/ink12.xml"/><Relationship Id="rId3" Type="http://schemas.openxmlformats.org/officeDocument/2006/relationships/image" Target="../media/image69.png"/><Relationship Id="rId21" Type="http://schemas.openxmlformats.org/officeDocument/2006/relationships/image" Target="../media/image161.emf"/><Relationship Id="rId7" Type="http://schemas.openxmlformats.org/officeDocument/2006/relationships/image" Target="../media/image154.emf"/><Relationship Id="rId12" Type="http://schemas.openxmlformats.org/officeDocument/2006/relationships/customXml" Target="../ink/ink5.xml"/><Relationship Id="rId17" Type="http://schemas.openxmlformats.org/officeDocument/2006/relationships/image" Target="../media/image159.emf"/><Relationship Id="rId25" Type="http://schemas.openxmlformats.org/officeDocument/2006/relationships/image" Target="../media/image48.emf"/><Relationship Id="rId33" Type="http://schemas.openxmlformats.org/officeDocument/2006/relationships/image" Target="../media/image52.emf"/><Relationship Id="rId2" Type="http://schemas.openxmlformats.org/officeDocument/2006/relationships/notesSlide" Target="../notesSlides/notesSlide13.xml"/><Relationship Id="rId16" Type="http://schemas.openxmlformats.org/officeDocument/2006/relationships/customXml" Target="../ink/ink7.xml"/><Relationship Id="rId20" Type="http://schemas.openxmlformats.org/officeDocument/2006/relationships/customXml" Target="../ink/ink9.xml"/><Relationship Id="rId29" Type="http://schemas.openxmlformats.org/officeDocument/2006/relationships/image" Target="../media/image50.emf"/><Relationship Id="rId1" Type="http://schemas.openxmlformats.org/officeDocument/2006/relationships/slideLayout" Target="../slideLayouts/slideLayout2.xml"/><Relationship Id="rId6" Type="http://schemas.openxmlformats.org/officeDocument/2006/relationships/customXml" Target="../ink/ink2.xml"/><Relationship Id="rId11" Type="http://schemas.openxmlformats.org/officeDocument/2006/relationships/image" Target="../media/image156.emf"/><Relationship Id="rId24" Type="http://schemas.openxmlformats.org/officeDocument/2006/relationships/customXml" Target="../ink/ink11.xml"/><Relationship Id="rId32" Type="http://schemas.openxmlformats.org/officeDocument/2006/relationships/customXml" Target="../ink/ink15.xml"/><Relationship Id="rId5" Type="http://schemas.openxmlformats.org/officeDocument/2006/relationships/image" Target="../media/image153.emf"/><Relationship Id="rId15" Type="http://schemas.openxmlformats.org/officeDocument/2006/relationships/image" Target="../media/image158.emf"/><Relationship Id="rId23" Type="http://schemas.openxmlformats.org/officeDocument/2006/relationships/image" Target="../media/image162.emf"/><Relationship Id="rId28" Type="http://schemas.openxmlformats.org/officeDocument/2006/relationships/customXml" Target="../ink/ink13.xml"/><Relationship Id="rId10" Type="http://schemas.openxmlformats.org/officeDocument/2006/relationships/customXml" Target="../ink/ink4.xml"/><Relationship Id="rId19" Type="http://schemas.openxmlformats.org/officeDocument/2006/relationships/image" Target="../media/image160.emf"/><Relationship Id="rId31" Type="http://schemas.openxmlformats.org/officeDocument/2006/relationships/image" Target="../media/image51.emf"/><Relationship Id="rId4" Type="http://schemas.openxmlformats.org/officeDocument/2006/relationships/customXml" Target="../ink/ink1.xml"/><Relationship Id="rId9" Type="http://schemas.openxmlformats.org/officeDocument/2006/relationships/image" Target="../media/image155.emf"/><Relationship Id="rId14" Type="http://schemas.openxmlformats.org/officeDocument/2006/relationships/customXml" Target="../ink/ink6.xml"/><Relationship Id="rId22" Type="http://schemas.openxmlformats.org/officeDocument/2006/relationships/customXml" Target="../ink/ink10.xml"/><Relationship Id="rId27" Type="http://schemas.openxmlformats.org/officeDocument/2006/relationships/image" Target="../media/image49.emf"/><Relationship Id="rId30" Type="http://schemas.openxmlformats.org/officeDocument/2006/relationships/customXml" Target="../ink/ink14.xml"/><Relationship Id="rId8" Type="http://schemas.openxmlformats.org/officeDocument/2006/relationships/customXml" Target="../ink/ink3.xml"/></Relationships>
</file>

<file path=ppt/slides/_rels/slide17.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71.jpg"/><Relationship Id="rId4" Type="http://schemas.openxmlformats.org/officeDocument/2006/relationships/hyperlink" Target="https://www.fub.fr/moi-velo/ma-securite/equipement/eclairage/savoir-plus-criteres-evaluation"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ecologie.gouv.fr/arrete-du-27-decembre-2018-relatif-prevention-reduction-et-limitation-des-nuisances-lumineuses"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72.png"/><Relationship Id="rId5" Type="http://schemas.openxmlformats.org/officeDocument/2006/relationships/image" Target="../media/image71.jpg"/><Relationship Id="rId4" Type="http://schemas.openxmlformats.org/officeDocument/2006/relationships/hyperlink" Target="https://www.fub.fr/moi-velo/ma-securite/equipement/eclairage/savoir-plus-criteres-evaluation"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www.fub.fr/moi-velo/ma-securite/equipement/eclairage/savoir-plus-criteres-evaluation"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71.jpg"/></Relationships>
</file>

<file path=ppt/slides/_rels/slide20.xml.rels><?xml version="1.0" encoding="UTF-8" standalone="yes"?>
<Relationships xmlns="http://schemas.openxmlformats.org/package/2006/relationships"><Relationship Id="rId3" Type="http://schemas.openxmlformats.org/officeDocument/2006/relationships/image" Target="../media/image50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ecologique-solidaire.gouv.fr./arrete-du-27-decembre-2018-relatif-prevention-reduction-et-limitation-des-nuisances-lumineuses"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7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xmlns="" id="{5CB82D6B-B1E8-424D-A14D-045294EAD347}"/>
              </a:ext>
            </a:extLst>
          </p:cNvPr>
          <p:cNvSpPr>
            <a:spLocks noGrp="1"/>
          </p:cNvSpPr>
          <p:nvPr>
            <p:ph type="title"/>
          </p:nvPr>
        </p:nvSpPr>
        <p:spPr>
          <a:xfrm>
            <a:off x="838200" y="381582"/>
            <a:ext cx="10515600" cy="1325563"/>
          </a:xfrm>
        </p:spPr>
        <p:txBody>
          <a:bodyPr/>
          <a:lstStyle/>
          <a:p>
            <a:endParaRPr lang="fr-FR">
              <a:solidFill>
                <a:schemeClr val="bg1"/>
              </a:solidFill>
            </a:endParaRPr>
          </a:p>
        </p:txBody>
      </p:sp>
      <p:pic>
        <p:nvPicPr>
          <p:cNvPr id="9" name="Espace réservé du contenu 8">
            <a:hlinkClick r:id="rId2"/>
            <a:extLst>
              <a:ext uri="{FF2B5EF4-FFF2-40B4-BE49-F238E27FC236}">
                <a16:creationId xmlns:a16="http://schemas.microsoft.com/office/drawing/2014/main" xmlns="" id="{753C4323-07BF-4B66-85DC-ED0957714F95}"/>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2702" y="-1"/>
            <a:ext cx="12179297" cy="6858001"/>
          </a:xfrm>
        </p:spPr>
      </p:pic>
      <p:sp>
        <p:nvSpPr>
          <p:cNvPr id="13" name="ZoneTexte 12">
            <a:extLst>
              <a:ext uri="{FF2B5EF4-FFF2-40B4-BE49-F238E27FC236}">
                <a16:creationId xmlns:a16="http://schemas.microsoft.com/office/drawing/2014/main" xmlns="" id="{CCB78A7A-8272-47C0-AE5A-E8B50F729CEE}"/>
              </a:ext>
            </a:extLst>
          </p:cNvPr>
          <p:cNvSpPr txBox="1"/>
          <p:nvPr/>
        </p:nvSpPr>
        <p:spPr>
          <a:xfrm>
            <a:off x="838200" y="4983039"/>
            <a:ext cx="3097560" cy="338554"/>
          </a:xfrm>
          <a:prstGeom prst="rect">
            <a:avLst/>
          </a:prstGeom>
          <a:noFill/>
        </p:spPr>
        <p:txBody>
          <a:bodyPr wrap="square" rtlCol="0">
            <a:spAutoFit/>
          </a:bodyPr>
          <a:lstStyle/>
          <a:p>
            <a:endParaRPr lang="fr-FR" baseline="0" dirty="0">
              <a:solidFill>
                <a:schemeClr val="bg1"/>
              </a:solidFill>
            </a:endParaRPr>
          </a:p>
        </p:txBody>
      </p:sp>
      <p:pic>
        <p:nvPicPr>
          <p:cNvPr id="8" name="Image 7" descr="Logo_France_Nature_Environnement_2016">
            <a:extLst>
              <a:ext uri="{FF2B5EF4-FFF2-40B4-BE49-F238E27FC236}">
                <a16:creationId xmlns:a16="http://schemas.microsoft.com/office/drawing/2014/main" xmlns="" id="{58897F56-BFCE-4509-A604-DCEB90F9B08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84125" y="5821468"/>
            <a:ext cx="1157235" cy="963612"/>
          </a:xfrm>
          <a:prstGeom prst="rect">
            <a:avLst/>
          </a:prstGeom>
          <a:noFill/>
          <a:ln>
            <a:noFill/>
          </a:ln>
        </p:spPr>
      </p:pic>
      <p:sp>
        <p:nvSpPr>
          <p:cNvPr id="11" name="Rectangle 15">
            <a:extLst>
              <a:ext uri="{FF2B5EF4-FFF2-40B4-BE49-F238E27FC236}">
                <a16:creationId xmlns:a16="http://schemas.microsoft.com/office/drawing/2014/main" xmlns="" id="{5F68E2CA-AF50-40FD-BBBE-A6BBE9F9A3CE}"/>
              </a:ext>
            </a:extLst>
          </p:cNvPr>
          <p:cNvSpPr>
            <a:spLocks noChangeArrowheads="1"/>
          </p:cNvSpPr>
          <p:nvPr/>
        </p:nvSpPr>
        <p:spPr bwMode="auto">
          <a:xfrm>
            <a:off x="194803" y="5821468"/>
            <a:ext cx="3793315" cy="963612"/>
          </a:xfrm>
          <a:prstGeom prst="rect">
            <a:avLst/>
          </a:prstGeom>
          <a:solidFill>
            <a:srgbClr val="000000">
              <a:alpha val="50000"/>
            </a:srgbClr>
          </a:solidFill>
          <a:ln w="9525">
            <a:solidFill>
              <a:schemeClr val="accent4"/>
            </a:solidFill>
            <a:miter lim="800000"/>
            <a:headEnd/>
            <a:tailEnd/>
          </a:ln>
          <a:effectLst/>
        </p:spPr>
        <p:txBody>
          <a:bodyPr/>
          <a:lstStyle/>
          <a:p>
            <a:r>
              <a:rPr lang="fr-FR" altLang="fr-FR" sz="1800" baseline="0" dirty="0">
                <a:solidFill>
                  <a:schemeClr val="bg1"/>
                </a:solidFill>
                <a:latin typeface="+mn-lt"/>
              </a:rPr>
              <a:t>Pierre Brunet </a:t>
            </a:r>
          </a:p>
          <a:p>
            <a:pPr>
              <a:spcAft>
                <a:spcPts val="300"/>
              </a:spcAft>
            </a:pPr>
            <a:r>
              <a:rPr lang="fr-FR" altLang="fr-FR" sz="1800" u="sng" baseline="0" dirty="0">
                <a:solidFill>
                  <a:schemeClr val="bg1"/>
                </a:solidFill>
                <a:latin typeface="+mn-lt"/>
                <a:hlinkClick r:id="rId5"/>
              </a:rPr>
              <a:t>pierre.m.brunet@free.fr</a:t>
            </a:r>
            <a:endParaRPr lang="fr-FR" altLang="fr-FR" sz="1800" u="sng" baseline="0" dirty="0">
              <a:solidFill>
                <a:schemeClr val="bg1"/>
              </a:solidFill>
              <a:latin typeface="+mn-lt"/>
            </a:endParaRPr>
          </a:p>
          <a:p>
            <a:r>
              <a:rPr lang="fr-FR" altLang="fr-FR" sz="1800" baseline="0" dirty="0">
                <a:solidFill>
                  <a:schemeClr val="bg1"/>
                </a:solidFill>
                <a:latin typeface="+mn-lt"/>
              </a:rPr>
              <a:t>Réseau juridique FNE</a:t>
            </a:r>
          </a:p>
        </p:txBody>
      </p:sp>
      <p:sp>
        <p:nvSpPr>
          <p:cNvPr id="15" name="Rectangle 15">
            <a:extLst>
              <a:ext uri="{FF2B5EF4-FFF2-40B4-BE49-F238E27FC236}">
                <a16:creationId xmlns:a16="http://schemas.microsoft.com/office/drawing/2014/main" xmlns="" id="{68CB8E90-C322-4B40-A098-75C49F73DCA3}"/>
              </a:ext>
            </a:extLst>
          </p:cNvPr>
          <p:cNvSpPr>
            <a:spLocks noChangeArrowheads="1"/>
          </p:cNvSpPr>
          <p:nvPr/>
        </p:nvSpPr>
        <p:spPr bwMode="auto">
          <a:xfrm>
            <a:off x="6564828" y="1340768"/>
            <a:ext cx="5205100" cy="1030067"/>
          </a:xfrm>
          <a:prstGeom prst="rect">
            <a:avLst/>
          </a:prstGeom>
          <a:solidFill>
            <a:srgbClr val="000000">
              <a:alpha val="28000"/>
            </a:srgbClr>
          </a:solidFill>
          <a:ln w="9525">
            <a:solidFill>
              <a:schemeClr val="accent4"/>
            </a:solidFill>
            <a:miter lim="800000"/>
            <a:headEnd/>
            <a:tailEnd/>
          </a:ln>
          <a:effectLst/>
        </p:spPr>
        <p:txBody>
          <a:bodyPr/>
          <a:lstStyle/>
          <a:p>
            <a:r>
              <a:rPr lang="fr-FR" altLang="fr-FR" sz="2800" i="1" baseline="0" dirty="0">
                <a:solidFill>
                  <a:schemeClr val="bg1"/>
                </a:solidFill>
                <a:latin typeface="+mn-lt"/>
              </a:rPr>
              <a:t>Présentation téléchargeable sur </a:t>
            </a:r>
            <a:r>
              <a:rPr lang="fr-FR" altLang="fr-FR" sz="2800" i="1" baseline="0" dirty="0">
                <a:solidFill>
                  <a:schemeClr val="bg1"/>
                </a:solidFill>
                <a:latin typeface="+mn-lt"/>
                <a:hlinkClick r:id="rId6"/>
              </a:rPr>
              <a:t>wikinight.free.fr</a:t>
            </a:r>
            <a:endParaRPr lang="fr-FR" altLang="fr-FR" sz="2800" i="1" baseline="0" dirty="0">
              <a:solidFill>
                <a:schemeClr val="bg1"/>
              </a:solidFill>
              <a:latin typeface="+mn-lt"/>
            </a:endParaRPr>
          </a:p>
        </p:txBody>
      </p:sp>
      <p:sp>
        <p:nvSpPr>
          <p:cNvPr id="16" name="Rectangle 4">
            <a:extLst>
              <a:ext uri="{FF2B5EF4-FFF2-40B4-BE49-F238E27FC236}">
                <a16:creationId xmlns:a16="http://schemas.microsoft.com/office/drawing/2014/main" xmlns="" id="{01355090-E6B4-421B-B6A4-96EFD682CE6E}"/>
              </a:ext>
            </a:extLst>
          </p:cNvPr>
          <p:cNvSpPr txBox="1">
            <a:spLocks noChangeArrowheads="1"/>
          </p:cNvSpPr>
          <p:nvPr/>
        </p:nvSpPr>
        <p:spPr>
          <a:xfrm>
            <a:off x="0" y="0"/>
            <a:ext cx="12192000" cy="1152525"/>
          </a:xfrm>
          <a:prstGeom prst="rect">
            <a:avLst/>
          </a:prstGeom>
          <a:solidFill>
            <a:srgbClr val="000000">
              <a:alpha val="20000"/>
            </a:srgbClr>
          </a:solidFill>
          <a:ln>
            <a:solidFill>
              <a:schemeClr val="tx1"/>
            </a:solidFill>
            <a:miter lim="800000"/>
            <a:headEnd/>
            <a:tailEnd/>
          </a:ln>
        </p:spPr>
        <p:txBody>
          <a:bodyPr anchor="ctr">
            <a:no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marL="182563" fontAlgn="auto">
              <a:lnSpc>
                <a:spcPct val="100000"/>
              </a:lnSpc>
              <a:spcBef>
                <a:spcPts val="600"/>
              </a:spcBef>
              <a:spcAft>
                <a:spcPts val="600"/>
              </a:spcAft>
            </a:pPr>
            <a:r>
              <a:rPr lang="fr-FR" sz="3200" b="1" baseline="0">
                <a:latin typeface="Tahoma" panose="020B0604030504040204" pitchFamily="34" charset="0"/>
                <a:ea typeface="Tahoma" panose="020B0604030504040204" pitchFamily="34" charset="0"/>
                <a:cs typeface="Tahoma" panose="020B0604030504040204" pitchFamily="34" charset="0"/>
              </a:rPr>
              <a:t>Eclairage artificiel et milieux aquatiques</a:t>
            </a:r>
            <a:endParaRPr lang="fr-FR" sz="3200" b="1" baseline="0" dirty="0">
              <a:latin typeface="Tahoma" panose="020B0604030504040204" pitchFamily="34" charset="0"/>
              <a:ea typeface="Tahoma" panose="020B0604030504040204" pitchFamily="34" charset="0"/>
              <a:cs typeface="Tahoma" panose="020B0604030504040204" pitchFamily="34" charset="0"/>
            </a:endParaRPr>
          </a:p>
        </p:txBody>
      </p:sp>
      <p:pic>
        <p:nvPicPr>
          <p:cNvPr id="4" name="Image 3" descr="Une image contenant texte&#10;&#10;Description générée automatiquement">
            <a:extLst>
              <a:ext uri="{FF2B5EF4-FFF2-40B4-BE49-F238E27FC236}">
                <a16:creationId xmlns:a16="http://schemas.microsoft.com/office/drawing/2014/main" xmlns="" id="{6E393568-2788-4DE3-92B3-F08728CB984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502097" y="4983039"/>
            <a:ext cx="3488309" cy="1152525"/>
          </a:xfrm>
          <a:prstGeom prst="rect">
            <a:avLst/>
          </a:prstGeom>
          <a:solidFill>
            <a:schemeClr val="accent1"/>
          </a:solidFill>
        </p:spPr>
      </p:pic>
      <p:sp>
        <p:nvSpPr>
          <p:cNvPr id="12" name="ZoneTexte 11">
            <a:extLst>
              <a:ext uri="{FF2B5EF4-FFF2-40B4-BE49-F238E27FC236}">
                <a16:creationId xmlns:a16="http://schemas.microsoft.com/office/drawing/2014/main" xmlns="" id="{BE1D64A8-D993-4B24-9A18-11AC402F1902}"/>
              </a:ext>
            </a:extLst>
          </p:cNvPr>
          <p:cNvSpPr txBox="1"/>
          <p:nvPr/>
        </p:nvSpPr>
        <p:spPr>
          <a:xfrm>
            <a:off x="5951984" y="6201349"/>
            <a:ext cx="6101080" cy="584775"/>
          </a:xfrm>
          <a:prstGeom prst="rect">
            <a:avLst/>
          </a:prstGeom>
          <a:noFill/>
        </p:spPr>
        <p:txBody>
          <a:bodyPr wrap="square">
            <a:spAutoFit/>
          </a:bodyPr>
          <a:lstStyle/>
          <a:p>
            <a:pPr algn="r"/>
            <a:r>
              <a:rPr lang="fr-FR" b="1" baseline="0" dirty="0">
                <a:solidFill>
                  <a:schemeClr val="bg1"/>
                </a:solidFill>
              </a:rPr>
              <a:t>Rencontre technique « Trame noire et biodiversité » </a:t>
            </a:r>
          </a:p>
          <a:p>
            <a:pPr algn="r"/>
            <a:r>
              <a:rPr lang="fr-FR" b="1" baseline="0" dirty="0">
                <a:solidFill>
                  <a:schemeClr val="bg1"/>
                </a:solidFill>
              </a:rPr>
              <a:t>Paris, 18 novembre 2021</a:t>
            </a:r>
          </a:p>
        </p:txBody>
      </p:sp>
    </p:spTree>
    <p:extLst>
      <p:ext uri="{BB962C8B-B14F-4D97-AF65-F5344CB8AC3E}">
        <p14:creationId xmlns:p14="http://schemas.microsoft.com/office/powerpoint/2010/main" val="31708587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xmlns="" id="{5CB82D6B-B1E8-424D-A14D-045294EAD347}"/>
              </a:ext>
            </a:extLst>
          </p:cNvPr>
          <p:cNvSpPr>
            <a:spLocks noGrp="1"/>
          </p:cNvSpPr>
          <p:nvPr>
            <p:ph type="title"/>
          </p:nvPr>
        </p:nvSpPr>
        <p:spPr>
          <a:xfrm>
            <a:off x="838200" y="381582"/>
            <a:ext cx="10515600" cy="1325563"/>
          </a:xfrm>
        </p:spPr>
        <p:txBody>
          <a:bodyPr/>
          <a:lstStyle/>
          <a:p>
            <a:endParaRPr lang="fr-FR">
              <a:solidFill>
                <a:schemeClr val="bg1"/>
              </a:solidFill>
            </a:endParaRPr>
          </a:p>
        </p:txBody>
      </p:sp>
      <p:pic>
        <p:nvPicPr>
          <p:cNvPr id="9" name="Espace réservé du contenu 8">
            <a:hlinkClick r:id="rId2"/>
            <a:extLst>
              <a:ext uri="{FF2B5EF4-FFF2-40B4-BE49-F238E27FC236}">
                <a16:creationId xmlns:a16="http://schemas.microsoft.com/office/drawing/2014/main" xmlns="" id="{753C4323-07BF-4B66-85DC-ED0957714F95}"/>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2702" y="-1"/>
            <a:ext cx="12179297" cy="6858001"/>
          </a:xfrm>
        </p:spPr>
      </p:pic>
      <p:sp>
        <p:nvSpPr>
          <p:cNvPr id="13" name="ZoneTexte 12">
            <a:extLst>
              <a:ext uri="{FF2B5EF4-FFF2-40B4-BE49-F238E27FC236}">
                <a16:creationId xmlns:a16="http://schemas.microsoft.com/office/drawing/2014/main" xmlns="" id="{CCB78A7A-8272-47C0-AE5A-E8B50F729CEE}"/>
              </a:ext>
            </a:extLst>
          </p:cNvPr>
          <p:cNvSpPr txBox="1"/>
          <p:nvPr/>
        </p:nvSpPr>
        <p:spPr>
          <a:xfrm>
            <a:off x="838200" y="4983039"/>
            <a:ext cx="3097560" cy="338554"/>
          </a:xfrm>
          <a:prstGeom prst="rect">
            <a:avLst/>
          </a:prstGeom>
          <a:noFill/>
        </p:spPr>
        <p:txBody>
          <a:bodyPr wrap="square" rtlCol="0">
            <a:spAutoFit/>
          </a:bodyPr>
          <a:lstStyle/>
          <a:p>
            <a:endParaRPr lang="fr-FR" baseline="0" dirty="0">
              <a:solidFill>
                <a:schemeClr val="bg1"/>
              </a:solidFill>
            </a:endParaRPr>
          </a:p>
        </p:txBody>
      </p:sp>
      <p:sp>
        <p:nvSpPr>
          <p:cNvPr id="14" name="ZoneTexte 13">
            <a:extLst>
              <a:ext uri="{FF2B5EF4-FFF2-40B4-BE49-F238E27FC236}">
                <a16:creationId xmlns:a16="http://schemas.microsoft.com/office/drawing/2014/main" xmlns="" id="{57058795-0FC3-44D7-996B-0E7E5D16D5A3}"/>
              </a:ext>
            </a:extLst>
          </p:cNvPr>
          <p:cNvSpPr txBox="1"/>
          <p:nvPr/>
        </p:nvSpPr>
        <p:spPr>
          <a:xfrm>
            <a:off x="20578" y="6093296"/>
            <a:ext cx="5383341" cy="584775"/>
          </a:xfrm>
          <a:prstGeom prst="rect">
            <a:avLst/>
          </a:prstGeom>
          <a:noFill/>
        </p:spPr>
        <p:txBody>
          <a:bodyPr wrap="square" rtlCol="0">
            <a:spAutoFit/>
          </a:bodyPr>
          <a:lstStyle/>
          <a:p>
            <a:r>
              <a:rPr lang="fr-FR" baseline="0" dirty="0">
                <a:solidFill>
                  <a:schemeClr val="bg1"/>
                </a:solidFill>
              </a:rPr>
              <a:t>Phytoplancton bioluminescent </a:t>
            </a:r>
            <a:r>
              <a:rPr lang="fr-FR" i="1" baseline="0" dirty="0">
                <a:solidFill>
                  <a:schemeClr val="bg1"/>
                </a:solidFill>
              </a:rPr>
              <a:t>Dinoflagellés</a:t>
            </a:r>
            <a:r>
              <a:rPr lang="fr-FR" baseline="0" dirty="0">
                <a:solidFill>
                  <a:schemeClr val="bg1"/>
                </a:solidFill>
              </a:rPr>
              <a:t>, New-Jersey</a:t>
            </a:r>
          </a:p>
          <a:p>
            <a:r>
              <a:rPr lang="fr-FR" baseline="0" dirty="0">
                <a:solidFill>
                  <a:schemeClr val="bg1"/>
                </a:solidFill>
                <a:hlinkClick r:id="rId2">
                  <a:extLst>
                    <a:ext uri="{A12FA001-AC4F-418D-AE19-62706E023703}">
                      <ahyp:hlinkClr xmlns:ahyp="http://schemas.microsoft.com/office/drawing/2018/hyperlinkcolor" xmlns="" val="tx"/>
                    </a:ext>
                  </a:extLst>
                </a:hlinkClick>
              </a:rPr>
              <a:t>Flickr calano82</a:t>
            </a:r>
            <a:endParaRPr lang="fr-FR" baseline="0" dirty="0">
              <a:solidFill>
                <a:schemeClr val="bg1"/>
              </a:solidFill>
            </a:endParaRPr>
          </a:p>
        </p:txBody>
      </p:sp>
      <p:pic>
        <p:nvPicPr>
          <p:cNvPr id="17" name="Image 16">
            <a:hlinkClick r:id="rId4"/>
            <a:extLst>
              <a:ext uri="{FF2B5EF4-FFF2-40B4-BE49-F238E27FC236}">
                <a16:creationId xmlns:a16="http://schemas.microsoft.com/office/drawing/2014/main" xmlns="" id="{708BDF9F-4DEC-4BCC-843E-93A287839F8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48328" y="4617132"/>
            <a:ext cx="3040013" cy="2145891"/>
          </a:xfrm>
          <a:prstGeom prst="rect">
            <a:avLst/>
          </a:prstGeom>
          <a:ln>
            <a:solidFill>
              <a:schemeClr val="accent2"/>
            </a:solidFill>
          </a:ln>
        </p:spPr>
      </p:pic>
      <p:sp>
        <p:nvSpPr>
          <p:cNvPr id="18" name="Rectangle 1">
            <a:extLst>
              <a:ext uri="{FF2B5EF4-FFF2-40B4-BE49-F238E27FC236}">
                <a16:creationId xmlns:a16="http://schemas.microsoft.com/office/drawing/2014/main" xmlns="" id="{6EDBD482-9EA8-44CC-B79C-D1780C3E8E3F}"/>
              </a:ext>
            </a:extLst>
          </p:cNvPr>
          <p:cNvSpPr>
            <a:spLocks noChangeArrowheads="1"/>
          </p:cNvSpPr>
          <p:nvPr/>
        </p:nvSpPr>
        <p:spPr bwMode="auto">
          <a:xfrm>
            <a:off x="108191" y="188640"/>
            <a:ext cx="4032448" cy="1938992"/>
          </a:xfrm>
          <a:prstGeom prst="rect">
            <a:avLst/>
          </a:prstGeom>
          <a:solidFill>
            <a:schemeClr val="tx1">
              <a:alpha val="29000"/>
            </a:schemeClr>
          </a:solidFill>
          <a:ln>
            <a:solidFill>
              <a:schemeClr val="accent2"/>
            </a:solidFill>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000" b="0" i="1" u="none" strike="noStrike" cap="none" normalizeH="0" baseline="0" dirty="0">
                <a:ln>
                  <a:noFill/>
                </a:ln>
                <a:solidFill>
                  <a:schemeClr val="bg1"/>
                </a:solidFill>
                <a:effectLst/>
                <a:latin typeface="Arial Unicode MS"/>
              </a:rPr>
              <a:t>L'éclairage artificiel modifie considérablement l'intensité et le spectre de lumière la nuit et homogénéise l'environnement visuel nocturne dans l'espace et le temps</a:t>
            </a:r>
            <a:r>
              <a:rPr kumimoji="0" lang="fr-FR" altLang="fr-FR" sz="2000" b="0" i="1" u="none" strike="noStrike" cap="none" normalizeH="0" baseline="0" dirty="0">
                <a:ln>
                  <a:noFill/>
                </a:ln>
                <a:solidFill>
                  <a:schemeClr val="bg1"/>
                </a:solidFill>
                <a:effectLst/>
              </a:rPr>
              <a:t> </a:t>
            </a:r>
          </a:p>
        </p:txBody>
      </p:sp>
    </p:spTree>
    <p:extLst>
      <p:ext uri="{BB962C8B-B14F-4D97-AF65-F5344CB8AC3E}">
        <p14:creationId xmlns:p14="http://schemas.microsoft.com/office/powerpoint/2010/main" val="36934604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hlinkClick r:id="rId3"/>
            <a:extLst>
              <a:ext uri="{FF2B5EF4-FFF2-40B4-BE49-F238E27FC236}">
                <a16:creationId xmlns:a16="http://schemas.microsoft.com/office/drawing/2014/main" xmlns="" id="{A0381B8E-4E82-412A-8190-EE0394248C3A}"/>
              </a:ext>
            </a:extLst>
          </p:cNvPr>
          <p:cNvPicPr>
            <a:picLocks noChangeAspect="1"/>
          </p:cNvPicPr>
          <p:nvPr/>
        </p:nvPicPr>
        <p:blipFill rotWithShape="1">
          <a:blip r:embed="rId4"/>
          <a:srcRect l="28016" r="28016"/>
          <a:stretch/>
        </p:blipFill>
        <p:spPr>
          <a:xfrm>
            <a:off x="5792289" y="4035660"/>
            <a:ext cx="1928987" cy="2742026"/>
          </a:xfrm>
          <a:prstGeom prst="rect">
            <a:avLst/>
          </a:prstGeom>
          <a:ln>
            <a:solidFill>
              <a:schemeClr val="accent1"/>
            </a:solidFill>
          </a:ln>
        </p:spPr>
      </p:pic>
      <p:sp>
        <p:nvSpPr>
          <p:cNvPr id="1351683" name="Text Box 3"/>
          <p:cNvSpPr txBox="1">
            <a:spLocks noChangeArrowheads="1"/>
          </p:cNvSpPr>
          <p:nvPr/>
        </p:nvSpPr>
        <p:spPr bwMode="auto">
          <a:xfrm>
            <a:off x="108954" y="1213049"/>
            <a:ext cx="4337353" cy="20990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buClr>
                <a:schemeClr val="accent2"/>
              </a:buClr>
              <a:buSzPct val="80000"/>
            </a:pPr>
            <a:r>
              <a:rPr lang="fr-FR" altLang="fr-FR" b="1" u="sng" baseline="0" dirty="0">
                <a:solidFill>
                  <a:schemeClr val="accent1"/>
                </a:solidFill>
                <a:latin typeface="Tahoma" panose="020B0604030504040204" pitchFamily="34" charset="0"/>
              </a:rPr>
              <a:t>La vie aime la nuit</a:t>
            </a:r>
          </a:p>
          <a:p>
            <a:pPr>
              <a:spcBef>
                <a:spcPct val="30000"/>
              </a:spcBef>
              <a:buClr>
                <a:schemeClr val="hlink"/>
              </a:buClr>
              <a:buSzPct val="80000"/>
              <a:buFont typeface="Wingdings" panose="05000000000000000000" pitchFamily="2" charset="2"/>
              <a:buChar char="Ø"/>
            </a:pPr>
            <a:r>
              <a:rPr lang="fr-FR" altLang="fr-FR" sz="1200" baseline="0" dirty="0">
                <a:solidFill>
                  <a:schemeClr val="accent1"/>
                </a:solidFill>
                <a:latin typeface="Tahoma" panose="020B0604030504040204" pitchFamily="34" charset="0"/>
              </a:rPr>
              <a:t> la nuit comme «habitat»</a:t>
            </a:r>
          </a:p>
          <a:p>
            <a:pPr>
              <a:spcBef>
                <a:spcPct val="30000"/>
              </a:spcBef>
              <a:buClr>
                <a:schemeClr val="hlink"/>
              </a:buClr>
              <a:buSzPct val="80000"/>
              <a:buFont typeface="Wingdings" panose="05000000000000000000" pitchFamily="2" charset="2"/>
              <a:buChar char="Ø"/>
            </a:pPr>
            <a:r>
              <a:rPr lang="fr-FR" altLang="fr-FR" sz="1200" baseline="0" dirty="0">
                <a:solidFill>
                  <a:schemeClr val="accent1"/>
                </a:solidFill>
                <a:latin typeface="Tahoma" panose="020B0604030504040204" pitchFamily="34" charset="0"/>
              </a:rPr>
              <a:t> le noir comme «ressource» : un réservoir de biodiversité</a:t>
            </a:r>
            <a:endParaRPr lang="fr-FR" altLang="fr-FR" sz="1200" u="sng" baseline="0" dirty="0">
              <a:solidFill>
                <a:schemeClr val="accent1"/>
              </a:solidFill>
              <a:latin typeface="Tahoma" panose="020B0604030504040204" pitchFamily="34" charset="0"/>
            </a:endParaRPr>
          </a:p>
          <a:p>
            <a:pPr>
              <a:spcBef>
                <a:spcPts val="600"/>
              </a:spcBef>
              <a:buClr>
                <a:schemeClr val="hlink"/>
              </a:buClr>
              <a:buSzPct val="80000"/>
            </a:pPr>
            <a:r>
              <a:rPr lang="fr-FR" altLang="fr-FR" sz="1400" b="1" u="sng" baseline="0" dirty="0">
                <a:solidFill>
                  <a:srgbClr val="92D050"/>
                </a:solidFill>
                <a:latin typeface="Tahoma" panose="020B0604030504040204" pitchFamily="34" charset="0"/>
              </a:rPr>
              <a:t>La nuit c’est la moitié de la vie</a:t>
            </a:r>
            <a:endParaRPr lang="fr-FR" altLang="fr-FR" sz="500" b="1" u="sng" baseline="0" dirty="0">
              <a:solidFill>
                <a:srgbClr val="92D050"/>
              </a:solidFill>
              <a:latin typeface="Tahoma" panose="020B0604030504040204" pitchFamily="34" charset="0"/>
            </a:endParaRPr>
          </a:p>
          <a:p>
            <a:pPr>
              <a:spcBef>
                <a:spcPts val="600"/>
              </a:spcBef>
              <a:buClr>
                <a:schemeClr val="hlink"/>
              </a:buClr>
              <a:buSzPct val="80000"/>
            </a:pPr>
            <a:r>
              <a:rPr lang="fr-FR" altLang="fr-FR" sz="1400" b="1" u="sng" baseline="0" dirty="0">
                <a:solidFill>
                  <a:srgbClr val="92D050"/>
                </a:solidFill>
                <a:latin typeface="Tahoma" panose="020B0604030504040204" pitchFamily="34" charset="0"/>
              </a:rPr>
              <a:t>Les impacts biologiques de la lumière : un spectre large</a:t>
            </a:r>
            <a:r>
              <a:rPr lang="fr-FR" altLang="fr-FR" sz="1400" b="1" u="sng" baseline="0" dirty="0">
                <a:solidFill>
                  <a:schemeClr val="accent1"/>
                </a:solidFill>
                <a:latin typeface="Tahoma" panose="020B0604030504040204" pitchFamily="34" charset="0"/>
              </a:rPr>
              <a:t>  </a:t>
            </a:r>
          </a:p>
          <a:p>
            <a:pPr>
              <a:spcBef>
                <a:spcPct val="30000"/>
              </a:spcBef>
              <a:buClr>
                <a:schemeClr val="hlink"/>
              </a:buClr>
              <a:buSzPct val="80000"/>
              <a:buFont typeface="Wingdings" panose="05000000000000000000" pitchFamily="2" charset="2"/>
              <a:buChar char="Ø"/>
            </a:pPr>
            <a:r>
              <a:rPr lang="fr-FR" altLang="fr-FR" sz="1200" baseline="0" dirty="0">
                <a:solidFill>
                  <a:schemeClr val="accent1"/>
                </a:solidFill>
                <a:latin typeface="Tahoma" panose="020B0604030504040204" pitchFamily="34" charset="0"/>
              </a:rPr>
              <a:t> de la flore à la faune, </a:t>
            </a:r>
          </a:p>
          <a:p>
            <a:pPr>
              <a:spcBef>
                <a:spcPct val="30000"/>
              </a:spcBef>
              <a:buClr>
                <a:schemeClr val="hlink"/>
              </a:buClr>
              <a:buSzPct val="80000"/>
              <a:buFont typeface="Wingdings" panose="05000000000000000000" pitchFamily="2" charset="2"/>
              <a:buChar char="Ø"/>
            </a:pPr>
            <a:r>
              <a:rPr lang="fr-FR" altLang="fr-FR" sz="1200" baseline="0" dirty="0">
                <a:solidFill>
                  <a:schemeClr val="accent1"/>
                </a:solidFill>
                <a:latin typeface="Tahoma" panose="020B0604030504040204" pitchFamily="34" charset="0"/>
              </a:rPr>
              <a:t> des invertébrés aux vertébrés</a:t>
            </a:r>
          </a:p>
        </p:txBody>
      </p:sp>
      <p:pic>
        <p:nvPicPr>
          <p:cNvPr id="1351691" name="Picture 11">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52100" y="63655"/>
            <a:ext cx="2354661" cy="333364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51693" name="Text Box 13"/>
          <p:cNvSpPr txBox="1">
            <a:spLocks noChangeArrowheads="1"/>
          </p:cNvSpPr>
          <p:nvPr/>
        </p:nvSpPr>
        <p:spPr bwMode="auto">
          <a:xfrm>
            <a:off x="4216871" y="98673"/>
            <a:ext cx="1835229" cy="981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176213" indent="-176213">
              <a:spcBef>
                <a:spcPct val="50000"/>
              </a:spcBef>
              <a:buClr>
                <a:schemeClr val="accent2"/>
              </a:buClr>
              <a:buFont typeface="Wingdings" panose="05000000000000000000" pitchFamily="2" charset="2"/>
              <a:buChar char="q"/>
            </a:pPr>
            <a:r>
              <a:rPr lang="fr-FR" altLang="fr-FR" sz="1050" i="1" baseline="0" dirty="0">
                <a:solidFill>
                  <a:schemeClr val="accent1"/>
                </a:solidFill>
              </a:rPr>
              <a:t>Synthèses bibliographiques</a:t>
            </a:r>
          </a:p>
          <a:p>
            <a:pPr marL="176213" indent="-176213">
              <a:spcBef>
                <a:spcPct val="50000"/>
              </a:spcBef>
              <a:buClr>
                <a:schemeClr val="accent2"/>
              </a:buClr>
              <a:buFont typeface="Wingdings" panose="05000000000000000000" pitchFamily="2" charset="2"/>
              <a:buChar char="q"/>
            </a:pPr>
            <a:r>
              <a:rPr kumimoji="0" lang="fr-FR" altLang="fr-FR" sz="1050" b="0" i="1" u="none" strike="noStrike" kern="1200" cap="none" spc="0" normalizeH="0" baseline="0" noProof="0" dirty="0">
                <a:ln>
                  <a:noFill/>
                </a:ln>
                <a:solidFill>
                  <a:srgbClr val="FFFFFF"/>
                </a:solidFill>
                <a:effectLst/>
                <a:uLnTx/>
                <a:uFillTx/>
                <a:latin typeface="Tahoma" panose="020B0604030504040204" pitchFamily="34" charset="0"/>
                <a:ea typeface="+mn-ea"/>
                <a:cs typeface="+mn-cs"/>
              </a:rPr>
              <a:t>Le </a:t>
            </a:r>
            <a:r>
              <a:rPr kumimoji="0" lang="fr-FR" altLang="fr-FR" sz="1050" b="0" i="1" u="none" strike="noStrike" kern="1200" cap="none" spc="0" normalizeH="0" baseline="0" noProof="0" dirty="0">
                <a:ln>
                  <a:noFill/>
                </a:ln>
                <a:solidFill>
                  <a:srgbClr val="FFFFFF"/>
                </a:solidFill>
                <a:effectLst/>
                <a:uLnTx/>
                <a:uFillTx/>
                <a:latin typeface="Tahoma" panose="020B0604030504040204" pitchFamily="34" charset="0"/>
                <a:ea typeface="+mn-ea"/>
                <a:cs typeface="+mn-cs"/>
                <a:hlinkClick r:id="rId7"/>
              </a:rPr>
              <a:t>site de référence</a:t>
            </a:r>
            <a:r>
              <a:rPr kumimoji="0" lang="fr-FR" altLang="fr-FR" sz="1050" b="0" i="1" u="none" strike="noStrike" kern="1200" cap="none" spc="0" normalizeH="0" baseline="0" noProof="0" dirty="0">
                <a:ln>
                  <a:noFill/>
                </a:ln>
                <a:solidFill>
                  <a:srgbClr val="FFFFFF"/>
                </a:solidFill>
                <a:effectLst/>
                <a:uLnTx/>
                <a:uFillTx/>
                <a:latin typeface="Tahoma" panose="020B0604030504040204" pitchFamily="34" charset="0"/>
                <a:ea typeface="+mn-ea"/>
                <a:cs typeface="+mn-cs"/>
              </a:rPr>
              <a:t> de Romain </a:t>
            </a:r>
            <a:r>
              <a:rPr kumimoji="0" lang="fr-FR" altLang="fr-FR" sz="1050" b="0" i="1" u="none" strike="noStrike" kern="1200" cap="none" spc="0" normalizeH="0" baseline="0" noProof="0" dirty="0" err="1">
                <a:ln>
                  <a:noFill/>
                </a:ln>
                <a:solidFill>
                  <a:srgbClr val="FFFFFF"/>
                </a:solidFill>
                <a:effectLst/>
                <a:uLnTx/>
                <a:uFillTx/>
                <a:latin typeface="Tahoma" panose="020B0604030504040204" pitchFamily="34" charset="0"/>
                <a:ea typeface="+mn-ea"/>
                <a:cs typeface="+mn-cs"/>
              </a:rPr>
              <a:t>Sordello</a:t>
            </a:r>
            <a:r>
              <a:rPr kumimoji="0" lang="fr-FR" altLang="fr-FR" sz="1050" b="0" i="1" u="none" strike="noStrike" kern="1200" cap="none" spc="0" normalizeH="0" baseline="0" noProof="0" dirty="0">
                <a:ln>
                  <a:noFill/>
                </a:ln>
                <a:solidFill>
                  <a:srgbClr val="FFFFFF"/>
                </a:solidFill>
                <a:effectLst/>
                <a:uLnTx/>
                <a:uFillTx/>
                <a:latin typeface="Tahoma" panose="020B0604030504040204" pitchFamily="34" charset="0"/>
                <a:ea typeface="+mn-ea"/>
                <a:cs typeface="+mn-cs"/>
              </a:rPr>
              <a:t> (MNHN)</a:t>
            </a:r>
          </a:p>
          <a:p>
            <a:pPr>
              <a:spcBef>
                <a:spcPct val="50000"/>
              </a:spcBef>
            </a:pPr>
            <a:endParaRPr lang="fr-FR" altLang="fr-FR" sz="1050" i="1" dirty="0">
              <a:solidFill>
                <a:schemeClr val="accent1"/>
              </a:solidFill>
            </a:endParaRPr>
          </a:p>
        </p:txBody>
      </p:sp>
      <p:pic>
        <p:nvPicPr>
          <p:cNvPr id="1351695" name="Picture 15" descr="141125_-_pollution_lumineuse_et_fragmentation">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129789" y="1181941"/>
            <a:ext cx="2016482" cy="2853719"/>
          </a:xfrm>
          <a:prstGeom prst="rect">
            <a:avLst/>
          </a:prstGeom>
          <a:noFill/>
          <a:ln w="9525">
            <a:solidFill>
              <a:schemeClr val="accent4"/>
            </a:solidFill>
            <a:miter lim="800000"/>
            <a:headEnd/>
            <a:tailEnd/>
          </a:ln>
          <a:extLst>
            <a:ext uri="{909E8E84-426E-40DD-AFC4-6F175D3DCCD1}">
              <a14:hiddenFill xmlns:a14="http://schemas.microsoft.com/office/drawing/2010/main">
                <a:solidFill>
                  <a:srgbClr val="FFFFFF"/>
                </a:solidFill>
              </a14:hiddenFill>
            </a:ext>
          </a:extLst>
        </p:spPr>
      </p:pic>
      <p:pic>
        <p:nvPicPr>
          <p:cNvPr id="1351688" name="Picture 8" descr="Sans titre">
            <a:hlinkClick r:id="rId10"/>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470626" y="40979"/>
            <a:ext cx="1567146" cy="2357303"/>
          </a:xfrm>
          <a:prstGeom prst="rect">
            <a:avLst/>
          </a:prstGeom>
          <a:noFill/>
          <a:ln w="9525">
            <a:solidFill>
              <a:schemeClr val="accent4"/>
            </a:solidFill>
            <a:miter lim="800000"/>
            <a:headEnd/>
            <a:tailEnd/>
          </a:ln>
          <a:extLst>
            <a:ext uri="{909E8E84-426E-40DD-AFC4-6F175D3DCCD1}">
              <a14:hiddenFill xmlns:a14="http://schemas.microsoft.com/office/drawing/2010/main">
                <a:solidFill>
                  <a:srgbClr val="FFFFFF"/>
                </a:solidFill>
              </a14:hiddenFill>
            </a:ext>
          </a:extLst>
        </p:spPr>
      </p:pic>
      <p:pic>
        <p:nvPicPr>
          <p:cNvPr id="1351692" name="Picture 12" descr="Les nuisances dues à la lumière">
            <a:hlinkClick r:id="rId12"/>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981375" y="2461139"/>
            <a:ext cx="1051275" cy="1498735"/>
          </a:xfrm>
          <a:prstGeom prst="rect">
            <a:avLst/>
          </a:prstGeom>
          <a:noFill/>
          <a:extLst>
            <a:ext uri="{909E8E84-426E-40DD-AFC4-6F175D3DCCD1}">
              <a14:hiddenFill xmlns:a14="http://schemas.microsoft.com/office/drawing/2010/main">
                <a:solidFill>
                  <a:srgbClr val="FFFFFF"/>
                </a:solidFill>
              </a14:hiddenFill>
            </a:ext>
          </a:extLst>
        </p:spPr>
      </p:pic>
      <p:pic>
        <p:nvPicPr>
          <p:cNvPr id="1351696" name="Picture 16">
            <a:hlinkClick r:id="rId14"/>
          </p:cNvPr>
          <p:cNvPicPr>
            <a:picLocks noChangeAspect="1" noChangeArrowheads="1"/>
          </p:cNvPicPr>
          <p:nvPr/>
        </p:nvPicPr>
        <p:blipFill>
          <a:blip r:embed="rId15" cstate="print">
            <a:extLst>
              <a:ext uri="{28A0092B-C50C-407E-A947-70E740481C1C}">
                <a14:useLocalDpi xmlns:a14="http://schemas.microsoft.com/office/drawing/2010/main" val="0"/>
              </a:ext>
            </a:extLst>
          </a:blip>
          <a:srcRect l="30359" r="30228"/>
          <a:stretch>
            <a:fillRect/>
          </a:stretch>
        </p:blipFill>
        <p:spPr bwMode="auto">
          <a:xfrm>
            <a:off x="7953168" y="4019345"/>
            <a:ext cx="1920908" cy="2742301"/>
          </a:xfrm>
          <a:prstGeom prst="rect">
            <a:avLst/>
          </a:prstGeom>
          <a:noFill/>
          <a:ln w="9525">
            <a:solidFill>
              <a:schemeClr val="accent4"/>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51697" name="Picture 17" descr="ecological-impect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25629" y="3330876"/>
            <a:ext cx="5355344" cy="3455712"/>
          </a:xfrm>
          <a:prstGeom prst="rect">
            <a:avLst/>
          </a:prstGeom>
          <a:noFill/>
          <a:ln w="9525">
            <a:solidFill>
              <a:schemeClr val="accent4"/>
            </a:solidFill>
            <a:miter lim="800000"/>
            <a:headEnd/>
            <a:tailEnd/>
          </a:ln>
          <a:extLst>
            <a:ext uri="{909E8E84-426E-40DD-AFC4-6F175D3DCCD1}">
              <a14:hiddenFill xmlns:a14="http://schemas.microsoft.com/office/drawing/2010/main">
                <a:solidFill>
                  <a:srgbClr val="FFFFFF"/>
                </a:solidFill>
              </a14:hiddenFill>
            </a:ext>
          </a:extLst>
        </p:spPr>
      </p:pic>
      <p:sp>
        <p:nvSpPr>
          <p:cNvPr id="13" name="Rectangle 7"/>
          <p:cNvSpPr txBox="1">
            <a:spLocks noChangeArrowheads="1"/>
          </p:cNvSpPr>
          <p:nvPr/>
        </p:nvSpPr>
        <p:spPr>
          <a:xfrm>
            <a:off x="157414" y="61075"/>
            <a:ext cx="4007131" cy="1102571"/>
          </a:xfrm>
          <a:prstGeom prst="rect">
            <a:avLst/>
          </a:prstGeom>
          <a:gradFill>
            <a:gsLst>
              <a:gs pos="0">
                <a:schemeClr val="tx1">
                  <a:lumMod val="75000"/>
                  <a:lumOff val="25000"/>
                </a:schemeClr>
              </a:gs>
              <a:gs pos="100000">
                <a:srgbClr val="111111"/>
              </a:gs>
            </a:gsLst>
            <a:path path="shape">
              <a:fillToRect l="50000" t="50000" r="50000" b="50000"/>
            </a:path>
          </a:gradFill>
          <a:ln>
            <a:solidFill>
              <a:schemeClr val="accent1"/>
            </a:solidFill>
          </a:ln>
        </p:spPr>
        <p:txBody>
          <a:bodyPr>
            <a:normAutofit fontScale="97500"/>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fontAlgn="auto">
              <a:lnSpc>
                <a:spcPct val="100000"/>
              </a:lnSpc>
              <a:spcBef>
                <a:spcPts val="1200"/>
              </a:spcBef>
              <a:spcAft>
                <a:spcPts val="1200"/>
              </a:spcAft>
            </a:pPr>
            <a:r>
              <a:rPr lang="fr-FR" altLang="fr-FR" sz="3600" u="sng" baseline="0" dirty="0"/>
              <a:t>Pollution lumineuse</a:t>
            </a:r>
            <a:r>
              <a:rPr lang="fr-FR" altLang="fr-FR" sz="3600" baseline="0" dirty="0"/>
              <a:t> </a:t>
            </a:r>
            <a:br>
              <a:rPr lang="fr-FR" altLang="fr-FR" sz="3600" baseline="0" dirty="0"/>
            </a:br>
            <a:r>
              <a:rPr lang="fr-FR" altLang="fr-FR" sz="3200" baseline="0" dirty="0"/>
              <a:t>Impact sur le vivant</a:t>
            </a:r>
          </a:p>
        </p:txBody>
      </p:sp>
      <p:pic>
        <p:nvPicPr>
          <p:cNvPr id="3" name="Image 2">
            <a:hlinkClick r:id="rId17"/>
            <a:extLst>
              <a:ext uri="{FF2B5EF4-FFF2-40B4-BE49-F238E27FC236}">
                <a16:creationId xmlns:a16="http://schemas.microsoft.com/office/drawing/2014/main" xmlns="" id="{04109C71-E33F-44AE-8A68-AED098266787}"/>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4446307" y="996226"/>
            <a:ext cx="1515717" cy="2182633"/>
          </a:xfrm>
          <a:prstGeom prst="rect">
            <a:avLst/>
          </a:prstGeom>
          <a:ln>
            <a:solidFill>
              <a:schemeClr val="accent2"/>
            </a:solidFill>
          </a:ln>
        </p:spPr>
      </p:pic>
      <p:pic>
        <p:nvPicPr>
          <p:cNvPr id="5" name="Image 4">
            <a:hlinkClick r:id="rId19"/>
            <a:extLst>
              <a:ext uri="{FF2B5EF4-FFF2-40B4-BE49-F238E27FC236}">
                <a16:creationId xmlns:a16="http://schemas.microsoft.com/office/drawing/2014/main" xmlns="" id="{5EC24288-AF01-4B46-BDCE-3DB54C09E9C1}"/>
              </a:ext>
            </a:extLst>
          </p:cNvPr>
          <p:cNvPicPr>
            <a:picLocks noChangeAspect="1"/>
          </p:cNvPicPr>
          <p:nvPr/>
        </p:nvPicPr>
        <p:blipFill rotWithShape="1">
          <a:blip r:embed="rId20"/>
          <a:srcRect l="26375" r="27360" b="2750"/>
          <a:stretch/>
        </p:blipFill>
        <p:spPr>
          <a:xfrm>
            <a:off x="10145116" y="4160560"/>
            <a:ext cx="1946747" cy="2557548"/>
          </a:xfrm>
          <a:prstGeom prst="rect">
            <a:avLst/>
          </a:prstGeom>
          <a:ln>
            <a:solidFill>
              <a:schemeClr val="accent2"/>
            </a:solidFill>
          </a:ln>
        </p:spPr>
      </p:pic>
      <p:pic>
        <p:nvPicPr>
          <p:cNvPr id="6" name="Image 5">
            <a:hlinkClick r:id="rId21"/>
            <a:extLst>
              <a:ext uri="{FF2B5EF4-FFF2-40B4-BE49-F238E27FC236}">
                <a16:creationId xmlns:a16="http://schemas.microsoft.com/office/drawing/2014/main" xmlns="" id="{798468A9-4C5B-4DEB-AD90-4468D0569DC1}"/>
              </a:ext>
            </a:extLst>
          </p:cNvPr>
          <p:cNvPicPr>
            <a:picLocks noChangeAspect="1"/>
          </p:cNvPicPr>
          <p:nvPr/>
        </p:nvPicPr>
        <p:blipFill rotWithShape="1">
          <a:blip r:embed="rId22"/>
          <a:srcRect l="1767" t="11675" r="3078" b="10101"/>
          <a:stretch/>
        </p:blipFill>
        <p:spPr>
          <a:xfrm>
            <a:off x="10102518" y="0"/>
            <a:ext cx="2101451" cy="1079711"/>
          </a:xfrm>
          <a:prstGeom prst="rect">
            <a:avLst/>
          </a:prstGeom>
        </p:spPr>
      </p:pic>
    </p:spTree>
  </p:cSld>
  <p:clrMapOvr>
    <a:masterClrMapping/>
  </p:clrMapOvr>
  <p:transition>
    <p:cu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numéro de diapositive 5">
            <a:extLst>
              <a:ext uri="{FF2B5EF4-FFF2-40B4-BE49-F238E27FC236}">
                <a16:creationId xmlns:a16="http://schemas.microsoft.com/office/drawing/2014/main" xmlns="" id="{5247ED66-5CF8-49A8-BEB2-91C5630551E9}"/>
              </a:ext>
            </a:extLst>
          </p:cNvPr>
          <p:cNvSpPr>
            <a:spLocks noGrp="1"/>
          </p:cNvSpPr>
          <p:nvPr>
            <p:ph type="sldNum" sz="quarter" idx="12"/>
          </p:nvPr>
        </p:nvSpPr>
        <p:spPr bwMode="auto">
          <a:xfrm>
            <a:off x="3597275" y="6638874"/>
            <a:ext cx="499745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fr-FR"/>
            </a:defPPr>
            <a:lvl1pPr algn="r" rtl="0" fontAlgn="base">
              <a:spcBef>
                <a:spcPct val="0"/>
              </a:spcBef>
              <a:spcAft>
                <a:spcPct val="0"/>
              </a:spcAft>
              <a:defRPr sz="1000" i="1" kern="1200" baseline="0">
                <a:solidFill>
                  <a:schemeClr val="tx1"/>
                </a:solidFill>
                <a:latin typeface="Arial" panose="020B0604020202020204" pitchFamily="34" charset="0"/>
                <a:ea typeface="+mn-ea"/>
                <a:cs typeface="+mn-cs"/>
              </a:defRPr>
            </a:lvl1pPr>
            <a:lvl2pPr marL="457200" algn="l" rtl="0" fontAlgn="base">
              <a:spcBef>
                <a:spcPct val="0"/>
              </a:spcBef>
              <a:spcAft>
                <a:spcPct val="0"/>
              </a:spcAft>
              <a:defRPr sz="1600" kern="1200" baseline="-25000">
                <a:solidFill>
                  <a:schemeClr val="tx1"/>
                </a:solidFill>
                <a:latin typeface="Arial" panose="020B0604020202020204" pitchFamily="34" charset="0"/>
                <a:ea typeface="+mn-ea"/>
                <a:cs typeface="+mn-cs"/>
              </a:defRPr>
            </a:lvl2pPr>
            <a:lvl3pPr marL="914400" algn="l" rtl="0" fontAlgn="base">
              <a:spcBef>
                <a:spcPct val="0"/>
              </a:spcBef>
              <a:spcAft>
                <a:spcPct val="0"/>
              </a:spcAft>
              <a:defRPr sz="1600" kern="1200" baseline="-25000">
                <a:solidFill>
                  <a:schemeClr val="tx1"/>
                </a:solidFill>
                <a:latin typeface="Arial" panose="020B0604020202020204" pitchFamily="34" charset="0"/>
                <a:ea typeface="+mn-ea"/>
                <a:cs typeface="+mn-cs"/>
              </a:defRPr>
            </a:lvl3pPr>
            <a:lvl4pPr marL="1371600" algn="l" rtl="0" fontAlgn="base">
              <a:spcBef>
                <a:spcPct val="0"/>
              </a:spcBef>
              <a:spcAft>
                <a:spcPct val="0"/>
              </a:spcAft>
              <a:defRPr sz="1600" kern="1200" baseline="-25000">
                <a:solidFill>
                  <a:schemeClr val="tx1"/>
                </a:solidFill>
                <a:latin typeface="Arial" panose="020B0604020202020204" pitchFamily="34" charset="0"/>
                <a:ea typeface="+mn-ea"/>
                <a:cs typeface="+mn-cs"/>
              </a:defRPr>
            </a:lvl4pPr>
            <a:lvl5pPr marL="1828800" algn="l" rtl="0" fontAlgn="base">
              <a:spcBef>
                <a:spcPct val="0"/>
              </a:spcBef>
              <a:spcAft>
                <a:spcPct val="0"/>
              </a:spcAft>
              <a:defRPr sz="1600" kern="1200" baseline="-25000">
                <a:solidFill>
                  <a:schemeClr val="tx1"/>
                </a:solidFill>
                <a:latin typeface="Arial" panose="020B0604020202020204" pitchFamily="34" charset="0"/>
                <a:ea typeface="+mn-ea"/>
                <a:cs typeface="+mn-cs"/>
              </a:defRPr>
            </a:lvl5pPr>
            <a:lvl6pPr marL="2286000" algn="l" defTabSz="914400" rtl="0" eaLnBrk="1" latinLnBrk="0" hangingPunct="1">
              <a:defRPr sz="1600" kern="1200" baseline="-25000">
                <a:solidFill>
                  <a:schemeClr val="tx1"/>
                </a:solidFill>
                <a:latin typeface="Arial" panose="020B0604020202020204" pitchFamily="34" charset="0"/>
                <a:ea typeface="+mn-ea"/>
                <a:cs typeface="+mn-cs"/>
              </a:defRPr>
            </a:lvl6pPr>
            <a:lvl7pPr marL="2743200" algn="l" defTabSz="914400" rtl="0" eaLnBrk="1" latinLnBrk="0" hangingPunct="1">
              <a:defRPr sz="1600" kern="1200" baseline="-25000">
                <a:solidFill>
                  <a:schemeClr val="tx1"/>
                </a:solidFill>
                <a:latin typeface="Arial" panose="020B0604020202020204" pitchFamily="34" charset="0"/>
                <a:ea typeface="+mn-ea"/>
                <a:cs typeface="+mn-cs"/>
              </a:defRPr>
            </a:lvl7pPr>
            <a:lvl8pPr marL="3200400" algn="l" defTabSz="914400" rtl="0" eaLnBrk="1" latinLnBrk="0" hangingPunct="1">
              <a:defRPr sz="1600" kern="1200" baseline="-25000">
                <a:solidFill>
                  <a:schemeClr val="tx1"/>
                </a:solidFill>
                <a:latin typeface="Arial" panose="020B0604020202020204" pitchFamily="34" charset="0"/>
                <a:ea typeface="+mn-ea"/>
                <a:cs typeface="+mn-cs"/>
              </a:defRPr>
            </a:lvl8pPr>
            <a:lvl9pPr marL="3657600" algn="l" defTabSz="914400" rtl="0" eaLnBrk="1" latinLnBrk="0" hangingPunct="1">
              <a:defRPr sz="1600" kern="1200" baseline="-25000">
                <a:solidFill>
                  <a:schemeClr val="tx1"/>
                </a:solidFill>
                <a:latin typeface="Arial" panose="020B0604020202020204" pitchFamily="34" charset="0"/>
                <a:ea typeface="+mn-ea"/>
                <a:cs typeface="+mn-cs"/>
              </a:defRPr>
            </a:lvl9pPr>
          </a:lstStyle>
          <a:p>
            <a:r>
              <a:rPr lang="fr-FR" altLang="fr-FR"/>
              <a:t>Montgeron Environnement, 22/6/16</a:t>
            </a:r>
          </a:p>
        </p:txBody>
      </p:sp>
      <p:sp>
        <p:nvSpPr>
          <p:cNvPr id="1353730" name="Text Box 2">
            <a:extLst>
              <a:ext uri="{FF2B5EF4-FFF2-40B4-BE49-F238E27FC236}">
                <a16:creationId xmlns:a16="http://schemas.microsoft.com/office/drawing/2014/main" xmlns="" id="{E66E22B9-7EE4-43EC-8D6D-3359238E806E}"/>
              </a:ext>
            </a:extLst>
          </p:cNvPr>
          <p:cNvSpPr txBox="1">
            <a:spLocks noChangeArrowheads="1"/>
          </p:cNvSpPr>
          <p:nvPr/>
        </p:nvSpPr>
        <p:spPr bwMode="auto">
          <a:xfrm>
            <a:off x="97789" y="1783034"/>
            <a:ext cx="8086443"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spcAft>
                <a:spcPts val="1200"/>
              </a:spcAft>
              <a:buClr>
                <a:schemeClr val="hlink"/>
              </a:buClr>
              <a:buSzPct val="80000"/>
            </a:pPr>
            <a:r>
              <a:rPr lang="fr-FR" altLang="fr-FR" sz="2400" u="sng" baseline="0" dirty="0">
                <a:solidFill>
                  <a:schemeClr val="bg1"/>
                </a:solidFill>
                <a:latin typeface="Tahoma" panose="020B0604030504040204" pitchFamily="34" charset="0"/>
              </a:rPr>
              <a:t>Un groupe emblématique : le zooplancton</a:t>
            </a:r>
          </a:p>
          <a:p>
            <a:pPr marL="342900" indent="-342900">
              <a:spcBef>
                <a:spcPts val="0"/>
              </a:spcBef>
              <a:buClr>
                <a:schemeClr val="accent2"/>
              </a:buClr>
              <a:buSzPct val="80000"/>
              <a:buFont typeface="Wingdings" panose="05000000000000000000" pitchFamily="2" charset="2"/>
              <a:buChar char="q"/>
            </a:pPr>
            <a:r>
              <a:rPr lang="fr-FR" altLang="fr-FR" b="1" baseline="0" dirty="0">
                <a:solidFill>
                  <a:schemeClr val="bg1"/>
                </a:solidFill>
                <a:latin typeface="Tahoma" panose="020B0604030504040204" pitchFamily="34" charset="0"/>
              </a:rPr>
              <a:t>Migration verticale quotidienne </a:t>
            </a:r>
            <a:r>
              <a:rPr lang="fr-FR" altLang="fr-FR" baseline="0" dirty="0">
                <a:solidFill>
                  <a:schemeClr val="bg1"/>
                </a:solidFill>
                <a:latin typeface="Tahoma" panose="020B0604030504040204" pitchFamily="34" charset="0"/>
              </a:rPr>
              <a:t>: le zooplancton se concentre à la profondeur présentant un niveau d’éclairement </a:t>
            </a:r>
            <a:r>
              <a:rPr lang="fr-FR" altLang="fr-FR" u="sng" baseline="0" dirty="0">
                <a:solidFill>
                  <a:schemeClr val="bg1"/>
                </a:solidFill>
                <a:latin typeface="Tahoma" panose="020B0604030504040204" pitchFamily="34" charset="0"/>
              </a:rPr>
              <a:t>crépusculaire</a:t>
            </a:r>
            <a:endParaRPr lang="fr-FR" altLang="fr-FR" baseline="0" dirty="0">
              <a:solidFill>
                <a:schemeClr val="bg1"/>
              </a:solidFill>
              <a:latin typeface="Tahoma" panose="020B0604030504040204" pitchFamily="34" charset="0"/>
            </a:endParaRPr>
          </a:p>
        </p:txBody>
      </p:sp>
      <p:sp>
        <p:nvSpPr>
          <p:cNvPr id="13" name="Rectangle 7">
            <a:extLst>
              <a:ext uri="{FF2B5EF4-FFF2-40B4-BE49-F238E27FC236}">
                <a16:creationId xmlns:a16="http://schemas.microsoft.com/office/drawing/2014/main" xmlns="" id="{17E0B2C5-2D6B-4EB3-9F73-B7963CFB7C1A}"/>
              </a:ext>
            </a:extLst>
          </p:cNvPr>
          <p:cNvSpPr txBox="1">
            <a:spLocks noChangeArrowheads="1"/>
          </p:cNvSpPr>
          <p:nvPr/>
        </p:nvSpPr>
        <p:spPr>
          <a:xfrm>
            <a:off x="121521" y="94972"/>
            <a:ext cx="4606328" cy="1580578"/>
          </a:xfrm>
          <a:prstGeom prst="rect">
            <a:avLst/>
          </a:prstGeom>
          <a:gradFill>
            <a:gsLst>
              <a:gs pos="0">
                <a:schemeClr val="tx1">
                  <a:lumMod val="75000"/>
                  <a:lumOff val="25000"/>
                </a:schemeClr>
              </a:gs>
              <a:gs pos="100000">
                <a:srgbClr val="111111"/>
              </a:gs>
            </a:gsLst>
            <a:path path="shape">
              <a:fillToRect l="50000" t="50000" r="50000" b="50000"/>
            </a:path>
          </a:gradFill>
          <a:ln>
            <a:solidFill>
              <a:schemeClr val="accent1"/>
            </a:solidFill>
          </a:ln>
        </p:spPr>
        <p:txBody>
          <a:bodyPr>
            <a:normAutofit fontScale="97500"/>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fontAlgn="auto">
              <a:lnSpc>
                <a:spcPct val="100000"/>
              </a:lnSpc>
              <a:spcBef>
                <a:spcPts val="600"/>
              </a:spcBef>
              <a:spcAft>
                <a:spcPts val="600"/>
              </a:spcAft>
            </a:pPr>
            <a:r>
              <a:rPr lang="fr-FR" altLang="fr-FR" sz="3600" u="sng" baseline="0" dirty="0"/>
              <a:t>Pollution lumineuse</a:t>
            </a:r>
            <a:r>
              <a:rPr lang="fr-FR" altLang="fr-FR" sz="3600" baseline="0" dirty="0"/>
              <a:t> </a:t>
            </a:r>
            <a:br>
              <a:rPr lang="fr-FR" altLang="fr-FR" sz="3600" baseline="0" dirty="0"/>
            </a:br>
            <a:r>
              <a:rPr lang="fr-FR" altLang="fr-FR" sz="3200" baseline="0" dirty="0"/>
              <a:t>Le cas des espèces inféodés au milieu aquatique</a:t>
            </a:r>
          </a:p>
        </p:txBody>
      </p:sp>
      <p:pic>
        <p:nvPicPr>
          <p:cNvPr id="7" name="Image 6">
            <a:hlinkClick r:id="rId3"/>
            <a:extLst>
              <a:ext uri="{FF2B5EF4-FFF2-40B4-BE49-F238E27FC236}">
                <a16:creationId xmlns:a16="http://schemas.microsoft.com/office/drawing/2014/main" xmlns="" id="{1D8689F0-44C6-40C4-8535-98FFA419050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88188" y="73746"/>
            <a:ext cx="3186594" cy="2155637"/>
          </a:xfrm>
          <a:prstGeom prst="rect">
            <a:avLst/>
          </a:prstGeom>
        </p:spPr>
      </p:pic>
      <p:pic>
        <p:nvPicPr>
          <p:cNvPr id="10" name="Image 9">
            <a:hlinkClick r:id="rId5"/>
            <a:extLst>
              <a:ext uri="{FF2B5EF4-FFF2-40B4-BE49-F238E27FC236}">
                <a16:creationId xmlns:a16="http://schemas.microsoft.com/office/drawing/2014/main" xmlns="" id="{FA382DFE-5866-49E1-9D2E-A2D8EE26712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691039" y="2735064"/>
            <a:ext cx="3528392" cy="2132157"/>
          </a:xfrm>
          <a:prstGeom prst="rect">
            <a:avLst/>
          </a:prstGeom>
        </p:spPr>
      </p:pic>
      <p:sp>
        <p:nvSpPr>
          <p:cNvPr id="18" name="Text Box 2">
            <a:extLst>
              <a:ext uri="{FF2B5EF4-FFF2-40B4-BE49-F238E27FC236}">
                <a16:creationId xmlns:a16="http://schemas.microsoft.com/office/drawing/2014/main" xmlns="" id="{801CAE8D-F7D7-4CAC-836F-6B753EC05365}"/>
              </a:ext>
            </a:extLst>
          </p:cNvPr>
          <p:cNvSpPr txBox="1">
            <a:spLocks noChangeArrowheads="1"/>
          </p:cNvSpPr>
          <p:nvPr/>
        </p:nvSpPr>
        <p:spPr bwMode="auto">
          <a:xfrm>
            <a:off x="82549" y="2942788"/>
            <a:ext cx="4404915" cy="3077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a:spcBef>
                <a:spcPts val="0"/>
              </a:spcBef>
              <a:spcAft>
                <a:spcPts val="1200"/>
              </a:spcAft>
              <a:buClr>
                <a:schemeClr val="accent2"/>
              </a:buClr>
              <a:buSzPct val="80000"/>
              <a:buFont typeface="Wingdings" panose="05000000000000000000" pitchFamily="2" charset="2"/>
              <a:buChar char="q"/>
            </a:pPr>
            <a:r>
              <a:rPr lang="fr-FR" altLang="fr-FR" baseline="0" dirty="0">
                <a:solidFill>
                  <a:schemeClr val="bg1"/>
                </a:solidFill>
                <a:latin typeface="Tahoma" panose="020B0604030504040204" pitchFamily="34" charset="0"/>
              </a:rPr>
              <a:t>Objet d’études très nombreuses parce que conditionnant l’efficacité de la pêche industrielle : le poisson suit le zooplancton…</a:t>
            </a:r>
          </a:p>
          <a:p>
            <a:pPr marL="342900" indent="-342900">
              <a:spcBef>
                <a:spcPts val="0"/>
              </a:spcBef>
              <a:spcAft>
                <a:spcPts val="1200"/>
              </a:spcAft>
              <a:buClr>
                <a:schemeClr val="accent2"/>
              </a:buClr>
              <a:buSzPct val="80000"/>
              <a:buFont typeface="Wingdings" panose="05000000000000000000" pitchFamily="2" charset="2"/>
              <a:buChar char="q"/>
            </a:pPr>
            <a:r>
              <a:rPr lang="fr-FR" altLang="fr-FR" baseline="0" dirty="0">
                <a:solidFill>
                  <a:schemeClr val="bg1"/>
                </a:solidFill>
                <a:latin typeface="Tahoma" panose="020B0604030504040204" pitchFamily="34" charset="0"/>
              </a:rPr>
              <a:t>Intérêt renouvelé pour son </a:t>
            </a:r>
            <a:r>
              <a:rPr lang="fr-FR" altLang="fr-FR" baseline="0" dirty="0">
                <a:solidFill>
                  <a:schemeClr val="bg1"/>
                </a:solidFill>
                <a:latin typeface="Tahoma" panose="020B0604030504040204" pitchFamily="34" charset="0"/>
                <a:hlinkClick r:id="rId7"/>
              </a:rPr>
              <a:t>potentiel de séquestration du carbone</a:t>
            </a:r>
            <a:endParaRPr lang="fr-FR" altLang="fr-FR" baseline="0" dirty="0">
              <a:solidFill>
                <a:schemeClr val="bg1"/>
              </a:solidFill>
              <a:latin typeface="Tahoma" panose="020B0604030504040204" pitchFamily="34" charset="0"/>
            </a:endParaRPr>
          </a:p>
          <a:p>
            <a:pPr marL="342900" indent="-342900">
              <a:spcBef>
                <a:spcPts val="0"/>
              </a:spcBef>
              <a:spcAft>
                <a:spcPts val="1200"/>
              </a:spcAft>
              <a:buClr>
                <a:schemeClr val="accent2"/>
              </a:buClr>
              <a:buSzPct val="80000"/>
              <a:buFont typeface="Wingdings" panose="05000000000000000000" pitchFamily="2" charset="2"/>
              <a:buChar char="q"/>
            </a:pPr>
            <a:r>
              <a:rPr lang="fr-FR" altLang="fr-FR" baseline="0" dirty="0">
                <a:solidFill>
                  <a:schemeClr val="bg1"/>
                </a:solidFill>
                <a:latin typeface="Tahoma" panose="020B0604030504040204" pitchFamily="34" charset="0"/>
              </a:rPr>
              <a:t>Sensibilité à la seule lumière de la lune, étudiée dans les conditions de la nuit polaire</a:t>
            </a:r>
          </a:p>
          <a:p>
            <a:pPr marL="342900" indent="-342900">
              <a:spcBef>
                <a:spcPts val="0"/>
              </a:spcBef>
              <a:buClr>
                <a:schemeClr val="accent2"/>
              </a:buClr>
              <a:buSzPct val="80000"/>
              <a:buFont typeface="Wingdings" panose="05000000000000000000" pitchFamily="2" charset="2"/>
              <a:buChar char="q"/>
            </a:pPr>
            <a:endParaRPr lang="fr-FR" altLang="fr-FR" sz="2000" baseline="0" dirty="0">
              <a:solidFill>
                <a:schemeClr val="bg1"/>
              </a:solidFill>
              <a:latin typeface="Tahoma" panose="020B0604030504040204" pitchFamily="34" charset="0"/>
            </a:endParaRPr>
          </a:p>
        </p:txBody>
      </p:sp>
      <p:sp>
        <p:nvSpPr>
          <p:cNvPr id="14" name="ZoneTexte 13">
            <a:extLst>
              <a:ext uri="{FF2B5EF4-FFF2-40B4-BE49-F238E27FC236}">
                <a16:creationId xmlns:a16="http://schemas.microsoft.com/office/drawing/2014/main" xmlns="" id="{2350745D-F0D5-4DF3-B84E-D532DA485098}"/>
              </a:ext>
            </a:extLst>
          </p:cNvPr>
          <p:cNvSpPr txBox="1"/>
          <p:nvPr/>
        </p:nvSpPr>
        <p:spPr>
          <a:xfrm>
            <a:off x="5691039" y="49707"/>
            <a:ext cx="2076161" cy="923330"/>
          </a:xfrm>
          <a:prstGeom prst="rect">
            <a:avLst/>
          </a:prstGeom>
          <a:noFill/>
        </p:spPr>
        <p:txBody>
          <a:bodyPr wrap="square" rtlCol="0">
            <a:spAutoFit/>
          </a:bodyPr>
          <a:lstStyle/>
          <a:p>
            <a:pPr algn="r"/>
            <a:r>
              <a:rPr lang="fr-FR" sz="1800" i="1" baseline="0" dirty="0">
                <a:solidFill>
                  <a:schemeClr val="bg1"/>
                </a:solidFill>
              </a:rPr>
              <a:t>Profondeur de présence du plancton sur 24h</a:t>
            </a:r>
          </a:p>
        </p:txBody>
      </p:sp>
      <p:pic>
        <p:nvPicPr>
          <p:cNvPr id="19" name="Image 18">
            <a:hlinkClick r:id="rId8"/>
            <a:extLst>
              <a:ext uri="{FF2B5EF4-FFF2-40B4-BE49-F238E27FC236}">
                <a16:creationId xmlns:a16="http://schemas.microsoft.com/office/drawing/2014/main" xmlns="" id="{D11B1CDA-9E21-4768-B5BD-618498981B1F}"/>
              </a:ext>
            </a:extLst>
          </p:cNvPr>
          <p:cNvPicPr>
            <a:picLocks noChangeAspect="1"/>
          </p:cNvPicPr>
          <p:nvPr/>
        </p:nvPicPr>
        <p:blipFill rotWithShape="1">
          <a:blip r:embed="rId9"/>
          <a:srcRect b="43562"/>
          <a:stretch/>
        </p:blipFill>
        <p:spPr>
          <a:xfrm>
            <a:off x="4212930" y="4934953"/>
            <a:ext cx="5032378" cy="1775103"/>
          </a:xfrm>
          <a:prstGeom prst="rect">
            <a:avLst/>
          </a:prstGeom>
        </p:spPr>
      </p:pic>
      <p:sp>
        <p:nvSpPr>
          <p:cNvPr id="23" name="ZoneTexte 22">
            <a:extLst>
              <a:ext uri="{FF2B5EF4-FFF2-40B4-BE49-F238E27FC236}">
                <a16:creationId xmlns:a16="http://schemas.microsoft.com/office/drawing/2014/main" xmlns="" id="{6074193C-8B90-4B89-B4BC-9A9212A0468C}"/>
              </a:ext>
            </a:extLst>
          </p:cNvPr>
          <p:cNvSpPr txBox="1"/>
          <p:nvPr/>
        </p:nvSpPr>
        <p:spPr>
          <a:xfrm>
            <a:off x="9283903" y="4922117"/>
            <a:ext cx="2825547" cy="923330"/>
          </a:xfrm>
          <a:prstGeom prst="rect">
            <a:avLst/>
          </a:prstGeom>
          <a:noFill/>
        </p:spPr>
        <p:txBody>
          <a:bodyPr wrap="square" rtlCol="0">
            <a:spAutoFit/>
          </a:bodyPr>
          <a:lstStyle/>
          <a:p>
            <a:pPr algn="r"/>
            <a:r>
              <a:rPr lang="fr-FR" sz="1800" i="1" baseline="0" dirty="0">
                <a:solidFill>
                  <a:schemeClr val="bg1"/>
                </a:solidFill>
              </a:rPr>
              <a:t>Pénétration des différentes longueurs d’onde en milieu marin</a:t>
            </a:r>
          </a:p>
        </p:txBody>
      </p:sp>
      <p:pic>
        <p:nvPicPr>
          <p:cNvPr id="24" name="Image 23">
            <a:hlinkClick r:id="rId10"/>
            <a:extLst>
              <a:ext uri="{FF2B5EF4-FFF2-40B4-BE49-F238E27FC236}">
                <a16:creationId xmlns:a16="http://schemas.microsoft.com/office/drawing/2014/main" xmlns="" id="{D64ECF63-89A4-461E-85A2-1E831C1E7205}"/>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298608" y="2575010"/>
            <a:ext cx="2825547" cy="2292211"/>
          </a:xfrm>
          <a:prstGeom prst="rect">
            <a:avLst/>
          </a:prstGeom>
          <a:ln>
            <a:solidFill>
              <a:schemeClr val="accent1"/>
            </a:solidFill>
          </a:ln>
        </p:spPr>
      </p:pic>
    </p:spTree>
    <p:extLst>
      <p:ext uri="{BB962C8B-B14F-4D97-AF65-F5344CB8AC3E}">
        <p14:creationId xmlns:p14="http://schemas.microsoft.com/office/powerpoint/2010/main" val="1706041207"/>
      </p:ext>
    </p:extLst>
  </p:cSld>
  <p:clrMapOvr>
    <a:masterClrMapping/>
  </p:clrMapOvr>
  <p:transition>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numéro de diapositive 5">
            <a:extLst>
              <a:ext uri="{FF2B5EF4-FFF2-40B4-BE49-F238E27FC236}">
                <a16:creationId xmlns:a16="http://schemas.microsoft.com/office/drawing/2014/main" xmlns="" id="{5247ED66-5CF8-49A8-BEB2-91C5630551E9}"/>
              </a:ext>
            </a:extLst>
          </p:cNvPr>
          <p:cNvSpPr>
            <a:spLocks noGrp="1"/>
          </p:cNvSpPr>
          <p:nvPr>
            <p:ph type="sldNum" sz="quarter" idx="12"/>
          </p:nvPr>
        </p:nvSpPr>
        <p:spPr bwMode="auto">
          <a:xfrm>
            <a:off x="3597275" y="6638874"/>
            <a:ext cx="499745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fr-FR"/>
            </a:defPPr>
            <a:lvl1pPr algn="r" rtl="0" fontAlgn="base">
              <a:spcBef>
                <a:spcPct val="0"/>
              </a:spcBef>
              <a:spcAft>
                <a:spcPct val="0"/>
              </a:spcAft>
              <a:defRPr sz="1000" i="1" kern="1200" baseline="0">
                <a:solidFill>
                  <a:schemeClr val="tx1"/>
                </a:solidFill>
                <a:latin typeface="Arial" panose="020B0604020202020204" pitchFamily="34" charset="0"/>
                <a:ea typeface="+mn-ea"/>
                <a:cs typeface="+mn-cs"/>
              </a:defRPr>
            </a:lvl1pPr>
            <a:lvl2pPr marL="457200" algn="l" rtl="0" fontAlgn="base">
              <a:spcBef>
                <a:spcPct val="0"/>
              </a:spcBef>
              <a:spcAft>
                <a:spcPct val="0"/>
              </a:spcAft>
              <a:defRPr sz="1600" kern="1200" baseline="-25000">
                <a:solidFill>
                  <a:schemeClr val="tx1"/>
                </a:solidFill>
                <a:latin typeface="Arial" panose="020B0604020202020204" pitchFamily="34" charset="0"/>
                <a:ea typeface="+mn-ea"/>
                <a:cs typeface="+mn-cs"/>
              </a:defRPr>
            </a:lvl2pPr>
            <a:lvl3pPr marL="914400" algn="l" rtl="0" fontAlgn="base">
              <a:spcBef>
                <a:spcPct val="0"/>
              </a:spcBef>
              <a:spcAft>
                <a:spcPct val="0"/>
              </a:spcAft>
              <a:defRPr sz="1600" kern="1200" baseline="-25000">
                <a:solidFill>
                  <a:schemeClr val="tx1"/>
                </a:solidFill>
                <a:latin typeface="Arial" panose="020B0604020202020204" pitchFamily="34" charset="0"/>
                <a:ea typeface="+mn-ea"/>
                <a:cs typeface="+mn-cs"/>
              </a:defRPr>
            </a:lvl3pPr>
            <a:lvl4pPr marL="1371600" algn="l" rtl="0" fontAlgn="base">
              <a:spcBef>
                <a:spcPct val="0"/>
              </a:spcBef>
              <a:spcAft>
                <a:spcPct val="0"/>
              </a:spcAft>
              <a:defRPr sz="1600" kern="1200" baseline="-25000">
                <a:solidFill>
                  <a:schemeClr val="tx1"/>
                </a:solidFill>
                <a:latin typeface="Arial" panose="020B0604020202020204" pitchFamily="34" charset="0"/>
                <a:ea typeface="+mn-ea"/>
                <a:cs typeface="+mn-cs"/>
              </a:defRPr>
            </a:lvl4pPr>
            <a:lvl5pPr marL="1828800" algn="l" rtl="0" fontAlgn="base">
              <a:spcBef>
                <a:spcPct val="0"/>
              </a:spcBef>
              <a:spcAft>
                <a:spcPct val="0"/>
              </a:spcAft>
              <a:defRPr sz="1600" kern="1200" baseline="-25000">
                <a:solidFill>
                  <a:schemeClr val="tx1"/>
                </a:solidFill>
                <a:latin typeface="Arial" panose="020B0604020202020204" pitchFamily="34" charset="0"/>
                <a:ea typeface="+mn-ea"/>
                <a:cs typeface="+mn-cs"/>
              </a:defRPr>
            </a:lvl5pPr>
            <a:lvl6pPr marL="2286000" algn="l" defTabSz="914400" rtl="0" eaLnBrk="1" latinLnBrk="0" hangingPunct="1">
              <a:defRPr sz="1600" kern="1200" baseline="-25000">
                <a:solidFill>
                  <a:schemeClr val="tx1"/>
                </a:solidFill>
                <a:latin typeface="Arial" panose="020B0604020202020204" pitchFamily="34" charset="0"/>
                <a:ea typeface="+mn-ea"/>
                <a:cs typeface="+mn-cs"/>
              </a:defRPr>
            </a:lvl6pPr>
            <a:lvl7pPr marL="2743200" algn="l" defTabSz="914400" rtl="0" eaLnBrk="1" latinLnBrk="0" hangingPunct="1">
              <a:defRPr sz="1600" kern="1200" baseline="-25000">
                <a:solidFill>
                  <a:schemeClr val="tx1"/>
                </a:solidFill>
                <a:latin typeface="Arial" panose="020B0604020202020204" pitchFamily="34" charset="0"/>
                <a:ea typeface="+mn-ea"/>
                <a:cs typeface="+mn-cs"/>
              </a:defRPr>
            </a:lvl7pPr>
            <a:lvl8pPr marL="3200400" algn="l" defTabSz="914400" rtl="0" eaLnBrk="1" latinLnBrk="0" hangingPunct="1">
              <a:defRPr sz="1600" kern="1200" baseline="-25000">
                <a:solidFill>
                  <a:schemeClr val="tx1"/>
                </a:solidFill>
                <a:latin typeface="Arial" panose="020B0604020202020204" pitchFamily="34" charset="0"/>
                <a:ea typeface="+mn-ea"/>
                <a:cs typeface="+mn-cs"/>
              </a:defRPr>
            </a:lvl8pPr>
            <a:lvl9pPr marL="3657600" algn="l" defTabSz="914400" rtl="0" eaLnBrk="1" latinLnBrk="0" hangingPunct="1">
              <a:defRPr sz="1600" kern="1200" baseline="-25000">
                <a:solidFill>
                  <a:schemeClr val="tx1"/>
                </a:solidFill>
                <a:latin typeface="Arial" panose="020B0604020202020204" pitchFamily="34" charset="0"/>
                <a:ea typeface="+mn-ea"/>
                <a:cs typeface="+mn-cs"/>
              </a:defRPr>
            </a:lvl9pPr>
          </a:lstStyle>
          <a:p>
            <a:r>
              <a:rPr lang="fr-FR" altLang="fr-FR"/>
              <a:t>Montgeron Environnement, 22/6/16</a:t>
            </a:r>
          </a:p>
        </p:txBody>
      </p:sp>
      <p:sp>
        <p:nvSpPr>
          <p:cNvPr id="1353730" name="Text Box 2">
            <a:extLst>
              <a:ext uri="{FF2B5EF4-FFF2-40B4-BE49-F238E27FC236}">
                <a16:creationId xmlns:a16="http://schemas.microsoft.com/office/drawing/2014/main" xmlns="" id="{E66E22B9-7EE4-43EC-8D6D-3359238E806E}"/>
              </a:ext>
            </a:extLst>
          </p:cNvPr>
          <p:cNvSpPr txBox="1">
            <a:spLocks noChangeArrowheads="1"/>
          </p:cNvSpPr>
          <p:nvPr/>
        </p:nvSpPr>
        <p:spPr bwMode="auto">
          <a:xfrm>
            <a:off x="97789" y="1732930"/>
            <a:ext cx="8496936" cy="14311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spcAft>
                <a:spcPts val="1200"/>
              </a:spcAft>
              <a:buClr>
                <a:schemeClr val="hlink"/>
              </a:buClr>
              <a:buSzPct val="80000"/>
            </a:pPr>
            <a:r>
              <a:rPr lang="fr-FR" altLang="fr-FR" sz="2400" u="sng" baseline="0" dirty="0">
                <a:solidFill>
                  <a:schemeClr val="bg1"/>
                </a:solidFill>
                <a:latin typeface="Tahoma" panose="020B0604030504040204" pitchFamily="34" charset="0"/>
              </a:rPr>
              <a:t>Un groupe emblématique : le corail</a:t>
            </a:r>
          </a:p>
          <a:p>
            <a:pPr marL="342900" indent="-342900">
              <a:spcBef>
                <a:spcPts val="0"/>
              </a:spcBef>
              <a:spcAft>
                <a:spcPts val="600"/>
              </a:spcAft>
              <a:buClr>
                <a:schemeClr val="accent2"/>
              </a:buClr>
              <a:buSzPct val="80000"/>
              <a:buFont typeface="Wingdings" panose="05000000000000000000" pitchFamily="2" charset="2"/>
              <a:buChar char="q"/>
            </a:pPr>
            <a:r>
              <a:rPr lang="fr-FR" altLang="fr-FR" baseline="0" dirty="0">
                <a:solidFill>
                  <a:schemeClr val="bg1"/>
                </a:solidFill>
                <a:latin typeface="Tahoma" panose="020B0604030504040204" pitchFamily="34" charset="0"/>
              </a:rPr>
              <a:t>Frai en masse des coraux (</a:t>
            </a:r>
            <a:r>
              <a:rPr lang="fr-FR" altLang="fr-FR" b="1" baseline="0" dirty="0">
                <a:solidFill>
                  <a:schemeClr val="bg1"/>
                </a:solidFill>
                <a:latin typeface="Tahoma" panose="020B0604030504040204" pitchFamily="34" charset="0"/>
              </a:rPr>
              <a:t>synchronisation de l’ensemble des espèces - </a:t>
            </a:r>
            <a:r>
              <a:rPr lang="fr-FR" altLang="fr-FR" baseline="0" dirty="0">
                <a:solidFill>
                  <a:schemeClr val="bg1"/>
                </a:solidFill>
                <a:latin typeface="Tahoma" panose="020B0604030504040204" pitchFamily="34" charset="0"/>
              </a:rPr>
              <a:t>jusqu’à 130), déclenchée par le niveau d’éclairement de la lune</a:t>
            </a:r>
          </a:p>
          <a:p>
            <a:pPr marL="342900" indent="-342900">
              <a:spcBef>
                <a:spcPts val="0"/>
              </a:spcBef>
              <a:spcAft>
                <a:spcPts val="600"/>
              </a:spcAft>
              <a:buClr>
                <a:schemeClr val="accent2"/>
              </a:buClr>
              <a:buSzPct val="80000"/>
              <a:buFont typeface="Wingdings" panose="05000000000000000000" pitchFamily="2" charset="2"/>
              <a:buChar char="q"/>
            </a:pPr>
            <a:r>
              <a:rPr lang="fr-FR" altLang="fr-FR" baseline="0" dirty="0">
                <a:solidFill>
                  <a:schemeClr val="bg1"/>
                </a:solidFill>
                <a:latin typeface="Tahoma" panose="020B0604030504040204" pitchFamily="34" charset="0"/>
              </a:rPr>
              <a:t>Expression des gènes à </a:t>
            </a:r>
            <a:r>
              <a:rPr lang="fr-FR" altLang="fr-FR" baseline="0">
                <a:solidFill>
                  <a:schemeClr val="bg1"/>
                </a:solidFill>
                <a:latin typeface="Tahoma" panose="020B0604030504040204" pitchFamily="34" charset="0"/>
              </a:rPr>
              <a:t>l’origine du frai</a:t>
            </a:r>
            <a:r>
              <a:rPr lang="fr-FR" altLang="fr-FR" baseline="0" dirty="0">
                <a:solidFill>
                  <a:schemeClr val="bg1"/>
                </a:solidFill>
                <a:latin typeface="Tahoma" panose="020B0604030504040204" pitchFamily="34" charset="0"/>
              </a:rPr>
              <a:t>, conditionnée au niveau d’éclairement</a:t>
            </a:r>
          </a:p>
        </p:txBody>
      </p:sp>
      <p:sp>
        <p:nvSpPr>
          <p:cNvPr id="13" name="Rectangle 7">
            <a:extLst>
              <a:ext uri="{FF2B5EF4-FFF2-40B4-BE49-F238E27FC236}">
                <a16:creationId xmlns:a16="http://schemas.microsoft.com/office/drawing/2014/main" xmlns="" id="{17E0B2C5-2D6B-4EB3-9F73-B7963CFB7C1A}"/>
              </a:ext>
            </a:extLst>
          </p:cNvPr>
          <p:cNvSpPr txBox="1">
            <a:spLocks noChangeArrowheads="1"/>
          </p:cNvSpPr>
          <p:nvPr/>
        </p:nvSpPr>
        <p:spPr>
          <a:xfrm>
            <a:off x="121521" y="94972"/>
            <a:ext cx="4606328" cy="1580578"/>
          </a:xfrm>
          <a:prstGeom prst="rect">
            <a:avLst/>
          </a:prstGeom>
          <a:gradFill>
            <a:gsLst>
              <a:gs pos="0">
                <a:schemeClr val="tx1">
                  <a:lumMod val="75000"/>
                  <a:lumOff val="25000"/>
                </a:schemeClr>
              </a:gs>
              <a:gs pos="100000">
                <a:srgbClr val="111111"/>
              </a:gs>
            </a:gsLst>
            <a:path path="shape">
              <a:fillToRect l="50000" t="50000" r="50000" b="50000"/>
            </a:path>
          </a:gradFill>
          <a:ln>
            <a:solidFill>
              <a:schemeClr val="accent1"/>
            </a:solidFill>
          </a:ln>
        </p:spPr>
        <p:txBody>
          <a:bodyPr>
            <a:normAutofit fontScale="97500"/>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fontAlgn="auto">
              <a:lnSpc>
                <a:spcPct val="100000"/>
              </a:lnSpc>
              <a:spcBef>
                <a:spcPts val="600"/>
              </a:spcBef>
              <a:spcAft>
                <a:spcPts val="600"/>
              </a:spcAft>
            </a:pPr>
            <a:r>
              <a:rPr lang="fr-FR" altLang="fr-FR" sz="3600" u="sng" baseline="0" dirty="0"/>
              <a:t>Pollution lumineuse</a:t>
            </a:r>
            <a:r>
              <a:rPr lang="fr-FR" altLang="fr-FR" sz="3600" baseline="0" dirty="0"/>
              <a:t> </a:t>
            </a:r>
            <a:br>
              <a:rPr lang="fr-FR" altLang="fr-FR" sz="3600" baseline="0" dirty="0"/>
            </a:br>
            <a:r>
              <a:rPr lang="fr-FR" altLang="fr-FR" sz="3200" baseline="0" dirty="0"/>
              <a:t>Le cas des espèces inféodés au milieu aquatique</a:t>
            </a:r>
          </a:p>
        </p:txBody>
      </p:sp>
      <p:pic>
        <p:nvPicPr>
          <p:cNvPr id="3" name="Image 2">
            <a:hlinkClick r:id="rId3"/>
            <a:extLst>
              <a:ext uri="{FF2B5EF4-FFF2-40B4-BE49-F238E27FC236}">
                <a16:creationId xmlns:a16="http://schemas.microsoft.com/office/drawing/2014/main" xmlns="" id="{A7DA7780-8C45-4A8B-BD8F-2467608CF472}"/>
              </a:ext>
            </a:extLst>
          </p:cNvPr>
          <p:cNvPicPr>
            <a:picLocks noChangeAspect="1"/>
          </p:cNvPicPr>
          <p:nvPr/>
        </p:nvPicPr>
        <p:blipFill rotWithShape="1">
          <a:blip r:embed="rId4"/>
          <a:srcRect l="11611" r="11938" b="1385"/>
          <a:stretch/>
        </p:blipFill>
        <p:spPr>
          <a:xfrm>
            <a:off x="8364252" y="0"/>
            <a:ext cx="2814442" cy="2268960"/>
          </a:xfrm>
          <a:prstGeom prst="rect">
            <a:avLst/>
          </a:prstGeom>
          <a:ln>
            <a:noFill/>
          </a:ln>
        </p:spPr>
      </p:pic>
      <p:sp>
        <p:nvSpPr>
          <p:cNvPr id="4" name="ZoneTexte 3">
            <a:extLst>
              <a:ext uri="{FF2B5EF4-FFF2-40B4-BE49-F238E27FC236}">
                <a16:creationId xmlns:a16="http://schemas.microsoft.com/office/drawing/2014/main" xmlns="" id="{82F1B136-0FD7-4C14-921E-798873A2EBEC}"/>
              </a:ext>
            </a:extLst>
          </p:cNvPr>
          <p:cNvSpPr txBox="1"/>
          <p:nvPr/>
        </p:nvSpPr>
        <p:spPr>
          <a:xfrm>
            <a:off x="5041696" y="78048"/>
            <a:ext cx="3247894" cy="1200329"/>
          </a:xfrm>
          <a:prstGeom prst="rect">
            <a:avLst/>
          </a:prstGeom>
          <a:noFill/>
        </p:spPr>
        <p:txBody>
          <a:bodyPr wrap="square" rtlCol="0">
            <a:spAutoFit/>
          </a:bodyPr>
          <a:lstStyle/>
          <a:p>
            <a:pPr algn="r"/>
            <a:r>
              <a:rPr lang="fr-FR" sz="1800" i="1" baseline="0" dirty="0">
                <a:solidFill>
                  <a:srgbClr val="92D050"/>
                </a:solidFill>
              </a:rPr>
              <a:t>La pleine lune :</a:t>
            </a:r>
          </a:p>
          <a:p>
            <a:pPr algn="r"/>
            <a:r>
              <a:rPr lang="fr-FR" sz="1800" i="1" baseline="0" dirty="0">
                <a:solidFill>
                  <a:srgbClr val="92D050"/>
                </a:solidFill>
              </a:rPr>
              <a:t>la </a:t>
            </a:r>
            <a:r>
              <a:rPr lang="fr-FR" sz="1800" b="1" baseline="0" dirty="0">
                <a:solidFill>
                  <a:srgbClr val="92D050"/>
                </a:solidFill>
              </a:rPr>
              <a:t>référence</a:t>
            </a:r>
            <a:r>
              <a:rPr lang="fr-FR" sz="1800" b="1" i="1" baseline="0" dirty="0">
                <a:solidFill>
                  <a:srgbClr val="92D050"/>
                </a:solidFill>
              </a:rPr>
              <a:t> </a:t>
            </a:r>
            <a:r>
              <a:rPr lang="fr-FR" sz="1800" i="1" baseline="0" dirty="0">
                <a:solidFill>
                  <a:srgbClr val="92D050"/>
                </a:solidFill>
              </a:rPr>
              <a:t>en termes de quantité de lumière dans l’environnement nocturne</a:t>
            </a:r>
          </a:p>
        </p:txBody>
      </p:sp>
      <p:pic>
        <p:nvPicPr>
          <p:cNvPr id="5" name="Image 4">
            <a:extLst>
              <a:ext uri="{FF2B5EF4-FFF2-40B4-BE49-F238E27FC236}">
                <a16:creationId xmlns:a16="http://schemas.microsoft.com/office/drawing/2014/main" xmlns="" id="{8B717C92-D384-4065-A0CC-FC9C7A346CA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53082" y="2974303"/>
            <a:ext cx="3538918" cy="1991031"/>
          </a:xfrm>
          <a:prstGeom prst="rect">
            <a:avLst/>
          </a:prstGeom>
          <a:ln>
            <a:solidFill>
              <a:schemeClr val="accent1"/>
            </a:solidFill>
          </a:ln>
        </p:spPr>
      </p:pic>
      <p:pic>
        <p:nvPicPr>
          <p:cNvPr id="12" name="Image 11">
            <a:hlinkClick r:id="rId6"/>
            <a:extLst>
              <a:ext uri="{FF2B5EF4-FFF2-40B4-BE49-F238E27FC236}">
                <a16:creationId xmlns:a16="http://schemas.microsoft.com/office/drawing/2014/main" xmlns="" id="{CAAF6B97-3DA9-4A99-B397-D6657CF9A998}"/>
              </a:ext>
            </a:extLst>
          </p:cNvPr>
          <p:cNvPicPr>
            <a:picLocks noChangeAspect="1"/>
          </p:cNvPicPr>
          <p:nvPr/>
        </p:nvPicPr>
        <p:blipFill rotWithShape="1">
          <a:blip r:embed="rId7"/>
          <a:srcRect l="5703" t="8526" r="3679" b="14299"/>
          <a:stretch/>
        </p:blipFill>
        <p:spPr>
          <a:xfrm>
            <a:off x="8653082" y="4999749"/>
            <a:ext cx="3526806" cy="1877249"/>
          </a:xfrm>
          <a:prstGeom prst="rect">
            <a:avLst/>
          </a:prstGeom>
        </p:spPr>
      </p:pic>
      <p:pic>
        <p:nvPicPr>
          <p:cNvPr id="20" name="Image 19">
            <a:hlinkClick r:id="rId6"/>
            <a:extLst>
              <a:ext uri="{FF2B5EF4-FFF2-40B4-BE49-F238E27FC236}">
                <a16:creationId xmlns:a16="http://schemas.microsoft.com/office/drawing/2014/main" xmlns="" id="{630B3546-7E88-4759-B1B6-55C9338E597D}"/>
              </a:ext>
            </a:extLst>
          </p:cNvPr>
          <p:cNvPicPr>
            <a:picLocks noChangeAspect="1"/>
          </p:cNvPicPr>
          <p:nvPr/>
        </p:nvPicPr>
        <p:blipFill rotWithShape="1">
          <a:blip r:embed="rId8">
            <a:extLst>
              <a:ext uri="{28A0092B-C50C-407E-A947-70E740481C1C}">
                <a14:useLocalDpi xmlns:a14="http://schemas.microsoft.com/office/drawing/2010/main" val="0"/>
              </a:ext>
            </a:extLst>
          </a:blip>
          <a:srcRect l="6491" t="49265" r="9886"/>
          <a:stretch/>
        </p:blipFill>
        <p:spPr>
          <a:xfrm>
            <a:off x="2801770" y="3214660"/>
            <a:ext cx="5792955" cy="3643340"/>
          </a:xfrm>
          <a:prstGeom prst="rect">
            <a:avLst/>
          </a:prstGeom>
        </p:spPr>
      </p:pic>
      <p:sp>
        <p:nvSpPr>
          <p:cNvPr id="15" name="Text Box 2">
            <a:extLst>
              <a:ext uri="{FF2B5EF4-FFF2-40B4-BE49-F238E27FC236}">
                <a16:creationId xmlns:a16="http://schemas.microsoft.com/office/drawing/2014/main" xmlns="" id="{D2C4F291-872F-4508-A6A3-B3863BBC3335}"/>
              </a:ext>
            </a:extLst>
          </p:cNvPr>
          <p:cNvSpPr txBox="1">
            <a:spLocks noChangeArrowheads="1"/>
          </p:cNvSpPr>
          <p:nvPr/>
        </p:nvSpPr>
        <p:spPr bwMode="auto">
          <a:xfrm>
            <a:off x="443372" y="5798293"/>
            <a:ext cx="2712187"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ts val="0"/>
              </a:spcBef>
              <a:buClr>
                <a:schemeClr val="accent2"/>
              </a:buClr>
              <a:buSzPct val="80000"/>
            </a:pPr>
            <a:r>
              <a:rPr lang="fr-FR" altLang="fr-FR" baseline="0" dirty="0">
                <a:solidFill>
                  <a:schemeClr val="bg1"/>
                </a:solidFill>
                <a:latin typeface="Tahoma" panose="020B0604030504040204" pitchFamily="34" charset="0"/>
              </a:rPr>
              <a:t>A : </a:t>
            </a:r>
            <a:r>
              <a:rPr lang="fr-FR" altLang="fr-FR" i="1" baseline="0" dirty="0">
                <a:solidFill>
                  <a:schemeClr val="bg1"/>
                </a:solidFill>
                <a:latin typeface="Tahoma" panose="020B0604030504040204" pitchFamily="34" charset="0"/>
              </a:rPr>
              <a:t>lumière naturelle</a:t>
            </a:r>
          </a:p>
          <a:p>
            <a:pPr>
              <a:spcBef>
                <a:spcPts val="0"/>
              </a:spcBef>
              <a:buClr>
                <a:schemeClr val="accent2"/>
              </a:buClr>
              <a:buSzPct val="80000"/>
            </a:pPr>
            <a:r>
              <a:rPr lang="fr-FR" altLang="fr-FR" baseline="0" dirty="0">
                <a:solidFill>
                  <a:schemeClr val="bg1"/>
                </a:solidFill>
                <a:latin typeface="Tahoma" panose="020B0604030504040204" pitchFamily="34" charset="0"/>
              </a:rPr>
              <a:t>L : </a:t>
            </a:r>
            <a:r>
              <a:rPr lang="fr-FR" altLang="fr-FR" i="1" baseline="0" dirty="0">
                <a:solidFill>
                  <a:schemeClr val="bg1"/>
                </a:solidFill>
                <a:latin typeface="Tahoma" panose="020B0604030504040204" pitchFamily="34" charset="0"/>
              </a:rPr>
              <a:t>lumière artificielle</a:t>
            </a:r>
          </a:p>
          <a:p>
            <a:pPr>
              <a:spcBef>
                <a:spcPts val="0"/>
              </a:spcBef>
              <a:buClr>
                <a:schemeClr val="accent2"/>
              </a:buClr>
              <a:buSzPct val="80000"/>
            </a:pPr>
            <a:r>
              <a:rPr lang="fr-FR" altLang="fr-FR" baseline="0" dirty="0">
                <a:solidFill>
                  <a:schemeClr val="bg1"/>
                </a:solidFill>
                <a:latin typeface="Tahoma" panose="020B0604030504040204" pitchFamily="34" charset="0"/>
              </a:rPr>
              <a:t>D :</a:t>
            </a:r>
            <a:r>
              <a:rPr lang="fr-FR" altLang="fr-FR" i="1" baseline="0" dirty="0">
                <a:solidFill>
                  <a:schemeClr val="bg1"/>
                </a:solidFill>
                <a:latin typeface="Tahoma" panose="020B0604030504040204" pitchFamily="34" charset="0"/>
              </a:rPr>
              <a:t> obscurité artificielle</a:t>
            </a:r>
          </a:p>
        </p:txBody>
      </p:sp>
      <p:sp>
        <p:nvSpPr>
          <p:cNvPr id="2" name="ZoneTexte 1">
            <a:extLst>
              <a:ext uri="{FF2B5EF4-FFF2-40B4-BE49-F238E27FC236}">
                <a16:creationId xmlns:a16="http://schemas.microsoft.com/office/drawing/2014/main" xmlns="" id="{7F1607BF-6E15-4D2C-B9BD-4AD6EA6F62EF}"/>
              </a:ext>
            </a:extLst>
          </p:cNvPr>
          <p:cNvSpPr txBox="1"/>
          <p:nvPr/>
        </p:nvSpPr>
        <p:spPr>
          <a:xfrm>
            <a:off x="198976" y="3969818"/>
            <a:ext cx="2573616" cy="1323439"/>
          </a:xfrm>
          <a:prstGeom prst="rect">
            <a:avLst/>
          </a:prstGeom>
          <a:noFill/>
        </p:spPr>
        <p:txBody>
          <a:bodyPr wrap="square" rtlCol="0">
            <a:spAutoFit/>
          </a:bodyPr>
          <a:lstStyle/>
          <a:p>
            <a:r>
              <a:rPr lang="fr-FR" baseline="0" dirty="0">
                <a:solidFill>
                  <a:schemeClr val="bg1"/>
                </a:solidFill>
              </a:rPr>
              <a:t>Intensité maximale de la transcription génétique, </a:t>
            </a:r>
          </a:p>
          <a:p>
            <a:pPr marL="285750" indent="-285750">
              <a:buFont typeface="Wingdings" panose="05000000000000000000" pitchFamily="2" charset="2"/>
              <a:buChar char="ü"/>
            </a:pPr>
            <a:r>
              <a:rPr lang="fr-FR" baseline="0" dirty="0">
                <a:solidFill>
                  <a:schemeClr val="bg1"/>
                </a:solidFill>
              </a:rPr>
              <a:t>de nuit, </a:t>
            </a:r>
          </a:p>
          <a:p>
            <a:pPr marL="285750" indent="-285750">
              <a:buFont typeface="Wingdings" panose="05000000000000000000" pitchFamily="2" charset="2"/>
              <a:buChar char="ü"/>
            </a:pPr>
            <a:r>
              <a:rPr lang="fr-FR" baseline="0" dirty="0">
                <a:solidFill>
                  <a:schemeClr val="bg1"/>
                </a:solidFill>
              </a:rPr>
              <a:t>à la seule lumière de la lune</a:t>
            </a:r>
          </a:p>
        </p:txBody>
      </p:sp>
    </p:spTree>
    <p:extLst>
      <p:ext uri="{BB962C8B-B14F-4D97-AF65-F5344CB8AC3E}">
        <p14:creationId xmlns:p14="http://schemas.microsoft.com/office/powerpoint/2010/main" val="2581523293"/>
      </p:ext>
    </p:extLst>
  </p:cSld>
  <p:clrMapOvr>
    <a:masterClrMapping/>
  </p:clrMapOvr>
  <p:transition>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numéro de diapositive 5">
            <a:extLst>
              <a:ext uri="{FF2B5EF4-FFF2-40B4-BE49-F238E27FC236}">
                <a16:creationId xmlns:a16="http://schemas.microsoft.com/office/drawing/2014/main" xmlns="" id="{5247ED66-5CF8-49A8-BEB2-91C5630551E9}"/>
              </a:ext>
            </a:extLst>
          </p:cNvPr>
          <p:cNvSpPr>
            <a:spLocks noGrp="1"/>
          </p:cNvSpPr>
          <p:nvPr>
            <p:ph type="sldNum" sz="quarter" idx="12"/>
          </p:nvPr>
        </p:nvSpPr>
        <p:spPr bwMode="auto">
          <a:xfrm>
            <a:off x="3597275" y="6638874"/>
            <a:ext cx="499745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fr-FR"/>
            </a:defPPr>
            <a:lvl1pPr algn="r" rtl="0" fontAlgn="base">
              <a:spcBef>
                <a:spcPct val="0"/>
              </a:spcBef>
              <a:spcAft>
                <a:spcPct val="0"/>
              </a:spcAft>
              <a:defRPr sz="1000" i="1" kern="1200" baseline="0">
                <a:solidFill>
                  <a:schemeClr val="tx1"/>
                </a:solidFill>
                <a:latin typeface="Arial" panose="020B0604020202020204" pitchFamily="34" charset="0"/>
                <a:ea typeface="+mn-ea"/>
                <a:cs typeface="+mn-cs"/>
              </a:defRPr>
            </a:lvl1pPr>
            <a:lvl2pPr marL="457200" algn="l" rtl="0" fontAlgn="base">
              <a:spcBef>
                <a:spcPct val="0"/>
              </a:spcBef>
              <a:spcAft>
                <a:spcPct val="0"/>
              </a:spcAft>
              <a:defRPr sz="1600" kern="1200" baseline="-25000">
                <a:solidFill>
                  <a:schemeClr val="tx1"/>
                </a:solidFill>
                <a:latin typeface="Arial" panose="020B0604020202020204" pitchFamily="34" charset="0"/>
                <a:ea typeface="+mn-ea"/>
                <a:cs typeface="+mn-cs"/>
              </a:defRPr>
            </a:lvl2pPr>
            <a:lvl3pPr marL="914400" algn="l" rtl="0" fontAlgn="base">
              <a:spcBef>
                <a:spcPct val="0"/>
              </a:spcBef>
              <a:spcAft>
                <a:spcPct val="0"/>
              </a:spcAft>
              <a:defRPr sz="1600" kern="1200" baseline="-25000">
                <a:solidFill>
                  <a:schemeClr val="tx1"/>
                </a:solidFill>
                <a:latin typeface="Arial" panose="020B0604020202020204" pitchFamily="34" charset="0"/>
                <a:ea typeface="+mn-ea"/>
                <a:cs typeface="+mn-cs"/>
              </a:defRPr>
            </a:lvl3pPr>
            <a:lvl4pPr marL="1371600" algn="l" rtl="0" fontAlgn="base">
              <a:spcBef>
                <a:spcPct val="0"/>
              </a:spcBef>
              <a:spcAft>
                <a:spcPct val="0"/>
              </a:spcAft>
              <a:defRPr sz="1600" kern="1200" baseline="-25000">
                <a:solidFill>
                  <a:schemeClr val="tx1"/>
                </a:solidFill>
                <a:latin typeface="Arial" panose="020B0604020202020204" pitchFamily="34" charset="0"/>
                <a:ea typeface="+mn-ea"/>
                <a:cs typeface="+mn-cs"/>
              </a:defRPr>
            </a:lvl4pPr>
            <a:lvl5pPr marL="1828800" algn="l" rtl="0" fontAlgn="base">
              <a:spcBef>
                <a:spcPct val="0"/>
              </a:spcBef>
              <a:spcAft>
                <a:spcPct val="0"/>
              </a:spcAft>
              <a:defRPr sz="1600" kern="1200" baseline="-25000">
                <a:solidFill>
                  <a:schemeClr val="tx1"/>
                </a:solidFill>
                <a:latin typeface="Arial" panose="020B0604020202020204" pitchFamily="34" charset="0"/>
                <a:ea typeface="+mn-ea"/>
                <a:cs typeface="+mn-cs"/>
              </a:defRPr>
            </a:lvl5pPr>
            <a:lvl6pPr marL="2286000" algn="l" defTabSz="914400" rtl="0" eaLnBrk="1" latinLnBrk="0" hangingPunct="1">
              <a:defRPr sz="1600" kern="1200" baseline="-25000">
                <a:solidFill>
                  <a:schemeClr val="tx1"/>
                </a:solidFill>
                <a:latin typeface="Arial" panose="020B0604020202020204" pitchFamily="34" charset="0"/>
                <a:ea typeface="+mn-ea"/>
                <a:cs typeface="+mn-cs"/>
              </a:defRPr>
            </a:lvl6pPr>
            <a:lvl7pPr marL="2743200" algn="l" defTabSz="914400" rtl="0" eaLnBrk="1" latinLnBrk="0" hangingPunct="1">
              <a:defRPr sz="1600" kern="1200" baseline="-25000">
                <a:solidFill>
                  <a:schemeClr val="tx1"/>
                </a:solidFill>
                <a:latin typeface="Arial" panose="020B0604020202020204" pitchFamily="34" charset="0"/>
                <a:ea typeface="+mn-ea"/>
                <a:cs typeface="+mn-cs"/>
              </a:defRPr>
            </a:lvl7pPr>
            <a:lvl8pPr marL="3200400" algn="l" defTabSz="914400" rtl="0" eaLnBrk="1" latinLnBrk="0" hangingPunct="1">
              <a:defRPr sz="1600" kern="1200" baseline="-25000">
                <a:solidFill>
                  <a:schemeClr val="tx1"/>
                </a:solidFill>
                <a:latin typeface="Arial" panose="020B0604020202020204" pitchFamily="34" charset="0"/>
                <a:ea typeface="+mn-ea"/>
                <a:cs typeface="+mn-cs"/>
              </a:defRPr>
            </a:lvl8pPr>
            <a:lvl9pPr marL="3657600" algn="l" defTabSz="914400" rtl="0" eaLnBrk="1" latinLnBrk="0" hangingPunct="1">
              <a:defRPr sz="1600" kern="1200" baseline="-25000">
                <a:solidFill>
                  <a:schemeClr val="tx1"/>
                </a:solidFill>
                <a:latin typeface="Arial" panose="020B0604020202020204" pitchFamily="34" charset="0"/>
                <a:ea typeface="+mn-ea"/>
                <a:cs typeface="+mn-cs"/>
              </a:defRPr>
            </a:lvl9pPr>
          </a:lstStyle>
          <a:p>
            <a:r>
              <a:rPr lang="fr-FR" altLang="fr-FR"/>
              <a:t>Montgeron Environnement, 22/6/16</a:t>
            </a:r>
          </a:p>
        </p:txBody>
      </p:sp>
      <p:sp>
        <p:nvSpPr>
          <p:cNvPr id="1353730" name="Text Box 2">
            <a:extLst>
              <a:ext uri="{FF2B5EF4-FFF2-40B4-BE49-F238E27FC236}">
                <a16:creationId xmlns:a16="http://schemas.microsoft.com/office/drawing/2014/main" xmlns="" id="{E66E22B9-7EE4-43EC-8D6D-3359238E806E}"/>
              </a:ext>
            </a:extLst>
          </p:cNvPr>
          <p:cNvSpPr txBox="1">
            <a:spLocks noChangeArrowheads="1"/>
          </p:cNvSpPr>
          <p:nvPr/>
        </p:nvSpPr>
        <p:spPr bwMode="auto">
          <a:xfrm>
            <a:off x="118761" y="1617467"/>
            <a:ext cx="7316742" cy="1877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spcAft>
                <a:spcPts val="600"/>
              </a:spcAft>
              <a:buClr>
                <a:schemeClr val="hlink"/>
              </a:buClr>
              <a:buSzPct val="80000"/>
            </a:pPr>
            <a:r>
              <a:rPr lang="fr-FR" altLang="fr-FR" sz="2400" u="sng" baseline="0" dirty="0">
                <a:solidFill>
                  <a:schemeClr val="bg1"/>
                </a:solidFill>
                <a:latin typeface="Tahoma" panose="020B0604030504040204" pitchFamily="34" charset="0"/>
              </a:rPr>
              <a:t>La pêche aux projecteurs</a:t>
            </a:r>
          </a:p>
          <a:p>
            <a:pPr marL="342900" indent="-342900">
              <a:spcBef>
                <a:spcPts val="0"/>
              </a:spcBef>
              <a:spcAft>
                <a:spcPts val="600"/>
              </a:spcAft>
              <a:buClr>
                <a:schemeClr val="accent2"/>
              </a:buClr>
              <a:buSzPct val="80000"/>
              <a:buFont typeface="Wingdings" panose="05000000000000000000" pitchFamily="2" charset="2"/>
              <a:buChar char="q"/>
            </a:pPr>
            <a:r>
              <a:rPr lang="fr-FR" altLang="fr-FR" sz="1200" b="1" baseline="0" dirty="0">
                <a:solidFill>
                  <a:schemeClr val="bg1"/>
                </a:solidFill>
                <a:latin typeface="Tahoma" panose="020B0604030504040204" pitchFamily="34" charset="0"/>
              </a:rPr>
              <a:t>La lumière : un outil essentiel de la pêche industrielle, </a:t>
            </a:r>
            <a:r>
              <a:rPr lang="fr-FR" altLang="fr-FR" sz="1200" baseline="0" dirty="0">
                <a:solidFill>
                  <a:schemeClr val="bg1"/>
                </a:solidFill>
                <a:latin typeface="Tahoma" panose="020B0604030504040204" pitchFamily="34" charset="0"/>
              </a:rPr>
              <a:t>largement répandu et très réglementé (cf. </a:t>
            </a:r>
            <a:r>
              <a:rPr lang="fr-FR" altLang="fr-FR" sz="1200" baseline="0" dirty="0">
                <a:solidFill>
                  <a:schemeClr val="bg1"/>
                </a:solidFill>
                <a:latin typeface="Tahoma" panose="020B0604030504040204" pitchFamily="34" charset="0"/>
                <a:hlinkClick r:id="rId3"/>
              </a:rPr>
              <a:t>Alain Bombard</a:t>
            </a:r>
            <a:r>
              <a:rPr lang="fr-FR" altLang="fr-FR" sz="1200" baseline="0" dirty="0">
                <a:solidFill>
                  <a:schemeClr val="bg1"/>
                </a:solidFill>
                <a:latin typeface="Tahoma" panose="020B0604030504040204" pitchFamily="34" charset="0"/>
              </a:rPr>
              <a:t>, Yves Parlier </a:t>
            </a:r>
            <a:r>
              <a:rPr lang="fr-FR" altLang="fr-FR" sz="1200" i="1" baseline="0" dirty="0">
                <a:solidFill>
                  <a:schemeClr val="bg1"/>
                </a:solidFill>
                <a:latin typeface="Tahoma" panose="020B0604030504040204" pitchFamily="34" charset="0"/>
              </a:rPr>
              <a:t>Vendée-globe  2001</a:t>
            </a:r>
            <a:r>
              <a:rPr lang="fr-FR" altLang="fr-FR" sz="1200" baseline="0" dirty="0">
                <a:solidFill>
                  <a:schemeClr val="bg1"/>
                </a:solidFill>
                <a:latin typeface="Tahoma" panose="020B0604030504040204" pitchFamily="34" charset="0"/>
              </a:rPr>
              <a:t>)</a:t>
            </a:r>
            <a:r>
              <a:rPr lang="fr-FR" altLang="fr-FR" sz="1200" b="1" baseline="0" dirty="0">
                <a:solidFill>
                  <a:schemeClr val="bg1"/>
                </a:solidFill>
                <a:latin typeface="Tahoma" panose="020B0604030504040204" pitchFamily="34" charset="0"/>
              </a:rPr>
              <a:t> </a:t>
            </a:r>
          </a:p>
          <a:p>
            <a:pPr marL="342900" indent="-342900">
              <a:spcBef>
                <a:spcPts val="0"/>
              </a:spcBef>
              <a:spcAft>
                <a:spcPts val="600"/>
              </a:spcAft>
              <a:buClr>
                <a:schemeClr val="accent2"/>
              </a:buClr>
              <a:buSzPct val="80000"/>
              <a:buFont typeface="Wingdings" panose="05000000000000000000" pitchFamily="2" charset="2"/>
              <a:buChar char="q"/>
            </a:pPr>
            <a:r>
              <a:rPr lang="fr-FR" altLang="fr-FR" sz="1200" baseline="0" dirty="0">
                <a:solidFill>
                  <a:schemeClr val="bg1"/>
                </a:solidFill>
                <a:latin typeface="Tahoma" panose="020B0604030504040204" pitchFamily="34" charset="0"/>
              </a:rPr>
              <a:t>Spectre large : thon, maquereau, hareng, anchois, sardine, calmar,…</a:t>
            </a:r>
          </a:p>
          <a:p>
            <a:pPr marL="342900" indent="-342900">
              <a:spcBef>
                <a:spcPts val="0"/>
              </a:spcBef>
              <a:spcAft>
                <a:spcPts val="600"/>
              </a:spcAft>
              <a:buClr>
                <a:schemeClr val="accent2"/>
              </a:buClr>
              <a:buSzPct val="80000"/>
              <a:buFont typeface="Wingdings" panose="05000000000000000000" pitchFamily="2" charset="2"/>
              <a:buChar char="q"/>
            </a:pPr>
            <a:r>
              <a:rPr lang="fr-FR" altLang="fr-FR" sz="1200" baseline="0" dirty="0">
                <a:solidFill>
                  <a:schemeClr val="bg1"/>
                </a:solidFill>
                <a:latin typeface="Tahoma" panose="020B0604030504040204" pitchFamily="34" charset="0"/>
              </a:rPr>
              <a:t>Les </a:t>
            </a:r>
            <a:r>
              <a:rPr lang="fr-FR" altLang="fr-FR" sz="1200" baseline="0" dirty="0" err="1">
                <a:solidFill>
                  <a:schemeClr val="bg1"/>
                </a:solidFill>
                <a:latin typeface="Tahoma" panose="020B0604030504040204" pitchFamily="34" charset="0"/>
              </a:rPr>
              <a:t>LEDs</a:t>
            </a:r>
            <a:r>
              <a:rPr lang="fr-FR" altLang="fr-FR" sz="1200" baseline="0" dirty="0">
                <a:solidFill>
                  <a:schemeClr val="bg1"/>
                </a:solidFill>
                <a:latin typeface="Tahoma" panose="020B0604030504040204" pitchFamily="34" charset="0"/>
              </a:rPr>
              <a:t> : une offre au contenu spectral à l’efficacité optimale (prévention de captures non désirées : juvéniles,…)</a:t>
            </a:r>
          </a:p>
          <a:p>
            <a:pPr marL="342900" indent="-342900">
              <a:spcBef>
                <a:spcPts val="0"/>
              </a:spcBef>
              <a:spcAft>
                <a:spcPts val="600"/>
              </a:spcAft>
              <a:buClr>
                <a:schemeClr val="accent2"/>
              </a:buClr>
              <a:buSzPct val="80000"/>
              <a:buFont typeface="Wingdings" panose="05000000000000000000" pitchFamily="2" charset="2"/>
              <a:buChar char="q"/>
            </a:pPr>
            <a:r>
              <a:rPr lang="fr-FR" altLang="fr-FR" sz="1200" baseline="0" dirty="0">
                <a:solidFill>
                  <a:schemeClr val="bg1"/>
                </a:solidFill>
                <a:latin typeface="Tahoma" panose="020B0604030504040204" pitchFamily="34" charset="0"/>
              </a:rPr>
              <a:t>Une évolution vers des sources lumineuses immergées</a:t>
            </a:r>
          </a:p>
        </p:txBody>
      </p:sp>
      <p:sp>
        <p:nvSpPr>
          <p:cNvPr id="13" name="Rectangle 7">
            <a:extLst>
              <a:ext uri="{FF2B5EF4-FFF2-40B4-BE49-F238E27FC236}">
                <a16:creationId xmlns:a16="http://schemas.microsoft.com/office/drawing/2014/main" xmlns="" id="{17E0B2C5-2D6B-4EB3-9F73-B7963CFB7C1A}"/>
              </a:ext>
            </a:extLst>
          </p:cNvPr>
          <p:cNvSpPr txBox="1">
            <a:spLocks noChangeArrowheads="1"/>
          </p:cNvSpPr>
          <p:nvPr/>
        </p:nvSpPr>
        <p:spPr>
          <a:xfrm>
            <a:off x="121521" y="94972"/>
            <a:ext cx="4606328" cy="1580578"/>
          </a:xfrm>
          <a:prstGeom prst="rect">
            <a:avLst/>
          </a:prstGeom>
          <a:gradFill>
            <a:gsLst>
              <a:gs pos="0">
                <a:schemeClr val="tx1">
                  <a:lumMod val="75000"/>
                  <a:lumOff val="25000"/>
                </a:schemeClr>
              </a:gs>
              <a:gs pos="100000">
                <a:srgbClr val="111111"/>
              </a:gs>
            </a:gsLst>
            <a:path path="shape">
              <a:fillToRect l="50000" t="50000" r="50000" b="50000"/>
            </a:path>
          </a:gradFill>
          <a:ln>
            <a:solidFill>
              <a:schemeClr val="accent1"/>
            </a:solidFill>
          </a:ln>
        </p:spPr>
        <p:txBody>
          <a:bodyPr>
            <a:normAutofit fontScale="97500"/>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fontAlgn="auto">
              <a:lnSpc>
                <a:spcPct val="100000"/>
              </a:lnSpc>
              <a:spcBef>
                <a:spcPts val="600"/>
              </a:spcBef>
              <a:spcAft>
                <a:spcPts val="600"/>
              </a:spcAft>
            </a:pPr>
            <a:r>
              <a:rPr lang="fr-FR" altLang="fr-FR" sz="3600" u="sng" baseline="0" dirty="0"/>
              <a:t>Pollution lumineuse</a:t>
            </a:r>
            <a:r>
              <a:rPr lang="fr-FR" altLang="fr-FR" sz="3600" baseline="0" dirty="0"/>
              <a:t> </a:t>
            </a:r>
            <a:br>
              <a:rPr lang="fr-FR" altLang="fr-FR" sz="3600" baseline="0" dirty="0"/>
            </a:br>
            <a:r>
              <a:rPr lang="fr-FR" altLang="fr-FR" sz="3200" baseline="0" dirty="0"/>
              <a:t>Le cas des espèces inféodés au milieu aquatique</a:t>
            </a:r>
          </a:p>
        </p:txBody>
      </p:sp>
      <p:pic>
        <p:nvPicPr>
          <p:cNvPr id="25" name="Image 24">
            <a:hlinkClick r:id="rId4"/>
            <a:extLst>
              <a:ext uri="{FF2B5EF4-FFF2-40B4-BE49-F238E27FC236}">
                <a16:creationId xmlns:a16="http://schemas.microsoft.com/office/drawing/2014/main" xmlns="" id="{19B62DE4-5ECB-4533-8B9A-4F5953727F34}"/>
              </a:ext>
            </a:extLst>
          </p:cNvPr>
          <p:cNvPicPr>
            <a:picLocks noChangeAspect="1"/>
          </p:cNvPicPr>
          <p:nvPr/>
        </p:nvPicPr>
        <p:blipFill rotWithShape="1">
          <a:blip r:embed="rId5"/>
          <a:srcRect l="9862" r="30227" b="5376"/>
          <a:stretch/>
        </p:blipFill>
        <p:spPr>
          <a:xfrm>
            <a:off x="8148228" y="1200167"/>
            <a:ext cx="3997916" cy="3946464"/>
          </a:xfrm>
          <a:prstGeom prst="rect">
            <a:avLst/>
          </a:prstGeom>
        </p:spPr>
      </p:pic>
      <p:pic>
        <p:nvPicPr>
          <p:cNvPr id="27" name="Image 26">
            <a:extLst>
              <a:ext uri="{FF2B5EF4-FFF2-40B4-BE49-F238E27FC236}">
                <a16:creationId xmlns:a16="http://schemas.microsoft.com/office/drawing/2014/main" xmlns="" id="{2F6B98A1-B5A4-42C9-A21B-08DC8FE6098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37866" y="5124690"/>
            <a:ext cx="2573616" cy="1715743"/>
          </a:xfrm>
          <a:prstGeom prst="rect">
            <a:avLst/>
          </a:prstGeom>
          <a:ln>
            <a:solidFill>
              <a:schemeClr val="accent2"/>
            </a:solidFill>
          </a:ln>
        </p:spPr>
      </p:pic>
      <p:pic>
        <p:nvPicPr>
          <p:cNvPr id="29" name="Picture 4" descr="carte satell japon nov 94">
            <a:extLst>
              <a:ext uri="{FF2B5EF4-FFF2-40B4-BE49-F238E27FC236}">
                <a16:creationId xmlns:a16="http://schemas.microsoft.com/office/drawing/2014/main" xmlns="" id="{4F2204DE-D2D7-4369-9B96-3A80A461AE12}"/>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0" y="3437830"/>
            <a:ext cx="4625509" cy="3427442"/>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pic>
        <p:nvPicPr>
          <p:cNvPr id="30" name="Picture 9" descr="IMG_0448 Lastovo fishing boats LR">
            <a:extLst>
              <a:ext uri="{FF2B5EF4-FFF2-40B4-BE49-F238E27FC236}">
                <a16:creationId xmlns:a16="http://schemas.microsoft.com/office/drawing/2014/main" xmlns="" id="{84360A7D-F890-4263-B286-313EE45930A6}"/>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637866" y="3435742"/>
            <a:ext cx="2573616" cy="1715744"/>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33" name="ZoneTexte 32">
            <a:extLst>
              <a:ext uri="{FF2B5EF4-FFF2-40B4-BE49-F238E27FC236}">
                <a16:creationId xmlns:a16="http://schemas.microsoft.com/office/drawing/2014/main" xmlns="" id="{FEE927D0-E8C5-4929-9C66-9B4423D7D3F7}"/>
              </a:ext>
            </a:extLst>
          </p:cNvPr>
          <p:cNvSpPr txBox="1"/>
          <p:nvPr/>
        </p:nvSpPr>
        <p:spPr>
          <a:xfrm>
            <a:off x="5123892" y="1201968"/>
            <a:ext cx="2909224" cy="830997"/>
          </a:xfrm>
          <a:prstGeom prst="rect">
            <a:avLst/>
          </a:prstGeom>
          <a:noFill/>
        </p:spPr>
        <p:txBody>
          <a:bodyPr wrap="square" rtlCol="0">
            <a:spAutoFit/>
          </a:bodyPr>
          <a:lstStyle/>
          <a:p>
            <a:pPr algn="r"/>
            <a:r>
              <a:rPr lang="fr-FR" i="1" baseline="0" dirty="0">
                <a:solidFill>
                  <a:schemeClr val="bg1"/>
                </a:solidFill>
              </a:rPr>
              <a:t>Une offre de sources et d’appâts lumineux à l’intention du pêcheur amateur</a:t>
            </a:r>
          </a:p>
        </p:txBody>
      </p:sp>
      <p:sp>
        <p:nvSpPr>
          <p:cNvPr id="34" name="ZoneTexte 33">
            <a:extLst>
              <a:ext uri="{FF2B5EF4-FFF2-40B4-BE49-F238E27FC236}">
                <a16:creationId xmlns:a16="http://schemas.microsoft.com/office/drawing/2014/main" xmlns="" id="{0A7F968A-1118-4CD0-A874-3C67214CA463}"/>
              </a:ext>
            </a:extLst>
          </p:cNvPr>
          <p:cNvSpPr txBox="1"/>
          <p:nvPr/>
        </p:nvSpPr>
        <p:spPr>
          <a:xfrm>
            <a:off x="263352" y="3930226"/>
            <a:ext cx="2573616" cy="338554"/>
          </a:xfrm>
          <a:prstGeom prst="rect">
            <a:avLst/>
          </a:prstGeom>
          <a:noFill/>
        </p:spPr>
        <p:txBody>
          <a:bodyPr wrap="square" rtlCol="0">
            <a:spAutoFit/>
          </a:bodyPr>
          <a:lstStyle/>
          <a:p>
            <a:pPr algn="r"/>
            <a:r>
              <a:rPr lang="fr-FR" i="1" baseline="0" dirty="0">
                <a:solidFill>
                  <a:schemeClr val="bg1"/>
                </a:solidFill>
              </a:rPr>
              <a:t>Mer du Japon</a:t>
            </a:r>
          </a:p>
        </p:txBody>
      </p:sp>
      <p:sp>
        <p:nvSpPr>
          <p:cNvPr id="35" name="ZoneTexte 34">
            <a:extLst>
              <a:ext uri="{FF2B5EF4-FFF2-40B4-BE49-F238E27FC236}">
                <a16:creationId xmlns:a16="http://schemas.microsoft.com/office/drawing/2014/main" xmlns="" id="{08163348-5B46-4449-AE08-7662BFF79968}"/>
              </a:ext>
            </a:extLst>
          </p:cNvPr>
          <p:cNvSpPr txBox="1"/>
          <p:nvPr/>
        </p:nvSpPr>
        <p:spPr>
          <a:xfrm>
            <a:off x="4187788" y="3459238"/>
            <a:ext cx="2573616" cy="338554"/>
          </a:xfrm>
          <a:prstGeom prst="rect">
            <a:avLst/>
          </a:prstGeom>
          <a:noFill/>
        </p:spPr>
        <p:txBody>
          <a:bodyPr wrap="square" rtlCol="0">
            <a:spAutoFit/>
          </a:bodyPr>
          <a:lstStyle/>
          <a:p>
            <a:pPr algn="r"/>
            <a:r>
              <a:rPr lang="fr-FR" i="1" baseline="0" dirty="0">
                <a:solidFill>
                  <a:schemeClr val="bg1"/>
                </a:solidFill>
              </a:rPr>
              <a:t>Mer Adriatique</a:t>
            </a:r>
          </a:p>
        </p:txBody>
      </p:sp>
      <p:sp>
        <p:nvSpPr>
          <p:cNvPr id="36" name="ZoneTexte 35">
            <a:extLst>
              <a:ext uri="{FF2B5EF4-FFF2-40B4-BE49-F238E27FC236}">
                <a16:creationId xmlns:a16="http://schemas.microsoft.com/office/drawing/2014/main" xmlns="" id="{3F226A56-AA5B-4C28-B6D9-1E4BE3A49841}"/>
              </a:ext>
            </a:extLst>
          </p:cNvPr>
          <p:cNvSpPr txBox="1"/>
          <p:nvPr/>
        </p:nvSpPr>
        <p:spPr>
          <a:xfrm>
            <a:off x="4097624" y="5146631"/>
            <a:ext cx="2573616" cy="338554"/>
          </a:xfrm>
          <a:prstGeom prst="rect">
            <a:avLst/>
          </a:prstGeom>
          <a:noFill/>
        </p:spPr>
        <p:txBody>
          <a:bodyPr wrap="square" rtlCol="0">
            <a:spAutoFit/>
          </a:bodyPr>
          <a:lstStyle/>
          <a:p>
            <a:pPr algn="r"/>
            <a:r>
              <a:rPr lang="fr-FR" i="1" baseline="0" dirty="0">
                <a:solidFill>
                  <a:schemeClr val="bg1"/>
                </a:solidFill>
              </a:rPr>
              <a:t>Sources LED</a:t>
            </a:r>
          </a:p>
        </p:txBody>
      </p:sp>
      <p:pic>
        <p:nvPicPr>
          <p:cNvPr id="37" name="Image 36">
            <a:hlinkClick r:id="rId9"/>
            <a:extLst>
              <a:ext uri="{FF2B5EF4-FFF2-40B4-BE49-F238E27FC236}">
                <a16:creationId xmlns:a16="http://schemas.microsoft.com/office/drawing/2014/main" xmlns="" id="{29F33FB2-22DE-4ABD-A498-F8CE2ABE713F}"/>
              </a:ext>
            </a:extLst>
          </p:cNvPr>
          <p:cNvPicPr>
            <a:picLocks noChangeAspect="1"/>
          </p:cNvPicPr>
          <p:nvPr/>
        </p:nvPicPr>
        <p:blipFill rotWithShape="1">
          <a:blip r:embed="rId10"/>
          <a:srcRect b="50273"/>
          <a:stretch/>
        </p:blipFill>
        <p:spPr>
          <a:xfrm>
            <a:off x="6957628" y="5246895"/>
            <a:ext cx="5234372" cy="1626826"/>
          </a:xfrm>
          <a:prstGeom prst="rect">
            <a:avLst/>
          </a:prstGeom>
          <a:ln>
            <a:solidFill>
              <a:schemeClr val="accent4"/>
            </a:solidFill>
          </a:ln>
        </p:spPr>
      </p:pic>
      <p:pic>
        <p:nvPicPr>
          <p:cNvPr id="3" name="Image 2">
            <a:hlinkClick r:id="rId11"/>
            <a:extLst>
              <a:ext uri="{FF2B5EF4-FFF2-40B4-BE49-F238E27FC236}">
                <a16:creationId xmlns:a16="http://schemas.microsoft.com/office/drawing/2014/main" xmlns="" id="{C4A8B42C-B22F-428F-B21C-B6DC3CE6C323}"/>
              </a:ext>
            </a:extLst>
          </p:cNvPr>
          <p:cNvPicPr>
            <a:picLocks noChangeAspect="1"/>
          </p:cNvPicPr>
          <p:nvPr/>
        </p:nvPicPr>
        <p:blipFill rotWithShape="1">
          <a:blip r:embed="rId12"/>
          <a:srcRect r="6032" b="73714"/>
          <a:stretch/>
        </p:blipFill>
        <p:spPr>
          <a:xfrm>
            <a:off x="5629912" y="0"/>
            <a:ext cx="6562088" cy="1147247"/>
          </a:xfrm>
          <a:prstGeom prst="rect">
            <a:avLst/>
          </a:prstGeom>
          <a:ln>
            <a:solidFill>
              <a:schemeClr val="accent2"/>
            </a:solidFill>
          </a:ln>
        </p:spPr>
      </p:pic>
    </p:spTree>
    <p:extLst>
      <p:ext uri="{BB962C8B-B14F-4D97-AF65-F5344CB8AC3E}">
        <p14:creationId xmlns:p14="http://schemas.microsoft.com/office/powerpoint/2010/main" val="340413094"/>
      </p:ext>
    </p:extLst>
  </p:cSld>
  <p:clrMapOvr>
    <a:masterClrMapping/>
  </p:clrMapOvr>
  <p:transition>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numéro de diapositive 5">
            <a:extLst>
              <a:ext uri="{FF2B5EF4-FFF2-40B4-BE49-F238E27FC236}">
                <a16:creationId xmlns:a16="http://schemas.microsoft.com/office/drawing/2014/main" xmlns="" id="{5247ED66-5CF8-49A8-BEB2-91C5630551E9}"/>
              </a:ext>
            </a:extLst>
          </p:cNvPr>
          <p:cNvSpPr>
            <a:spLocks noGrp="1"/>
          </p:cNvSpPr>
          <p:nvPr>
            <p:ph type="sldNum" sz="quarter" idx="12"/>
          </p:nvPr>
        </p:nvSpPr>
        <p:spPr bwMode="auto">
          <a:xfrm>
            <a:off x="3597275" y="6638874"/>
            <a:ext cx="499745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fr-FR"/>
            </a:defPPr>
            <a:lvl1pPr algn="r" rtl="0" fontAlgn="base">
              <a:spcBef>
                <a:spcPct val="0"/>
              </a:spcBef>
              <a:spcAft>
                <a:spcPct val="0"/>
              </a:spcAft>
              <a:defRPr sz="1000" i="1" kern="1200" baseline="0">
                <a:solidFill>
                  <a:schemeClr val="tx1"/>
                </a:solidFill>
                <a:latin typeface="Arial" panose="020B0604020202020204" pitchFamily="34" charset="0"/>
                <a:ea typeface="+mn-ea"/>
                <a:cs typeface="+mn-cs"/>
              </a:defRPr>
            </a:lvl1pPr>
            <a:lvl2pPr marL="457200" algn="l" rtl="0" fontAlgn="base">
              <a:spcBef>
                <a:spcPct val="0"/>
              </a:spcBef>
              <a:spcAft>
                <a:spcPct val="0"/>
              </a:spcAft>
              <a:defRPr sz="1600" kern="1200" baseline="-25000">
                <a:solidFill>
                  <a:schemeClr val="tx1"/>
                </a:solidFill>
                <a:latin typeface="Arial" panose="020B0604020202020204" pitchFamily="34" charset="0"/>
                <a:ea typeface="+mn-ea"/>
                <a:cs typeface="+mn-cs"/>
              </a:defRPr>
            </a:lvl2pPr>
            <a:lvl3pPr marL="914400" algn="l" rtl="0" fontAlgn="base">
              <a:spcBef>
                <a:spcPct val="0"/>
              </a:spcBef>
              <a:spcAft>
                <a:spcPct val="0"/>
              </a:spcAft>
              <a:defRPr sz="1600" kern="1200" baseline="-25000">
                <a:solidFill>
                  <a:schemeClr val="tx1"/>
                </a:solidFill>
                <a:latin typeface="Arial" panose="020B0604020202020204" pitchFamily="34" charset="0"/>
                <a:ea typeface="+mn-ea"/>
                <a:cs typeface="+mn-cs"/>
              </a:defRPr>
            </a:lvl3pPr>
            <a:lvl4pPr marL="1371600" algn="l" rtl="0" fontAlgn="base">
              <a:spcBef>
                <a:spcPct val="0"/>
              </a:spcBef>
              <a:spcAft>
                <a:spcPct val="0"/>
              </a:spcAft>
              <a:defRPr sz="1600" kern="1200" baseline="-25000">
                <a:solidFill>
                  <a:schemeClr val="tx1"/>
                </a:solidFill>
                <a:latin typeface="Arial" panose="020B0604020202020204" pitchFamily="34" charset="0"/>
                <a:ea typeface="+mn-ea"/>
                <a:cs typeface="+mn-cs"/>
              </a:defRPr>
            </a:lvl4pPr>
            <a:lvl5pPr marL="1828800" algn="l" rtl="0" fontAlgn="base">
              <a:spcBef>
                <a:spcPct val="0"/>
              </a:spcBef>
              <a:spcAft>
                <a:spcPct val="0"/>
              </a:spcAft>
              <a:defRPr sz="1600" kern="1200" baseline="-25000">
                <a:solidFill>
                  <a:schemeClr val="tx1"/>
                </a:solidFill>
                <a:latin typeface="Arial" panose="020B0604020202020204" pitchFamily="34" charset="0"/>
                <a:ea typeface="+mn-ea"/>
                <a:cs typeface="+mn-cs"/>
              </a:defRPr>
            </a:lvl5pPr>
            <a:lvl6pPr marL="2286000" algn="l" defTabSz="914400" rtl="0" eaLnBrk="1" latinLnBrk="0" hangingPunct="1">
              <a:defRPr sz="1600" kern="1200" baseline="-25000">
                <a:solidFill>
                  <a:schemeClr val="tx1"/>
                </a:solidFill>
                <a:latin typeface="Arial" panose="020B0604020202020204" pitchFamily="34" charset="0"/>
                <a:ea typeface="+mn-ea"/>
                <a:cs typeface="+mn-cs"/>
              </a:defRPr>
            </a:lvl6pPr>
            <a:lvl7pPr marL="2743200" algn="l" defTabSz="914400" rtl="0" eaLnBrk="1" latinLnBrk="0" hangingPunct="1">
              <a:defRPr sz="1600" kern="1200" baseline="-25000">
                <a:solidFill>
                  <a:schemeClr val="tx1"/>
                </a:solidFill>
                <a:latin typeface="Arial" panose="020B0604020202020204" pitchFamily="34" charset="0"/>
                <a:ea typeface="+mn-ea"/>
                <a:cs typeface="+mn-cs"/>
              </a:defRPr>
            </a:lvl7pPr>
            <a:lvl8pPr marL="3200400" algn="l" defTabSz="914400" rtl="0" eaLnBrk="1" latinLnBrk="0" hangingPunct="1">
              <a:defRPr sz="1600" kern="1200" baseline="-25000">
                <a:solidFill>
                  <a:schemeClr val="tx1"/>
                </a:solidFill>
                <a:latin typeface="Arial" panose="020B0604020202020204" pitchFamily="34" charset="0"/>
                <a:ea typeface="+mn-ea"/>
                <a:cs typeface="+mn-cs"/>
              </a:defRPr>
            </a:lvl8pPr>
            <a:lvl9pPr marL="3657600" algn="l" defTabSz="914400" rtl="0" eaLnBrk="1" latinLnBrk="0" hangingPunct="1">
              <a:defRPr sz="1600" kern="1200" baseline="-25000">
                <a:solidFill>
                  <a:schemeClr val="tx1"/>
                </a:solidFill>
                <a:latin typeface="Arial" panose="020B0604020202020204" pitchFamily="34" charset="0"/>
                <a:ea typeface="+mn-ea"/>
                <a:cs typeface="+mn-cs"/>
              </a:defRPr>
            </a:lvl9pPr>
          </a:lstStyle>
          <a:p>
            <a:r>
              <a:rPr lang="fr-FR" altLang="fr-FR"/>
              <a:t>Montgeron Environnement, 22/6/16</a:t>
            </a:r>
          </a:p>
        </p:txBody>
      </p:sp>
      <p:sp>
        <p:nvSpPr>
          <p:cNvPr id="1353730" name="Text Box 2">
            <a:extLst>
              <a:ext uri="{FF2B5EF4-FFF2-40B4-BE49-F238E27FC236}">
                <a16:creationId xmlns:a16="http://schemas.microsoft.com/office/drawing/2014/main" xmlns="" id="{E66E22B9-7EE4-43EC-8D6D-3359238E806E}"/>
              </a:ext>
            </a:extLst>
          </p:cNvPr>
          <p:cNvSpPr txBox="1">
            <a:spLocks noChangeArrowheads="1"/>
          </p:cNvSpPr>
          <p:nvPr/>
        </p:nvSpPr>
        <p:spPr bwMode="auto">
          <a:xfrm>
            <a:off x="0" y="1220406"/>
            <a:ext cx="7070515" cy="440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spcAft>
                <a:spcPts val="1200"/>
              </a:spcAft>
              <a:buClr>
                <a:schemeClr val="hlink"/>
              </a:buClr>
              <a:buSzPct val="80000"/>
            </a:pPr>
            <a:r>
              <a:rPr lang="fr-FR" altLang="fr-FR" sz="2400" u="sng" baseline="0" dirty="0">
                <a:solidFill>
                  <a:schemeClr val="bg1"/>
                </a:solidFill>
                <a:latin typeface="Tahoma" panose="020B0604030504040204" pitchFamily="34" charset="0"/>
              </a:rPr>
              <a:t>Lumière artificielle et aquaculture</a:t>
            </a:r>
          </a:p>
          <a:p>
            <a:pPr>
              <a:spcBef>
                <a:spcPts val="0"/>
              </a:spcBef>
              <a:spcAft>
                <a:spcPts val="600"/>
              </a:spcAft>
              <a:buClr>
                <a:schemeClr val="accent2"/>
              </a:buClr>
              <a:buSzPct val="80000"/>
            </a:pPr>
            <a:r>
              <a:rPr lang="fr-FR" altLang="fr-FR" sz="1400" b="1" baseline="0" dirty="0">
                <a:solidFill>
                  <a:schemeClr val="bg1"/>
                </a:solidFill>
                <a:latin typeface="Tahoma" panose="020B0604030504040204" pitchFamily="34" charset="0"/>
              </a:rPr>
              <a:t>Incidence de la lumière sur la production</a:t>
            </a:r>
          </a:p>
          <a:p>
            <a:pPr marL="342900" indent="-342900">
              <a:spcBef>
                <a:spcPts val="0"/>
              </a:spcBef>
              <a:spcAft>
                <a:spcPts val="600"/>
              </a:spcAft>
              <a:buClr>
                <a:schemeClr val="accent2"/>
              </a:buClr>
              <a:buSzPct val="80000"/>
              <a:buFont typeface="Wingdings" panose="05000000000000000000" pitchFamily="2" charset="2"/>
              <a:buChar char="q"/>
            </a:pPr>
            <a:r>
              <a:rPr lang="fr-FR" altLang="fr-FR" sz="1400" baseline="0" dirty="0">
                <a:solidFill>
                  <a:schemeClr val="bg1"/>
                </a:solidFill>
                <a:latin typeface="Tahoma" panose="020B0604030504040204" pitchFamily="34" charset="0"/>
              </a:rPr>
              <a:t>Forçage des périodes de nourrissage, regroupement, évitement des parasites </a:t>
            </a:r>
            <a:r>
              <a:rPr lang="fr-FR" altLang="fr-FR" sz="1400" baseline="0" dirty="0" err="1">
                <a:solidFill>
                  <a:schemeClr val="bg1"/>
                </a:solidFill>
                <a:latin typeface="Tahoma" panose="020B0604030504040204" pitchFamily="34" charset="0"/>
              </a:rPr>
              <a:t>lumifuges</a:t>
            </a:r>
            <a:r>
              <a:rPr lang="fr-FR" altLang="fr-FR" sz="1400" baseline="0" dirty="0">
                <a:solidFill>
                  <a:schemeClr val="bg1"/>
                </a:solidFill>
                <a:latin typeface="Tahoma" panose="020B0604030504040204" pitchFamily="34" charset="0"/>
              </a:rPr>
              <a:t> (poux de mer,…),… ; une gestion spécifique pour chaque espèce </a:t>
            </a:r>
          </a:p>
          <a:p>
            <a:pPr marL="800100" lvl="1" indent="-342900">
              <a:spcBef>
                <a:spcPts val="0"/>
              </a:spcBef>
              <a:spcAft>
                <a:spcPts val="600"/>
              </a:spcAft>
              <a:buClr>
                <a:schemeClr val="accent2"/>
              </a:buClr>
              <a:buSzPct val="80000"/>
              <a:buFont typeface="Wingdings" panose="05000000000000000000" pitchFamily="2" charset="2"/>
              <a:buChar char="ü"/>
            </a:pPr>
            <a:r>
              <a:rPr lang="fr-FR" altLang="fr-FR" sz="1400" i="1" baseline="0" dirty="0">
                <a:solidFill>
                  <a:schemeClr val="bg1"/>
                </a:solidFill>
                <a:latin typeface="Tahoma" panose="020B0604030504040204" pitchFamily="34" charset="0"/>
              </a:rPr>
              <a:t>16h/8h (lumière/obscurité) </a:t>
            </a:r>
            <a:r>
              <a:rPr lang="fr-FR" altLang="fr-FR" sz="1400" baseline="0" dirty="0">
                <a:solidFill>
                  <a:schemeClr val="bg1"/>
                </a:solidFill>
                <a:latin typeface="Tahoma" panose="020B0604030504040204" pitchFamily="34" charset="0"/>
              </a:rPr>
              <a:t>- cabillaud, truite, dorade,…</a:t>
            </a:r>
          </a:p>
          <a:p>
            <a:pPr marL="800100" lvl="1" indent="-342900">
              <a:spcBef>
                <a:spcPts val="0"/>
              </a:spcBef>
              <a:spcAft>
                <a:spcPts val="600"/>
              </a:spcAft>
              <a:buClr>
                <a:schemeClr val="accent2"/>
              </a:buClr>
              <a:buSzPct val="80000"/>
              <a:buFont typeface="Wingdings" panose="05000000000000000000" pitchFamily="2" charset="2"/>
              <a:buChar char="ü"/>
            </a:pPr>
            <a:r>
              <a:rPr lang="fr-FR" altLang="fr-FR" sz="1400" i="1" baseline="0" dirty="0">
                <a:solidFill>
                  <a:schemeClr val="bg1"/>
                </a:solidFill>
                <a:latin typeface="Tahoma" panose="020B0604030504040204" pitchFamily="34" charset="0"/>
              </a:rPr>
              <a:t>12h/12h </a:t>
            </a:r>
            <a:r>
              <a:rPr lang="fr-FR" altLang="fr-FR" sz="1400" baseline="0" dirty="0">
                <a:solidFill>
                  <a:schemeClr val="bg1"/>
                </a:solidFill>
                <a:latin typeface="Tahoma" panose="020B0604030504040204" pitchFamily="34" charset="0"/>
              </a:rPr>
              <a:t>&amp; </a:t>
            </a:r>
            <a:r>
              <a:rPr lang="fr-FR" altLang="fr-FR" sz="1400" i="1" baseline="0" dirty="0">
                <a:solidFill>
                  <a:schemeClr val="bg1"/>
                </a:solidFill>
                <a:latin typeface="Tahoma" panose="020B0604030504040204" pitchFamily="34" charset="0"/>
              </a:rPr>
              <a:t>8h/16h </a:t>
            </a:r>
            <a:r>
              <a:rPr lang="fr-FR" altLang="fr-FR" sz="1400" baseline="0" dirty="0">
                <a:solidFill>
                  <a:schemeClr val="bg1"/>
                </a:solidFill>
                <a:latin typeface="Tahoma" panose="020B0604030504040204" pitchFamily="34" charset="0"/>
              </a:rPr>
              <a:t>– turbot…</a:t>
            </a:r>
          </a:p>
          <a:p>
            <a:pPr marL="800100" lvl="1" indent="-342900">
              <a:spcBef>
                <a:spcPts val="0"/>
              </a:spcBef>
              <a:spcAft>
                <a:spcPts val="600"/>
              </a:spcAft>
              <a:buClr>
                <a:schemeClr val="accent2"/>
              </a:buClr>
              <a:buSzPct val="80000"/>
              <a:buFont typeface="Wingdings" panose="05000000000000000000" pitchFamily="2" charset="2"/>
              <a:buChar char="ü"/>
            </a:pPr>
            <a:r>
              <a:rPr lang="fr-FR" altLang="fr-FR" sz="1400" i="1" baseline="0" dirty="0">
                <a:solidFill>
                  <a:schemeClr val="bg1"/>
                </a:solidFill>
                <a:latin typeface="Tahoma" panose="020B0604030504040204" pitchFamily="34" charset="0"/>
              </a:rPr>
              <a:t>0h/24h </a:t>
            </a:r>
            <a:r>
              <a:rPr lang="fr-FR" altLang="fr-FR" sz="1400" baseline="0" dirty="0">
                <a:solidFill>
                  <a:schemeClr val="bg1"/>
                </a:solidFill>
                <a:latin typeface="Tahoma" panose="020B0604030504040204" pitchFamily="34" charset="0"/>
              </a:rPr>
              <a:t>– poisson-chat,…</a:t>
            </a:r>
          </a:p>
          <a:p>
            <a:pPr>
              <a:spcBef>
                <a:spcPts val="600"/>
              </a:spcBef>
              <a:spcAft>
                <a:spcPts val="600"/>
              </a:spcAft>
              <a:buClr>
                <a:schemeClr val="accent2"/>
              </a:buClr>
              <a:buSzPct val="80000"/>
            </a:pPr>
            <a:r>
              <a:rPr lang="fr-FR" altLang="fr-FR" sz="1400" b="1" baseline="0" dirty="0">
                <a:solidFill>
                  <a:schemeClr val="bg1"/>
                </a:solidFill>
                <a:latin typeface="Tahoma" panose="020B0604030504040204" pitchFamily="34" charset="0"/>
              </a:rPr>
              <a:t>Incidence de la lumière sur la reproduction</a:t>
            </a:r>
          </a:p>
          <a:p>
            <a:pPr marL="285750" indent="-285750">
              <a:spcBef>
                <a:spcPts val="0"/>
              </a:spcBef>
              <a:spcAft>
                <a:spcPts val="600"/>
              </a:spcAft>
              <a:buClr>
                <a:schemeClr val="accent2"/>
              </a:buClr>
              <a:buSzPct val="80000"/>
              <a:buFont typeface="Wingdings" panose="05000000000000000000" pitchFamily="2" charset="2"/>
              <a:buChar char="q"/>
            </a:pPr>
            <a:r>
              <a:rPr lang="fr-FR" altLang="fr-FR" sz="1400" baseline="0" dirty="0">
                <a:solidFill>
                  <a:schemeClr val="bg1"/>
                </a:solidFill>
                <a:latin typeface="Tahoma" panose="020B0604030504040204" pitchFamily="34" charset="0"/>
              </a:rPr>
              <a:t>Lissage de la production annuelle</a:t>
            </a:r>
          </a:p>
          <a:p>
            <a:pPr marL="742950" lvl="1" indent="-285750">
              <a:spcBef>
                <a:spcPts val="0"/>
              </a:spcBef>
              <a:spcAft>
                <a:spcPts val="600"/>
              </a:spcAft>
              <a:buClr>
                <a:schemeClr val="accent2"/>
              </a:buClr>
              <a:buSzPct val="80000"/>
              <a:buFont typeface="Wingdings" panose="05000000000000000000" pitchFamily="2" charset="2"/>
              <a:buChar char="ü"/>
            </a:pPr>
            <a:r>
              <a:rPr lang="fr-FR" altLang="fr-FR" sz="1400" baseline="0" dirty="0">
                <a:solidFill>
                  <a:schemeClr val="bg1"/>
                </a:solidFill>
                <a:latin typeface="Tahoma" panose="020B0604030504040204" pitchFamily="34" charset="0"/>
              </a:rPr>
              <a:t>Contrôle photopériodique de la saison de reproduction : anticiper l’alternance lumière/obscurité favorable à la gamétogénèse</a:t>
            </a:r>
          </a:p>
          <a:p>
            <a:pPr>
              <a:spcBef>
                <a:spcPts val="0"/>
              </a:spcBef>
              <a:spcAft>
                <a:spcPts val="600"/>
              </a:spcAft>
              <a:buClr>
                <a:schemeClr val="accent2"/>
              </a:buClr>
              <a:buSzPct val="80000"/>
            </a:pPr>
            <a:r>
              <a:rPr lang="fr-FR" altLang="fr-FR" sz="1400" b="1" baseline="0" dirty="0">
                <a:solidFill>
                  <a:schemeClr val="bg1"/>
                </a:solidFill>
                <a:latin typeface="Tahoma" panose="020B0604030504040204" pitchFamily="34" charset="0"/>
              </a:rPr>
              <a:t>Dynamique des populations des salmonidés</a:t>
            </a:r>
          </a:p>
          <a:p>
            <a:pPr marL="285750" indent="-285750">
              <a:spcBef>
                <a:spcPts val="0"/>
              </a:spcBef>
              <a:spcAft>
                <a:spcPts val="600"/>
              </a:spcAft>
              <a:buClr>
                <a:schemeClr val="accent2"/>
              </a:buClr>
              <a:buSzPct val="80000"/>
              <a:buFont typeface="Wingdings" panose="05000000000000000000" pitchFamily="2" charset="2"/>
              <a:buChar char="q"/>
            </a:pPr>
            <a:r>
              <a:rPr lang="fr-FR" altLang="fr-FR" sz="1400" baseline="0" dirty="0">
                <a:solidFill>
                  <a:schemeClr val="bg1"/>
                </a:solidFill>
                <a:latin typeface="Tahoma" panose="020B0604030504040204" pitchFamily="34" charset="0"/>
              </a:rPr>
              <a:t>Riley et al. (2013) mettent en évidence l’entrave à la dispersion des alevins de saumons et à la dynamique de leurs populations, constituée par l’éclairage des voies bordant les cours d’eau.</a:t>
            </a:r>
          </a:p>
        </p:txBody>
      </p:sp>
      <p:sp>
        <p:nvSpPr>
          <p:cNvPr id="13" name="Rectangle 7">
            <a:extLst>
              <a:ext uri="{FF2B5EF4-FFF2-40B4-BE49-F238E27FC236}">
                <a16:creationId xmlns:a16="http://schemas.microsoft.com/office/drawing/2014/main" xmlns="" id="{17E0B2C5-2D6B-4EB3-9F73-B7963CFB7C1A}"/>
              </a:ext>
            </a:extLst>
          </p:cNvPr>
          <p:cNvSpPr txBox="1">
            <a:spLocks noChangeArrowheads="1"/>
          </p:cNvSpPr>
          <p:nvPr/>
        </p:nvSpPr>
        <p:spPr>
          <a:xfrm>
            <a:off x="121520" y="94972"/>
            <a:ext cx="8026707" cy="1125434"/>
          </a:xfrm>
          <a:prstGeom prst="rect">
            <a:avLst/>
          </a:prstGeom>
          <a:gradFill>
            <a:gsLst>
              <a:gs pos="0">
                <a:schemeClr val="tx1">
                  <a:lumMod val="75000"/>
                  <a:lumOff val="25000"/>
                </a:schemeClr>
              </a:gs>
              <a:gs pos="100000">
                <a:srgbClr val="111111"/>
              </a:gs>
            </a:gsLst>
            <a:path path="shape">
              <a:fillToRect l="50000" t="50000" r="50000" b="50000"/>
            </a:path>
          </a:gradFill>
          <a:ln>
            <a:solidFill>
              <a:schemeClr val="accent1"/>
            </a:solidFill>
          </a:ln>
        </p:spPr>
        <p:txBody>
          <a:bodyPr>
            <a:normAutofit fontScale="97500"/>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fontAlgn="auto">
              <a:lnSpc>
                <a:spcPct val="100000"/>
              </a:lnSpc>
              <a:spcBef>
                <a:spcPts val="600"/>
              </a:spcBef>
              <a:spcAft>
                <a:spcPts val="600"/>
              </a:spcAft>
            </a:pPr>
            <a:r>
              <a:rPr lang="fr-FR" altLang="fr-FR" sz="3200" u="sng" baseline="0" dirty="0"/>
              <a:t>Pollution lumineuse</a:t>
            </a:r>
            <a:r>
              <a:rPr lang="fr-FR" altLang="fr-FR" sz="3200" baseline="0" dirty="0"/>
              <a:t> </a:t>
            </a:r>
            <a:br>
              <a:rPr lang="fr-FR" altLang="fr-FR" sz="3200" baseline="0" dirty="0"/>
            </a:br>
            <a:r>
              <a:rPr lang="fr-FR" altLang="fr-FR" sz="2800" baseline="0" dirty="0"/>
              <a:t>Le cas des espèces inféodés au milieu aquatique</a:t>
            </a:r>
          </a:p>
        </p:txBody>
      </p:sp>
      <p:pic>
        <p:nvPicPr>
          <p:cNvPr id="3" name="Image 2">
            <a:hlinkClick r:id="rId3"/>
            <a:extLst>
              <a:ext uri="{FF2B5EF4-FFF2-40B4-BE49-F238E27FC236}">
                <a16:creationId xmlns:a16="http://schemas.microsoft.com/office/drawing/2014/main" xmlns="" id="{6847A017-BFF4-43DA-BBA0-DED389D8284E}"/>
              </a:ext>
            </a:extLst>
          </p:cNvPr>
          <p:cNvPicPr>
            <a:picLocks noChangeAspect="1"/>
          </p:cNvPicPr>
          <p:nvPr/>
        </p:nvPicPr>
        <p:blipFill rotWithShape="1">
          <a:blip r:embed="rId4"/>
          <a:srcRect l="18829" r="19813" b="6715"/>
          <a:stretch/>
        </p:blipFill>
        <p:spPr>
          <a:xfrm>
            <a:off x="7219222" y="0"/>
            <a:ext cx="4972778" cy="4725144"/>
          </a:xfrm>
          <a:prstGeom prst="rect">
            <a:avLst/>
          </a:prstGeom>
        </p:spPr>
      </p:pic>
      <p:pic>
        <p:nvPicPr>
          <p:cNvPr id="4" name="Image 3">
            <a:hlinkClick r:id="rId5"/>
            <a:extLst>
              <a:ext uri="{FF2B5EF4-FFF2-40B4-BE49-F238E27FC236}">
                <a16:creationId xmlns:a16="http://schemas.microsoft.com/office/drawing/2014/main" xmlns="" id="{DA407703-1335-4697-840A-709D0F3A3EA8}"/>
              </a:ext>
            </a:extLst>
          </p:cNvPr>
          <p:cNvPicPr>
            <a:picLocks noChangeAspect="1"/>
          </p:cNvPicPr>
          <p:nvPr/>
        </p:nvPicPr>
        <p:blipFill rotWithShape="1">
          <a:blip r:embed="rId6"/>
          <a:srcRect l="7017" t="6425" r="4391" b="29174"/>
          <a:stretch/>
        </p:blipFill>
        <p:spPr>
          <a:xfrm>
            <a:off x="7725696" y="4830751"/>
            <a:ext cx="4466304" cy="2029183"/>
          </a:xfrm>
          <a:prstGeom prst="rect">
            <a:avLst/>
          </a:prstGeom>
        </p:spPr>
      </p:pic>
      <p:pic>
        <p:nvPicPr>
          <p:cNvPr id="6" name="Image 5">
            <a:hlinkClick r:id="rId5"/>
            <a:extLst>
              <a:ext uri="{FF2B5EF4-FFF2-40B4-BE49-F238E27FC236}">
                <a16:creationId xmlns:a16="http://schemas.microsoft.com/office/drawing/2014/main" xmlns="" id="{5766EBF9-CD01-4310-B162-487F3D5D1BBA}"/>
              </a:ext>
            </a:extLst>
          </p:cNvPr>
          <p:cNvPicPr>
            <a:picLocks noChangeAspect="1"/>
          </p:cNvPicPr>
          <p:nvPr/>
        </p:nvPicPr>
        <p:blipFill rotWithShape="1">
          <a:blip r:embed="rId7"/>
          <a:srcRect l="55578" t="18500" r="8329" b="17975"/>
          <a:stretch/>
        </p:blipFill>
        <p:spPr>
          <a:xfrm>
            <a:off x="7110813" y="5181369"/>
            <a:ext cx="1524210" cy="1676631"/>
          </a:xfrm>
          <a:prstGeom prst="rect">
            <a:avLst/>
          </a:prstGeom>
          <a:ln>
            <a:solidFill>
              <a:schemeClr val="accent2"/>
            </a:solidFill>
          </a:ln>
        </p:spPr>
      </p:pic>
      <p:pic>
        <p:nvPicPr>
          <p:cNvPr id="8" name="Image 7">
            <a:hlinkClick r:id="rId8"/>
            <a:extLst>
              <a:ext uri="{FF2B5EF4-FFF2-40B4-BE49-F238E27FC236}">
                <a16:creationId xmlns:a16="http://schemas.microsoft.com/office/drawing/2014/main" xmlns="" id="{470B7F48-90D6-4578-BCCB-F574656F6133}"/>
              </a:ext>
            </a:extLst>
          </p:cNvPr>
          <p:cNvPicPr>
            <a:picLocks noChangeAspect="1"/>
          </p:cNvPicPr>
          <p:nvPr/>
        </p:nvPicPr>
        <p:blipFill rotWithShape="1">
          <a:blip r:embed="rId9"/>
          <a:srcRect t="15876" r="1110" b="22700"/>
          <a:stretch/>
        </p:blipFill>
        <p:spPr>
          <a:xfrm>
            <a:off x="4052217" y="2866835"/>
            <a:ext cx="3092652" cy="1200600"/>
          </a:xfrm>
          <a:prstGeom prst="rect">
            <a:avLst/>
          </a:prstGeom>
          <a:ln>
            <a:solidFill>
              <a:schemeClr val="accent2"/>
            </a:solidFill>
          </a:ln>
        </p:spPr>
      </p:pic>
      <p:pic>
        <p:nvPicPr>
          <p:cNvPr id="9" name="Image 8">
            <a:hlinkClick r:id="rId10"/>
            <a:extLst>
              <a:ext uri="{FF2B5EF4-FFF2-40B4-BE49-F238E27FC236}">
                <a16:creationId xmlns:a16="http://schemas.microsoft.com/office/drawing/2014/main" xmlns="" id="{F8EA20CD-9568-4517-BC4F-CED1D87660F8}"/>
              </a:ext>
            </a:extLst>
          </p:cNvPr>
          <p:cNvPicPr>
            <a:picLocks noChangeAspect="1"/>
          </p:cNvPicPr>
          <p:nvPr/>
        </p:nvPicPr>
        <p:blipFill rotWithShape="1">
          <a:blip r:embed="rId11"/>
          <a:srcRect l="2750" t="11675" r="4719" b="33873"/>
          <a:stretch/>
        </p:blipFill>
        <p:spPr>
          <a:xfrm>
            <a:off x="2999656" y="5397982"/>
            <a:ext cx="3608430" cy="1327176"/>
          </a:xfrm>
          <a:prstGeom prst="rect">
            <a:avLst/>
          </a:prstGeom>
        </p:spPr>
      </p:pic>
    </p:spTree>
    <p:extLst>
      <p:ext uri="{BB962C8B-B14F-4D97-AF65-F5344CB8AC3E}">
        <p14:creationId xmlns:p14="http://schemas.microsoft.com/office/powerpoint/2010/main" val="1945087425"/>
      </p:ext>
    </p:extLst>
  </p:cSld>
  <p:clrMapOvr>
    <a:masterClrMapping/>
  </p:clrMapOvr>
  <p:transition>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3730" name="Text Box 2">
            <a:extLst>
              <a:ext uri="{FF2B5EF4-FFF2-40B4-BE49-F238E27FC236}">
                <a16:creationId xmlns:a16="http://schemas.microsoft.com/office/drawing/2014/main" xmlns="" id="{E66E22B9-7EE4-43EC-8D6D-3359238E806E}"/>
              </a:ext>
            </a:extLst>
          </p:cNvPr>
          <p:cNvSpPr txBox="1">
            <a:spLocks noChangeArrowheads="1"/>
          </p:cNvSpPr>
          <p:nvPr/>
        </p:nvSpPr>
        <p:spPr bwMode="auto">
          <a:xfrm>
            <a:off x="70368" y="1819509"/>
            <a:ext cx="5543182" cy="4939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spcAft>
                <a:spcPts val="1200"/>
              </a:spcAft>
              <a:buClr>
                <a:schemeClr val="hlink"/>
              </a:buClr>
              <a:buSzPct val="80000"/>
            </a:pPr>
            <a:r>
              <a:rPr lang="fr-FR" altLang="fr-FR" sz="2400" u="sng" baseline="0" dirty="0">
                <a:solidFill>
                  <a:schemeClr val="bg1"/>
                </a:solidFill>
                <a:latin typeface="Tahoma" panose="020B0604030504040204" pitchFamily="34" charset="0"/>
              </a:rPr>
              <a:t>Eaux courantes, zones humides</a:t>
            </a:r>
          </a:p>
          <a:p>
            <a:pPr marL="271463" indent="-271463">
              <a:spcBef>
                <a:spcPts val="0"/>
              </a:spcBef>
              <a:spcAft>
                <a:spcPts val="600"/>
              </a:spcAft>
              <a:buClr>
                <a:schemeClr val="accent2"/>
              </a:buClr>
              <a:buSzPct val="80000"/>
              <a:buFont typeface="Wingdings" panose="05000000000000000000" pitchFamily="2" charset="2"/>
              <a:buChar char="q"/>
            </a:pPr>
            <a:r>
              <a:rPr lang="fr-FR" altLang="fr-FR" sz="1400" baseline="0" dirty="0">
                <a:solidFill>
                  <a:schemeClr val="bg1"/>
                </a:solidFill>
                <a:latin typeface="Tahoma" panose="020B0604030504040204" pitchFamily="34" charset="0"/>
              </a:rPr>
              <a:t>Nombre d’invertébrés contribuent au </a:t>
            </a:r>
            <a:r>
              <a:rPr lang="fr-FR" altLang="fr-FR" sz="1400" b="1" baseline="0" dirty="0">
                <a:solidFill>
                  <a:srgbClr val="92D050"/>
                </a:solidFill>
                <a:latin typeface="Tahoma" panose="020B0604030504040204" pitchFamily="34" charset="0"/>
              </a:rPr>
              <a:t>zooplancton</a:t>
            </a:r>
            <a:r>
              <a:rPr lang="fr-FR" altLang="fr-FR" sz="1400" baseline="0" dirty="0">
                <a:solidFill>
                  <a:schemeClr val="bg1"/>
                </a:solidFill>
                <a:latin typeface="Tahoma" panose="020B0604030504040204" pitchFamily="34" charset="0"/>
              </a:rPr>
              <a:t>, exprimant une migration verticale journalière, modulé (amplitude et nombre d’individus) par </a:t>
            </a:r>
            <a:r>
              <a:rPr lang="fr-FR" altLang="fr-FR" sz="1400" b="1" baseline="0" dirty="0">
                <a:solidFill>
                  <a:schemeClr val="bg1"/>
                </a:solidFill>
                <a:latin typeface="Tahoma" panose="020B0604030504040204" pitchFamily="34" charset="0"/>
              </a:rPr>
              <a:t>la seule luminosité lunaire</a:t>
            </a:r>
            <a:r>
              <a:rPr lang="fr-FR" altLang="fr-FR" sz="1400" baseline="0" dirty="0">
                <a:solidFill>
                  <a:schemeClr val="bg1"/>
                </a:solidFill>
                <a:latin typeface="Tahoma" panose="020B0604030504040204" pitchFamily="34" charset="0"/>
              </a:rPr>
              <a:t>, ou </a:t>
            </a:r>
            <a:r>
              <a:rPr lang="fr-FR" altLang="fr-FR" sz="1400" b="1" baseline="0" dirty="0">
                <a:solidFill>
                  <a:schemeClr val="bg1"/>
                </a:solidFill>
                <a:latin typeface="Tahoma" panose="020B0604030504040204" pitchFamily="34" charset="0"/>
              </a:rPr>
              <a:t>le seul halo </a:t>
            </a:r>
            <a:r>
              <a:rPr lang="fr-FR" altLang="fr-FR" sz="1400" baseline="0" dirty="0">
                <a:solidFill>
                  <a:schemeClr val="bg1"/>
                </a:solidFill>
                <a:latin typeface="Tahoma" panose="020B0604030504040204" pitchFamily="34" charset="0"/>
              </a:rPr>
              <a:t>d’une agglomération</a:t>
            </a:r>
          </a:p>
          <a:p>
            <a:pPr marL="446088" lvl="1" indent="-174625">
              <a:spcBef>
                <a:spcPts val="0"/>
              </a:spcBef>
              <a:spcAft>
                <a:spcPts val="600"/>
              </a:spcAft>
              <a:buClr>
                <a:schemeClr val="accent2"/>
              </a:buClr>
              <a:buSzPct val="80000"/>
              <a:buFont typeface="Wingdings" panose="05000000000000000000" pitchFamily="2" charset="2"/>
              <a:buChar char="ü"/>
            </a:pPr>
            <a:r>
              <a:rPr lang="fr-FR" altLang="fr-FR" sz="1200" baseline="0" dirty="0">
                <a:solidFill>
                  <a:schemeClr val="bg1"/>
                </a:solidFill>
                <a:latin typeface="Tahoma" panose="020B0604030504040204" pitchFamily="34" charset="0"/>
              </a:rPr>
              <a:t>Le maintien en profondeur de ce zooplancton par la lumière artificielle s’accompagne du renforcement du phytoplancton</a:t>
            </a:r>
          </a:p>
          <a:p>
            <a:pPr marL="446088" lvl="1" indent="-174625">
              <a:spcBef>
                <a:spcPts val="0"/>
              </a:spcBef>
              <a:spcAft>
                <a:spcPts val="600"/>
              </a:spcAft>
              <a:buClr>
                <a:schemeClr val="accent2"/>
              </a:buClr>
              <a:buSzPct val="80000"/>
              <a:buFont typeface="Wingdings" panose="05000000000000000000" pitchFamily="2" charset="2"/>
              <a:buChar char="ü"/>
            </a:pPr>
            <a:r>
              <a:rPr lang="fr-FR" altLang="fr-FR" sz="1200" baseline="0" dirty="0">
                <a:solidFill>
                  <a:schemeClr val="bg1"/>
                </a:solidFill>
                <a:latin typeface="Tahoma" panose="020B0604030504040204" pitchFamily="34" charset="0"/>
              </a:rPr>
              <a:t>Les planaires (vers plats) recherchent l’obscurité (phototaxie négative). Leur vitesse de fuite est proportionnelle à l’intensité de la lumière (</a:t>
            </a:r>
            <a:r>
              <a:rPr lang="fr-FR" altLang="fr-FR" sz="1200" baseline="0" dirty="0" err="1">
                <a:solidFill>
                  <a:schemeClr val="bg1"/>
                </a:solidFill>
                <a:latin typeface="Tahoma" panose="020B0604030504040204" pitchFamily="34" charset="0"/>
              </a:rPr>
              <a:t>Teyssèdre</a:t>
            </a:r>
            <a:r>
              <a:rPr lang="fr-FR" altLang="fr-FR" sz="1200" baseline="0" dirty="0">
                <a:solidFill>
                  <a:schemeClr val="bg1"/>
                </a:solidFill>
                <a:latin typeface="Tahoma" panose="020B0604030504040204" pitchFamily="34" charset="0"/>
              </a:rPr>
              <a:t>, 1996,). </a:t>
            </a:r>
          </a:p>
          <a:p>
            <a:pPr marL="271463" indent="-271463">
              <a:spcBef>
                <a:spcPts val="0"/>
              </a:spcBef>
              <a:spcAft>
                <a:spcPts val="600"/>
              </a:spcAft>
              <a:buClr>
                <a:schemeClr val="accent2"/>
              </a:buClr>
              <a:buSzPct val="80000"/>
              <a:buFont typeface="Wingdings" panose="05000000000000000000" pitchFamily="2" charset="2"/>
              <a:buChar char="q"/>
            </a:pPr>
            <a:r>
              <a:rPr lang="fr-FR" altLang="fr-FR" sz="1400" b="1" baseline="0" dirty="0">
                <a:solidFill>
                  <a:schemeClr val="bg1"/>
                </a:solidFill>
                <a:latin typeface="Tahoma" panose="020B0604030504040204" pitchFamily="34" charset="0"/>
              </a:rPr>
              <a:t>Les </a:t>
            </a:r>
            <a:r>
              <a:rPr lang="fr-FR" altLang="fr-FR" sz="1400" b="1" baseline="0" dirty="0">
                <a:solidFill>
                  <a:srgbClr val="92D050"/>
                </a:solidFill>
                <a:latin typeface="Tahoma" panose="020B0604030504040204" pitchFamily="34" charset="0"/>
              </a:rPr>
              <a:t>insectes</a:t>
            </a:r>
            <a:r>
              <a:rPr lang="fr-FR" altLang="fr-FR" sz="1400" b="1" baseline="0" dirty="0">
                <a:solidFill>
                  <a:schemeClr val="bg1"/>
                </a:solidFill>
                <a:latin typeface="Tahoma" panose="020B0604030504040204" pitchFamily="34" charset="0"/>
              </a:rPr>
              <a:t> des écosystèmes fluviaux</a:t>
            </a:r>
            <a:r>
              <a:rPr lang="fr-FR" altLang="fr-FR" sz="1400" baseline="0" dirty="0">
                <a:solidFill>
                  <a:schemeClr val="bg1"/>
                </a:solidFill>
                <a:latin typeface="Tahoma" panose="020B0604030504040204" pitchFamily="34" charset="0"/>
              </a:rPr>
              <a:t>, sont fortement attirés par les sources lumineuses. (Perkin et al., 2013a), extrait du milieu aquatique, et profitant aux espèces provenant d’autres habitats (Perkin et al., 2011) </a:t>
            </a:r>
          </a:p>
          <a:p>
            <a:pPr marL="446088" lvl="1" indent="-174625">
              <a:spcBef>
                <a:spcPts val="0"/>
              </a:spcBef>
              <a:spcAft>
                <a:spcPts val="600"/>
              </a:spcAft>
              <a:buClr>
                <a:schemeClr val="accent2"/>
              </a:buClr>
              <a:buSzPct val="80000"/>
              <a:buFont typeface="Wingdings" panose="05000000000000000000" pitchFamily="2" charset="2"/>
              <a:buChar char="ü"/>
            </a:pPr>
            <a:r>
              <a:rPr lang="fr-FR" sz="1200" baseline="0" dirty="0">
                <a:solidFill>
                  <a:schemeClr val="bg1"/>
                </a:solidFill>
                <a:latin typeface="Tahoma" panose="020B0604030504040204" pitchFamily="34" charset="0"/>
                <a:ea typeface="Tahoma" panose="020B0604030504040204" pitchFamily="34" charset="0"/>
                <a:cs typeface="Tahoma" panose="020B0604030504040204" pitchFamily="34" charset="0"/>
              </a:rPr>
              <a:t>Les espèces aquatiques insectivores sont défavorisées au profit des espèces </a:t>
            </a:r>
            <a:r>
              <a:rPr lang="fr-FR" sz="1200" baseline="0" dirty="0" err="1">
                <a:solidFill>
                  <a:schemeClr val="bg1"/>
                </a:solidFill>
                <a:latin typeface="Tahoma" panose="020B0604030504040204" pitchFamily="34" charset="0"/>
                <a:ea typeface="Tahoma" panose="020B0604030504040204" pitchFamily="34" charset="0"/>
                <a:cs typeface="Tahoma" panose="020B0604030504040204" pitchFamily="34" charset="0"/>
              </a:rPr>
              <a:t>planctivores</a:t>
            </a:r>
            <a:r>
              <a:rPr lang="fr-FR" sz="1200" baseline="0" dirty="0">
                <a:solidFill>
                  <a:schemeClr val="bg1"/>
                </a:solidFill>
                <a:latin typeface="Tahoma" panose="020B0604030504040204" pitchFamily="34" charset="0"/>
                <a:ea typeface="Tahoma" panose="020B0604030504040204" pitchFamily="34" charset="0"/>
                <a:cs typeface="Tahoma" panose="020B0604030504040204" pitchFamily="34" charset="0"/>
              </a:rPr>
              <a:t> (Ramirez et al., 2006) </a:t>
            </a:r>
          </a:p>
          <a:p>
            <a:pPr marL="446088" lvl="1" indent="-174625">
              <a:spcBef>
                <a:spcPts val="0"/>
              </a:spcBef>
              <a:spcAft>
                <a:spcPts val="600"/>
              </a:spcAft>
              <a:buClr>
                <a:schemeClr val="accent2"/>
              </a:buClr>
              <a:buSzPct val="80000"/>
              <a:buFont typeface="Wingdings" panose="05000000000000000000" pitchFamily="2" charset="2"/>
              <a:buChar char="ü"/>
            </a:pPr>
            <a:r>
              <a:rPr lang="fr-FR" sz="1200" baseline="0" dirty="0">
                <a:solidFill>
                  <a:schemeClr val="bg1"/>
                </a:solidFill>
                <a:latin typeface="Tahoma" panose="020B0604030504040204" pitchFamily="34" charset="0"/>
                <a:ea typeface="Tahoma" panose="020B0604030504040204" pitchFamily="34" charset="0"/>
                <a:cs typeface="Tahoma" panose="020B0604030504040204" pitchFamily="34" charset="0"/>
              </a:rPr>
              <a:t>L</a:t>
            </a:r>
            <a:r>
              <a:rPr lang="fr-FR" sz="1200" b="0" i="0" baseline="0" dirty="0">
                <a:solidFill>
                  <a:schemeClr val="bg1"/>
                </a:solidFill>
                <a:effectLst/>
                <a:latin typeface="Tahoma" panose="020B0604030504040204" pitchFamily="34" charset="0"/>
                <a:ea typeface="Tahoma" panose="020B0604030504040204" pitchFamily="34" charset="0"/>
                <a:cs typeface="Tahoma" panose="020B0604030504040204" pitchFamily="34" charset="0"/>
              </a:rPr>
              <a:t>es ponts peuvent jouer le rôle de barrière optique pour les insectes effectuant des déplacements le long des cours d’eau (</a:t>
            </a:r>
            <a:r>
              <a:rPr lang="fr-FR" sz="1200" b="0" i="0" baseline="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Malnas</a:t>
            </a:r>
            <a:r>
              <a:rPr lang="fr-FR" sz="1200" b="0" i="0" baseline="0"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fr-FR" sz="1200" b="0" i="1" baseline="0" dirty="0">
                <a:solidFill>
                  <a:schemeClr val="bg1"/>
                </a:solidFill>
                <a:effectLst/>
                <a:latin typeface="Tahoma" panose="020B0604030504040204" pitchFamily="34" charset="0"/>
                <a:ea typeface="Tahoma" panose="020B0604030504040204" pitchFamily="34" charset="0"/>
                <a:cs typeface="Tahoma" panose="020B0604030504040204" pitchFamily="34" charset="0"/>
              </a:rPr>
              <a:t>et al.</a:t>
            </a:r>
            <a:r>
              <a:rPr lang="fr-FR" sz="1200" b="0" i="0" baseline="0" dirty="0">
                <a:solidFill>
                  <a:schemeClr val="bg1"/>
                </a:solidFill>
                <a:effectLst/>
                <a:latin typeface="Tahoma" panose="020B0604030504040204" pitchFamily="34" charset="0"/>
                <a:ea typeface="Tahoma" panose="020B0604030504040204" pitchFamily="34" charset="0"/>
                <a:cs typeface="Tahoma" panose="020B0604030504040204" pitchFamily="34" charset="0"/>
              </a:rPr>
              <a:t>, 2011) : les animaux rebroussent chemin à distance du pont, perdant une énergie inutile qui peut amener les femelles à pondre dans des endroits défavorables</a:t>
            </a:r>
            <a:endParaRPr lang="fr-FR" sz="1800" b="0" i="0" dirty="0">
              <a:solidFill>
                <a:schemeClr val="bg1"/>
              </a:solidFill>
              <a:effectLst/>
              <a:latin typeface="Calibri-Light"/>
            </a:endParaRPr>
          </a:p>
        </p:txBody>
      </p:sp>
      <p:sp>
        <p:nvSpPr>
          <p:cNvPr id="13" name="Rectangle 7">
            <a:extLst>
              <a:ext uri="{FF2B5EF4-FFF2-40B4-BE49-F238E27FC236}">
                <a16:creationId xmlns:a16="http://schemas.microsoft.com/office/drawing/2014/main" xmlns="" id="{17E0B2C5-2D6B-4EB3-9F73-B7963CFB7C1A}"/>
              </a:ext>
            </a:extLst>
          </p:cNvPr>
          <p:cNvSpPr txBox="1">
            <a:spLocks noChangeArrowheads="1"/>
          </p:cNvSpPr>
          <p:nvPr/>
        </p:nvSpPr>
        <p:spPr>
          <a:xfrm>
            <a:off x="121521" y="94972"/>
            <a:ext cx="4858355" cy="1641840"/>
          </a:xfrm>
          <a:prstGeom prst="rect">
            <a:avLst/>
          </a:prstGeom>
          <a:gradFill>
            <a:gsLst>
              <a:gs pos="0">
                <a:schemeClr val="tx1">
                  <a:lumMod val="75000"/>
                  <a:lumOff val="25000"/>
                </a:schemeClr>
              </a:gs>
              <a:gs pos="100000">
                <a:srgbClr val="111111"/>
              </a:gs>
            </a:gsLst>
            <a:path path="shape">
              <a:fillToRect l="50000" t="50000" r="50000" b="50000"/>
            </a:path>
          </a:gradFill>
          <a:ln>
            <a:solidFill>
              <a:schemeClr val="accent1"/>
            </a:solidFill>
          </a:ln>
        </p:spPr>
        <p:txBody>
          <a:bodyPr>
            <a:normAutofit fontScale="97500"/>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fontAlgn="auto">
              <a:lnSpc>
                <a:spcPct val="100000"/>
              </a:lnSpc>
              <a:spcBef>
                <a:spcPts val="600"/>
              </a:spcBef>
              <a:spcAft>
                <a:spcPts val="600"/>
              </a:spcAft>
            </a:pPr>
            <a:r>
              <a:rPr lang="fr-FR" altLang="fr-FR" sz="3600" u="sng" baseline="0" dirty="0"/>
              <a:t>Pollution lumineuse</a:t>
            </a:r>
            <a:r>
              <a:rPr lang="fr-FR" altLang="fr-FR" sz="3600" baseline="0" dirty="0"/>
              <a:t> </a:t>
            </a:r>
            <a:br>
              <a:rPr lang="fr-FR" altLang="fr-FR" sz="3600" baseline="0" dirty="0"/>
            </a:br>
            <a:r>
              <a:rPr lang="fr-FR" altLang="fr-FR" sz="3200" baseline="0" dirty="0"/>
              <a:t>Le cas des espèces inféodés au milieu aquatique</a:t>
            </a:r>
          </a:p>
        </p:txBody>
      </p:sp>
      <p:pic>
        <p:nvPicPr>
          <p:cNvPr id="10" name="Image 9">
            <a:hlinkClick r:id="rId3"/>
            <a:extLst>
              <a:ext uri="{FF2B5EF4-FFF2-40B4-BE49-F238E27FC236}">
                <a16:creationId xmlns:a16="http://schemas.microsoft.com/office/drawing/2014/main" xmlns="" id="{DE7182B7-C9CD-452A-8C18-070D28730A74}"/>
              </a:ext>
            </a:extLst>
          </p:cNvPr>
          <p:cNvPicPr>
            <a:picLocks noChangeAspect="1"/>
          </p:cNvPicPr>
          <p:nvPr/>
        </p:nvPicPr>
        <p:blipFill rotWithShape="1">
          <a:blip r:embed="rId4"/>
          <a:srcRect t="8525" r="18829" b="10100"/>
          <a:stretch/>
        </p:blipFill>
        <p:spPr>
          <a:xfrm>
            <a:off x="9264352" y="3682585"/>
            <a:ext cx="2857280" cy="1790253"/>
          </a:xfrm>
          <a:prstGeom prst="rect">
            <a:avLst/>
          </a:prstGeom>
        </p:spPr>
      </p:pic>
      <p:pic>
        <p:nvPicPr>
          <p:cNvPr id="15" name="Image 14">
            <a:hlinkClick r:id="rId5"/>
            <a:extLst>
              <a:ext uri="{FF2B5EF4-FFF2-40B4-BE49-F238E27FC236}">
                <a16:creationId xmlns:a16="http://schemas.microsoft.com/office/drawing/2014/main" xmlns="" id="{AD1DF27F-A491-4324-AA81-22732021F3D2}"/>
              </a:ext>
            </a:extLst>
          </p:cNvPr>
          <p:cNvPicPr>
            <a:picLocks noChangeAspect="1"/>
          </p:cNvPicPr>
          <p:nvPr/>
        </p:nvPicPr>
        <p:blipFill rotWithShape="1">
          <a:blip r:embed="rId6"/>
          <a:srcRect t="12728" r="36711" b="53473"/>
          <a:stretch/>
        </p:blipFill>
        <p:spPr>
          <a:xfrm>
            <a:off x="5545827" y="1695672"/>
            <a:ext cx="4317714" cy="1297043"/>
          </a:xfrm>
          <a:prstGeom prst="rect">
            <a:avLst/>
          </a:prstGeom>
        </p:spPr>
      </p:pic>
      <p:pic>
        <p:nvPicPr>
          <p:cNvPr id="16" name="Image 15">
            <a:hlinkClick r:id="rId7"/>
            <a:extLst>
              <a:ext uri="{FF2B5EF4-FFF2-40B4-BE49-F238E27FC236}">
                <a16:creationId xmlns:a16="http://schemas.microsoft.com/office/drawing/2014/main" xmlns="" id="{E8320CA2-E4BE-4472-B851-4DAA4E825D72}"/>
              </a:ext>
            </a:extLst>
          </p:cNvPr>
          <p:cNvPicPr>
            <a:picLocks noChangeAspect="1"/>
          </p:cNvPicPr>
          <p:nvPr/>
        </p:nvPicPr>
        <p:blipFill rotWithShape="1">
          <a:blip r:embed="rId8"/>
          <a:srcRect l="13579" r="15876" b="61790"/>
          <a:stretch/>
        </p:blipFill>
        <p:spPr>
          <a:xfrm>
            <a:off x="8290194" y="5527327"/>
            <a:ext cx="3831438" cy="1297044"/>
          </a:xfrm>
          <a:prstGeom prst="rect">
            <a:avLst/>
          </a:prstGeom>
        </p:spPr>
      </p:pic>
      <p:pic>
        <p:nvPicPr>
          <p:cNvPr id="12" name="Image 11">
            <a:hlinkClick r:id="rId9"/>
            <a:extLst>
              <a:ext uri="{FF2B5EF4-FFF2-40B4-BE49-F238E27FC236}">
                <a16:creationId xmlns:a16="http://schemas.microsoft.com/office/drawing/2014/main" xmlns="" id="{7C6DB292-3E76-4CEA-AF89-DDD427385888}"/>
              </a:ext>
            </a:extLst>
          </p:cNvPr>
          <p:cNvPicPr>
            <a:picLocks noChangeAspect="1"/>
          </p:cNvPicPr>
          <p:nvPr/>
        </p:nvPicPr>
        <p:blipFill rotWithShape="1">
          <a:blip r:embed="rId10"/>
          <a:srcRect l="14563" t="5901" r="17844" b="45275"/>
          <a:stretch/>
        </p:blipFill>
        <p:spPr>
          <a:xfrm>
            <a:off x="5543355" y="5603809"/>
            <a:ext cx="2703610" cy="1220562"/>
          </a:xfrm>
          <a:prstGeom prst="rect">
            <a:avLst/>
          </a:prstGeom>
        </p:spPr>
      </p:pic>
      <p:pic>
        <p:nvPicPr>
          <p:cNvPr id="18" name="Image 17">
            <a:hlinkClick r:id="rId11"/>
            <a:extLst>
              <a:ext uri="{FF2B5EF4-FFF2-40B4-BE49-F238E27FC236}">
                <a16:creationId xmlns:a16="http://schemas.microsoft.com/office/drawing/2014/main" xmlns="" id="{3F9EBEB0-92CB-4E04-8CE0-7C20D00ADE78}"/>
              </a:ext>
            </a:extLst>
          </p:cNvPr>
          <p:cNvPicPr>
            <a:picLocks noChangeAspect="1"/>
          </p:cNvPicPr>
          <p:nvPr/>
        </p:nvPicPr>
        <p:blipFill rotWithShape="1">
          <a:blip r:embed="rId12"/>
          <a:srcRect l="1766" t="24359" r="19813" b="33201"/>
          <a:stretch/>
        </p:blipFill>
        <p:spPr>
          <a:xfrm>
            <a:off x="5055816" y="530828"/>
            <a:ext cx="3369893" cy="1139851"/>
          </a:xfrm>
          <a:prstGeom prst="rect">
            <a:avLst/>
          </a:prstGeom>
        </p:spPr>
      </p:pic>
      <p:pic>
        <p:nvPicPr>
          <p:cNvPr id="20" name="Image 19">
            <a:extLst>
              <a:ext uri="{FF2B5EF4-FFF2-40B4-BE49-F238E27FC236}">
                <a16:creationId xmlns:a16="http://schemas.microsoft.com/office/drawing/2014/main" xmlns="" id="{2A8ED749-BA5F-4DAE-8C3F-FA5534D32404}"/>
              </a:ext>
            </a:extLst>
          </p:cNvPr>
          <p:cNvPicPr>
            <a:picLocks noChangeAspect="1"/>
          </p:cNvPicPr>
          <p:nvPr/>
        </p:nvPicPr>
        <p:blipFill rotWithShape="1">
          <a:blip r:embed="rId13"/>
          <a:srcRect l="12922" t="32676" r="65422" b="8000"/>
          <a:stretch/>
        </p:blipFill>
        <p:spPr>
          <a:xfrm>
            <a:off x="10205913" y="16907"/>
            <a:ext cx="1008112" cy="1726011"/>
          </a:xfrm>
          <a:prstGeom prst="rect">
            <a:avLst/>
          </a:prstGeom>
        </p:spPr>
      </p:pic>
      <p:pic>
        <p:nvPicPr>
          <p:cNvPr id="3" name="Image 2">
            <a:hlinkClick r:id="rId14"/>
            <a:extLst>
              <a:ext uri="{FF2B5EF4-FFF2-40B4-BE49-F238E27FC236}">
                <a16:creationId xmlns:a16="http://schemas.microsoft.com/office/drawing/2014/main" xmlns="" id="{BEED9152-8847-4BD0-80C8-3BA79A17D7B8}"/>
              </a:ext>
            </a:extLst>
          </p:cNvPr>
          <p:cNvPicPr>
            <a:picLocks noChangeAspect="1"/>
          </p:cNvPicPr>
          <p:nvPr/>
        </p:nvPicPr>
        <p:blipFill rotWithShape="1">
          <a:blip r:embed="rId15"/>
          <a:srcRect l="41797" t="-78" r="18829" b="19343"/>
          <a:stretch/>
        </p:blipFill>
        <p:spPr>
          <a:xfrm>
            <a:off x="10697081" y="1819509"/>
            <a:ext cx="1424551" cy="1825587"/>
          </a:xfrm>
          <a:prstGeom prst="rect">
            <a:avLst/>
          </a:prstGeom>
        </p:spPr>
      </p:pic>
      <p:pic>
        <p:nvPicPr>
          <p:cNvPr id="14" name="Image 13">
            <a:hlinkClick r:id="rId3"/>
            <a:extLst>
              <a:ext uri="{FF2B5EF4-FFF2-40B4-BE49-F238E27FC236}">
                <a16:creationId xmlns:a16="http://schemas.microsoft.com/office/drawing/2014/main" xmlns="" id="{B569D0A5-66A3-4C4B-A4C5-9094A1166487}"/>
              </a:ext>
            </a:extLst>
          </p:cNvPr>
          <p:cNvPicPr>
            <a:picLocks noChangeAspect="1"/>
          </p:cNvPicPr>
          <p:nvPr/>
        </p:nvPicPr>
        <p:blipFill rotWithShape="1">
          <a:blip r:embed="rId16">
            <a:extLst>
              <a:ext uri="{28A0092B-C50C-407E-A947-70E740481C1C}">
                <a14:useLocalDpi xmlns:a14="http://schemas.microsoft.com/office/drawing/2010/main" val="0"/>
              </a:ext>
            </a:extLst>
          </a:blip>
          <a:srcRect l="5691"/>
          <a:stretch/>
        </p:blipFill>
        <p:spPr>
          <a:xfrm>
            <a:off x="5541811" y="3801187"/>
            <a:ext cx="3579690" cy="1726140"/>
          </a:xfrm>
          <a:prstGeom prst="rect">
            <a:avLst/>
          </a:prstGeom>
        </p:spPr>
      </p:pic>
      <p:pic>
        <p:nvPicPr>
          <p:cNvPr id="17" name="Image 16">
            <a:hlinkClick r:id="rId17"/>
            <a:extLst>
              <a:ext uri="{FF2B5EF4-FFF2-40B4-BE49-F238E27FC236}">
                <a16:creationId xmlns:a16="http://schemas.microsoft.com/office/drawing/2014/main" xmlns="" id="{94818A71-B3BE-468E-9B34-3DB09DF4CCCF}"/>
              </a:ext>
            </a:extLst>
          </p:cNvPr>
          <p:cNvPicPr>
            <a:picLocks noChangeAspect="1"/>
          </p:cNvPicPr>
          <p:nvPr/>
        </p:nvPicPr>
        <p:blipFill rotWithShape="1">
          <a:blip r:embed="rId18"/>
          <a:srcRect r="5376" b="52513"/>
          <a:stretch/>
        </p:blipFill>
        <p:spPr>
          <a:xfrm>
            <a:off x="6491829" y="-33239"/>
            <a:ext cx="3596730" cy="1128133"/>
          </a:xfrm>
          <a:prstGeom prst="rect">
            <a:avLst/>
          </a:prstGeom>
          <a:ln>
            <a:solidFill>
              <a:schemeClr val="accent2"/>
            </a:solidFill>
          </a:ln>
        </p:spPr>
      </p:pic>
      <p:pic>
        <p:nvPicPr>
          <p:cNvPr id="19" name="Image 18">
            <a:hlinkClick r:id="rId19"/>
            <a:extLst>
              <a:ext uri="{FF2B5EF4-FFF2-40B4-BE49-F238E27FC236}">
                <a16:creationId xmlns:a16="http://schemas.microsoft.com/office/drawing/2014/main" xmlns="" id="{36B03F2B-4BB8-4C97-AE3C-3900DD8D9C0A}"/>
              </a:ext>
            </a:extLst>
          </p:cNvPr>
          <p:cNvPicPr>
            <a:picLocks noChangeAspect="1"/>
          </p:cNvPicPr>
          <p:nvPr/>
        </p:nvPicPr>
        <p:blipFill rotWithShape="1">
          <a:blip r:embed="rId20"/>
          <a:srcRect l="9641" t="20601" r="19485" b="42650"/>
          <a:stretch/>
        </p:blipFill>
        <p:spPr>
          <a:xfrm>
            <a:off x="7591331" y="2618569"/>
            <a:ext cx="3060340" cy="991777"/>
          </a:xfrm>
          <a:prstGeom prst="rect">
            <a:avLst/>
          </a:prstGeom>
          <a:ln>
            <a:solidFill>
              <a:schemeClr val="accent2"/>
            </a:solidFill>
          </a:ln>
        </p:spPr>
      </p:pic>
      <p:pic>
        <p:nvPicPr>
          <p:cNvPr id="21" name="Image 20">
            <a:hlinkClick r:id="rId21"/>
            <a:extLst>
              <a:ext uri="{FF2B5EF4-FFF2-40B4-BE49-F238E27FC236}">
                <a16:creationId xmlns:a16="http://schemas.microsoft.com/office/drawing/2014/main" xmlns="" id="{E601C60C-D673-4A71-8F43-E37268C32232}"/>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5545473" y="2751156"/>
            <a:ext cx="1277994" cy="1726140"/>
          </a:xfrm>
          <a:prstGeom prst="rect">
            <a:avLst/>
          </a:prstGeom>
          <a:ln>
            <a:solidFill>
              <a:schemeClr val="accent2"/>
            </a:solidFill>
          </a:ln>
        </p:spPr>
      </p:pic>
    </p:spTree>
    <p:extLst>
      <p:ext uri="{BB962C8B-B14F-4D97-AF65-F5344CB8AC3E}">
        <p14:creationId xmlns:p14="http://schemas.microsoft.com/office/powerpoint/2010/main" val="1798013817"/>
      </p:ext>
    </p:extLst>
  </p:cSld>
  <p:clrMapOvr>
    <a:masterClrMapping/>
  </p:clrMapOvr>
  <p:transition>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6"/>
          <p:cNvPicPr>
            <a:picLocks noChangeAspect="1" noChangeArrowheads="1"/>
          </p:cNvPicPr>
          <p:nvPr/>
        </p:nvPicPr>
        <p:blipFill>
          <a:blip r:embed="rId3">
            <a:extLst>
              <a:ext uri="{28A0092B-C50C-407E-A947-70E740481C1C}">
                <a14:useLocalDpi xmlns:a14="http://schemas.microsoft.com/office/drawing/2010/main" val="0"/>
              </a:ext>
            </a:extLst>
          </a:blip>
          <a:srcRect l="25038" t="7465" r="19666" b="3571"/>
          <a:stretch>
            <a:fillRect/>
          </a:stretch>
        </p:blipFill>
        <p:spPr bwMode="auto">
          <a:xfrm>
            <a:off x="4602650" y="0"/>
            <a:ext cx="7589350" cy="6869894"/>
          </a:xfrm>
          <a:prstGeom prst="rect">
            <a:avLst/>
          </a:prstGeom>
          <a:noFill/>
          <a:ln w="9525">
            <a:solidFill>
              <a:schemeClr val="accent4"/>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71141" name="Text Box 5"/>
          <p:cNvSpPr txBox="1">
            <a:spLocks noChangeArrowheads="1"/>
          </p:cNvSpPr>
          <p:nvPr/>
        </p:nvSpPr>
        <p:spPr bwMode="auto">
          <a:xfrm>
            <a:off x="9229728" y="1203328"/>
            <a:ext cx="1476375"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fr-FR" altLang="fr-FR" sz="800" baseline="0">
                <a:cs typeface="Arial" panose="020B0604020202020204" pitchFamily="34" charset="0"/>
              </a:rPr>
              <a:t>Suomi – NPP 2012</a:t>
            </a:r>
          </a:p>
        </p:txBody>
      </p:sp>
      <p:sp>
        <p:nvSpPr>
          <p:cNvPr id="1371143" name="Text Box 7"/>
          <p:cNvSpPr txBox="1">
            <a:spLocks noChangeArrowheads="1"/>
          </p:cNvSpPr>
          <p:nvPr/>
        </p:nvSpPr>
        <p:spPr bwMode="auto">
          <a:xfrm>
            <a:off x="2891644" y="583389"/>
            <a:ext cx="4284662" cy="23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fr-FR" altLang="fr-FR" sz="1400" i="1" dirty="0">
                <a:hlinkClick r:id="rId4"/>
              </a:rPr>
              <a:t>http://www.blue-marble.de/nightlights/2012</a:t>
            </a:r>
            <a:endParaRPr lang="fr-FR" altLang="fr-FR" sz="1400" i="1" dirty="0"/>
          </a:p>
        </p:txBody>
      </p:sp>
      <p:sp>
        <p:nvSpPr>
          <p:cNvPr id="9" name="Rectangle 7">
            <a:extLst>
              <a:ext uri="{FF2B5EF4-FFF2-40B4-BE49-F238E27FC236}">
                <a16:creationId xmlns:a16="http://schemas.microsoft.com/office/drawing/2014/main" xmlns="" id="{17E0B2C5-2D6B-4EB3-9F73-B7963CFB7C1A}"/>
              </a:ext>
            </a:extLst>
          </p:cNvPr>
          <p:cNvSpPr txBox="1">
            <a:spLocks noChangeArrowheads="1"/>
          </p:cNvSpPr>
          <p:nvPr/>
        </p:nvSpPr>
        <p:spPr>
          <a:xfrm>
            <a:off x="121521" y="94972"/>
            <a:ext cx="4174279" cy="1389812"/>
          </a:xfrm>
          <a:prstGeom prst="rect">
            <a:avLst/>
          </a:prstGeom>
          <a:gradFill>
            <a:gsLst>
              <a:gs pos="0">
                <a:schemeClr val="tx1">
                  <a:lumMod val="75000"/>
                  <a:lumOff val="25000"/>
                </a:schemeClr>
              </a:gs>
              <a:gs pos="100000">
                <a:srgbClr val="111111"/>
              </a:gs>
            </a:gsLst>
            <a:path path="shape">
              <a:fillToRect l="50000" t="50000" r="50000" b="50000"/>
            </a:path>
          </a:gradFill>
          <a:ln>
            <a:solidFill>
              <a:schemeClr val="accent1"/>
            </a:solidFill>
          </a:ln>
        </p:spPr>
        <p:txBody>
          <a:bodyPr>
            <a:normAutofit fontScale="97500"/>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fontAlgn="auto">
              <a:lnSpc>
                <a:spcPct val="100000"/>
              </a:lnSpc>
              <a:spcBef>
                <a:spcPts val="600"/>
              </a:spcBef>
              <a:spcAft>
                <a:spcPts val="600"/>
              </a:spcAft>
            </a:pPr>
            <a:r>
              <a:rPr lang="fr-FR" altLang="fr-FR" sz="3200" u="sng" baseline="0" dirty="0"/>
              <a:t>Pollution lumineuse</a:t>
            </a:r>
            <a:r>
              <a:rPr lang="fr-FR" altLang="fr-FR" sz="3200" baseline="0" dirty="0"/>
              <a:t> </a:t>
            </a:r>
            <a:br>
              <a:rPr lang="fr-FR" altLang="fr-FR" sz="3200" baseline="0" dirty="0"/>
            </a:br>
            <a:r>
              <a:rPr lang="fr-FR" altLang="fr-FR" sz="2800" baseline="0" dirty="0"/>
              <a:t>Le cas des espèces inféodés au milieu aquatique</a:t>
            </a:r>
          </a:p>
        </p:txBody>
      </p:sp>
      <p:sp>
        <p:nvSpPr>
          <p:cNvPr id="12" name="Text Box 2">
            <a:extLst>
              <a:ext uri="{FF2B5EF4-FFF2-40B4-BE49-F238E27FC236}">
                <a16:creationId xmlns:a16="http://schemas.microsoft.com/office/drawing/2014/main" xmlns="" id="{E66E22B9-7EE4-43EC-8D6D-3359238E806E}"/>
              </a:ext>
            </a:extLst>
          </p:cNvPr>
          <p:cNvSpPr txBox="1">
            <a:spLocks noChangeArrowheads="1"/>
          </p:cNvSpPr>
          <p:nvPr/>
        </p:nvSpPr>
        <p:spPr bwMode="auto">
          <a:xfrm>
            <a:off x="43773" y="2121073"/>
            <a:ext cx="4405452" cy="3154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spcAft>
                <a:spcPts val="1200"/>
              </a:spcAft>
              <a:buClr>
                <a:schemeClr val="hlink"/>
              </a:buClr>
              <a:buSzPct val="80000"/>
            </a:pPr>
            <a:r>
              <a:rPr lang="fr-FR" altLang="fr-FR" sz="3200" u="sng" baseline="0" dirty="0" smtClean="0">
                <a:solidFill>
                  <a:schemeClr val="bg1"/>
                </a:solidFill>
                <a:latin typeface="Tahoma" panose="020B0604030504040204" pitchFamily="34" charset="0"/>
              </a:rPr>
              <a:t>Pour mémoire</a:t>
            </a:r>
            <a:endParaRPr lang="fr-FR" altLang="fr-FR" sz="3200" u="sng" baseline="0" dirty="0">
              <a:solidFill>
                <a:schemeClr val="bg1"/>
              </a:solidFill>
              <a:latin typeface="Tahoma" panose="020B0604030504040204" pitchFamily="34" charset="0"/>
            </a:endParaRPr>
          </a:p>
          <a:p>
            <a:pPr marL="271463" indent="-271463">
              <a:spcBef>
                <a:spcPts val="0"/>
              </a:spcBef>
              <a:spcAft>
                <a:spcPts val="600"/>
              </a:spcAft>
              <a:buClr>
                <a:schemeClr val="accent2"/>
              </a:buClr>
              <a:buSzPct val="80000"/>
              <a:buFont typeface="Wingdings" panose="05000000000000000000" pitchFamily="2" charset="2"/>
              <a:buChar char="q"/>
            </a:pPr>
            <a:r>
              <a:rPr lang="fr-FR" altLang="fr-FR" sz="2400" baseline="0" dirty="0" smtClean="0">
                <a:solidFill>
                  <a:schemeClr val="bg1"/>
                </a:solidFill>
                <a:latin typeface="Tahoma" panose="020B0604030504040204" pitchFamily="34" charset="0"/>
              </a:rPr>
              <a:t>Littoraux et cours d’eau dessinent la cartographie des sources de lumière artificielle</a:t>
            </a:r>
          </a:p>
          <a:p>
            <a:pPr marL="800100" lvl="1" indent="-342900">
              <a:spcBef>
                <a:spcPts val="0"/>
              </a:spcBef>
              <a:spcAft>
                <a:spcPts val="600"/>
              </a:spcAft>
              <a:buClr>
                <a:schemeClr val="accent2"/>
              </a:buClr>
              <a:buSzPct val="80000"/>
              <a:buFont typeface="Wingdings" panose="05000000000000000000" pitchFamily="2" charset="2"/>
              <a:buChar char="ü"/>
            </a:pPr>
            <a:r>
              <a:rPr lang="fr-FR" altLang="fr-FR" sz="2000" baseline="0" dirty="0" smtClean="0">
                <a:solidFill>
                  <a:schemeClr val="bg1"/>
                </a:solidFill>
                <a:latin typeface="Tahoma" panose="020B0604030504040204" pitchFamily="34" charset="0"/>
              </a:rPr>
              <a:t>Ils correspondent aux lieux privilégiés d’implantation de l’Homme, comme de la plupart des espèces… </a:t>
            </a:r>
            <a:endParaRPr lang="fr-FR" altLang="fr-FR" sz="1800" baseline="0" dirty="0">
              <a:solidFill>
                <a:schemeClr val="bg1"/>
              </a:solidFill>
              <a:latin typeface="Tahoma" panose="020B0604030504040204" pitchFamily="34" charset="0"/>
            </a:endParaRPr>
          </a:p>
        </p:txBody>
      </p:sp>
    </p:spTree>
    <p:extLst>
      <p:ext uri="{BB962C8B-B14F-4D97-AF65-F5344CB8AC3E}">
        <p14:creationId xmlns:p14="http://schemas.microsoft.com/office/powerpoint/2010/main" val="2266127807"/>
      </p:ext>
    </p:extLst>
  </p:cSld>
  <p:clrMapOvr>
    <a:masterClrMapping/>
  </p:clrMapOvr>
  <p:transition>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3730" name="Text Box 2">
            <a:extLst>
              <a:ext uri="{FF2B5EF4-FFF2-40B4-BE49-F238E27FC236}">
                <a16:creationId xmlns:a16="http://schemas.microsoft.com/office/drawing/2014/main" xmlns="" id="{E66E22B9-7EE4-43EC-8D6D-3359238E806E}"/>
              </a:ext>
            </a:extLst>
          </p:cNvPr>
          <p:cNvSpPr txBox="1">
            <a:spLocks noChangeArrowheads="1"/>
          </p:cNvSpPr>
          <p:nvPr/>
        </p:nvSpPr>
        <p:spPr bwMode="auto">
          <a:xfrm>
            <a:off x="121520" y="1235839"/>
            <a:ext cx="8170723" cy="41395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spcAft>
                <a:spcPts val="1200"/>
              </a:spcAft>
              <a:buClr>
                <a:schemeClr val="hlink"/>
              </a:buClr>
              <a:buSzPct val="80000"/>
            </a:pPr>
            <a:r>
              <a:rPr lang="fr-FR" altLang="fr-FR" sz="2400" u="sng" baseline="0" dirty="0">
                <a:solidFill>
                  <a:schemeClr val="bg1"/>
                </a:solidFill>
                <a:latin typeface="Tahoma" panose="020B0604030504040204" pitchFamily="34" charset="0"/>
              </a:rPr>
              <a:t>Eaux courantes, zones humides – </a:t>
            </a:r>
            <a:r>
              <a:rPr lang="fr-FR" altLang="fr-FR" sz="2400" u="sng" baseline="0" dirty="0">
                <a:solidFill>
                  <a:srgbClr val="92D050"/>
                </a:solidFill>
                <a:latin typeface="Tahoma" panose="020B0604030504040204" pitchFamily="34" charset="0"/>
              </a:rPr>
              <a:t>Poissons</a:t>
            </a:r>
          </a:p>
          <a:p>
            <a:pPr marL="285750" indent="-285750">
              <a:spcBef>
                <a:spcPts val="0"/>
              </a:spcBef>
              <a:spcAft>
                <a:spcPts val="600"/>
              </a:spcAft>
              <a:buClr>
                <a:schemeClr val="accent2"/>
              </a:buClr>
              <a:buSzPct val="80000"/>
              <a:buFont typeface="Wingdings" panose="05000000000000000000" pitchFamily="2" charset="2"/>
              <a:buChar char="q"/>
            </a:pPr>
            <a:r>
              <a:rPr lang="en-US" sz="1200" b="0" i="0" baseline="0" dirty="0">
                <a:solidFill>
                  <a:schemeClr val="bg1"/>
                </a:solidFill>
                <a:effectLst/>
                <a:latin typeface="Tahoma" panose="020B0604030504040204" pitchFamily="34" charset="0"/>
                <a:ea typeface="Tahoma" panose="020B0604030504040204" pitchFamily="34" charset="0"/>
                <a:cs typeface="Tahoma" panose="020B0604030504040204" pitchFamily="34" charset="0"/>
              </a:rPr>
              <a:t>Des </a:t>
            </a:r>
            <a:r>
              <a:rPr lang="en-US" sz="1200" b="0" i="0" baseline="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lampes</a:t>
            </a:r>
            <a:r>
              <a:rPr lang="en-US" sz="1200" b="0" i="0" baseline="0" dirty="0">
                <a:solidFill>
                  <a:schemeClr val="bg1"/>
                </a:solidFill>
                <a:effectLst/>
                <a:latin typeface="Tahoma" panose="020B0604030504040204" pitchFamily="34" charset="0"/>
                <a:ea typeface="Tahoma" panose="020B0604030504040204" pitchFamily="34" charset="0"/>
                <a:cs typeface="Tahoma" panose="020B0604030504040204" pitchFamily="34" charset="0"/>
              </a:rPr>
              <a:t> à </a:t>
            </a:r>
            <a:r>
              <a:rPr lang="en-US" sz="1200" b="0" i="0" baseline="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vapeur</a:t>
            </a:r>
            <a:r>
              <a:rPr lang="en-US" sz="1200" b="0" i="0" baseline="0" dirty="0">
                <a:solidFill>
                  <a:schemeClr val="bg1"/>
                </a:solidFill>
                <a:effectLst/>
                <a:latin typeface="Tahoma" panose="020B0604030504040204" pitchFamily="34" charset="0"/>
                <a:ea typeface="Tahoma" panose="020B0604030504040204" pitchFamily="34" charset="0"/>
                <a:cs typeface="Tahoma" panose="020B0604030504040204" pitchFamily="34" charset="0"/>
              </a:rPr>
              <a:t> de </a:t>
            </a:r>
            <a:r>
              <a:rPr lang="en-US" sz="1200" b="0" i="0" baseline="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mercure</a:t>
            </a:r>
            <a:r>
              <a:rPr lang="en-US" sz="1200" b="0" i="0" baseline="0"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1200" b="0" i="0" baseline="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comme</a:t>
            </a:r>
            <a:r>
              <a:rPr lang="en-US" sz="1200" b="0" i="0" baseline="0"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1200" b="0" i="0" baseline="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attracteur</a:t>
            </a:r>
            <a:r>
              <a:rPr lang="en-US" sz="1200" b="0" i="0" baseline="0" dirty="0">
                <a:solidFill>
                  <a:schemeClr val="bg1"/>
                </a:solidFill>
                <a:effectLst/>
                <a:latin typeface="Tahoma" panose="020B0604030504040204" pitchFamily="34" charset="0"/>
                <a:ea typeface="Tahoma" panose="020B0604030504040204" pitchFamily="34" charset="0"/>
                <a:cs typeface="Tahoma" panose="020B0604030504040204" pitchFamily="34" charset="0"/>
              </a:rPr>
              <a:t> pour le </a:t>
            </a:r>
            <a:r>
              <a:rPr lang="en-US" sz="1200" b="0" i="0" baseline="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franchissement</a:t>
            </a:r>
            <a:r>
              <a:rPr lang="en-US" sz="1200" b="0" i="0" baseline="0"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1200" b="0" i="0" baseline="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d’ouvrages</a:t>
            </a:r>
            <a:r>
              <a:rPr lang="en-US" sz="1200" b="0" i="0" baseline="0"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1200" b="0" i="0" baseline="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hydrauliques</a:t>
            </a:r>
            <a:r>
              <a:rPr lang="en-US" sz="1200" b="0" i="0" baseline="0"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1200" b="0" i="0" baseline="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Haymes</a:t>
            </a:r>
            <a:r>
              <a:rPr lang="en-US" sz="1200" b="0" i="0" baseline="0" dirty="0">
                <a:solidFill>
                  <a:schemeClr val="bg1"/>
                </a:solidFill>
                <a:effectLst/>
                <a:latin typeface="Tahoma" panose="020B0604030504040204" pitchFamily="34" charset="0"/>
                <a:ea typeface="Tahoma" panose="020B0604030504040204" pitchFamily="34" charset="0"/>
                <a:cs typeface="Tahoma" panose="020B0604030504040204" pitchFamily="34" charset="0"/>
              </a:rPr>
              <a:t> et al. 1984).</a:t>
            </a:r>
            <a:endParaRPr lang="fr-FR" altLang="fr-FR" sz="1200" baseline="0" dirty="0">
              <a:solidFill>
                <a:schemeClr val="bg1"/>
              </a:solidFill>
              <a:latin typeface="Tahoma" panose="020B0604030504040204" pitchFamily="34" charset="0"/>
            </a:endParaRPr>
          </a:p>
          <a:p>
            <a:pPr marL="285750" indent="-285750">
              <a:spcBef>
                <a:spcPts val="0"/>
              </a:spcBef>
              <a:spcAft>
                <a:spcPts val="600"/>
              </a:spcAft>
              <a:buClr>
                <a:schemeClr val="accent2"/>
              </a:buClr>
              <a:buSzPct val="80000"/>
              <a:buFont typeface="Wingdings" panose="05000000000000000000" pitchFamily="2" charset="2"/>
              <a:buChar char="q"/>
            </a:pPr>
            <a:r>
              <a:rPr lang="fr-FR" sz="1200" baseline="0" dirty="0">
                <a:solidFill>
                  <a:schemeClr val="bg1"/>
                </a:solidFill>
                <a:latin typeface="Tahoma" panose="020B0604030504040204" pitchFamily="34" charset="0"/>
                <a:ea typeface="Tahoma" panose="020B0604030504040204" pitchFamily="34" charset="0"/>
                <a:cs typeface="Tahoma" panose="020B0604030504040204" pitchFamily="34" charset="0"/>
              </a:rPr>
              <a:t>Croze et al. (1999) montre qu’un é</a:t>
            </a:r>
            <a:r>
              <a:rPr lang="fr-FR" sz="1200" b="0" i="0" baseline="0" dirty="0">
                <a:solidFill>
                  <a:schemeClr val="bg1"/>
                </a:solidFill>
                <a:effectLst/>
                <a:latin typeface="Tahoma" panose="020B0604030504040204" pitchFamily="34" charset="0"/>
                <a:ea typeface="Tahoma" panose="020B0604030504040204" pitchFamily="34" charset="0"/>
                <a:cs typeface="Tahoma" panose="020B0604030504040204" pitchFamily="34" charset="0"/>
              </a:rPr>
              <a:t>clairage nocturne intermittent conditionne les rythmes d'entrée des poissons dans une passe sur la Garonne, les passages apparaissant principalement en début d'extinction. L'activité de dévalaison au niveau d'un obstacle est apparue essentiellement nocturne.</a:t>
            </a:r>
          </a:p>
          <a:p>
            <a:pPr marL="285750" indent="-285750">
              <a:spcBef>
                <a:spcPts val="0"/>
              </a:spcBef>
              <a:spcAft>
                <a:spcPts val="600"/>
              </a:spcAft>
              <a:buClr>
                <a:schemeClr val="accent2"/>
              </a:buClr>
              <a:buSzPct val="80000"/>
              <a:buFont typeface="Wingdings" panose="05000000000000000000" pitchFamily="2" charset="2"/>
              <a:buChar char="q"/>
            </a:pPr>
            <a:r>
              <a:rPr lang="fr-FR" sz="1200" b="0" i="0" baseline="0" dirty="0">
                <a:solidFill>
                  <a:schemeClr val="bg1"/>
                </a:solidFill>
                <a:effectLst/>
                <a:latin typeface="Tahoma" panose="020B0604030504040204" pitchFamily="34" charset="0"/>
                <a:ea typeface="Tahoma" panose="020B0604030504040204" pitchFamily="34" charset="0"/>
                <a:cs typeface="Tahoma" panose="020B0604030504040204" pitchFamily="34" charset="0"/>
              </a:rPr>
              <a:t>Riley et al. (2013) prouvent également que la dispersion des saumons, qui est une étape fondamentale dans la dynamique des populations, est freinée par le niveau d’éclairement de l’eau dû à la présence d’éclairage sur les voies bordant les cours d’eau.</a:t>
            </a:r>
          </a:p>
          <a:p>
            <a:pPr marL="285750" indent="-285750">
              <a:spcBef>
                <a:spcPts val="0"/>
              </a:spcBef>
              <a:spcAft>
                <a:spcPts val="600"/>
              </a:spcAft>
              <a:buClr>
                <a:schemeClr val="accent2"/>
              </a:buClr>
              <a:buSzPct val="80000"/>
              <a:buFont typeface="Wingdings" panose="05000000000000000000" pitchFamily="2" charset="2"/>
              <a:buChar char="q"/>
            </a:pPr>
            <a:r>
              <a:rPr lang="fr-FR" sz="1200" b="0" i="0" baseline="0" dirty="0">
                <a:solidFill>
                  <a:schemeClr val="bg1"/>
                </a:solidFill>
                <a:effectLst/>
                <a:latin typeface="Tahoma" panose="020B0604030504040204" pitchFamily="34" charset="0"/>
                <a:ea typeface="Tahoma" panose="020B0604030504040204" pitchFamily="34" charset="0"/>
                <a:cs typeface="Tahoma" panose="020B0604030504040204" pitchFamily="34" charset="0"/>
              </a:rPr>
              <a:t>Les truites arc-en-ciel juvéniles sont moins actives en période de pleine lune ou lorsque celles-ci sont exposées à de la lumière artificielle (</a:t>
            </a:r>
            <a:r>
              <a:rPr lang="fr-FR" sz="1200" b="0" i="0" baseline="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Contor</a:t>
            </a:r>
            <a:r>
              <a:rPr lang="fr-FR" sz="1200" b="0" i="0" baseline="0" dirty="0">
                <a:solidFill>
                  <a:schemeClr val="bg1"/>
                </a:solidFill>
                <a:effectLst/>
                <a:latin typeface="Tahoma" panose="020B0604030504040204" pitchFamily="34" charset="0"/>
                <a:ea typeface="Tahoma" panose="020B0604030504040204" pitchFamily="34" charset="0"/>
                <a:cs typeface="Tahoma" panose="020B0604030504040204" pitchFamily="34" charset="0"/>
              </a:rPr>
              <a:t> et Griffith, 1995). </a:t>
            </a:r>
          </a:p>
          <a:p>
            <a:pPr marL="285750" indent="-285750">
              <a:spcBef>
                <a:spcPts val="0"/>
              </a:spcBef>
              <a:spcAft>
                <a:spcPts val="600"/>
              </a:spcAft>
              <a:buClr>
                <a:schemeClr val="accent2"/>
              </a:buClr>
              <a:buSzPct val="80000"/>
              <a:buFont typeface="Wingdings" panose="05000000000000000000" pitchFamily="2" charset="2"/>
              <a:buChar char="q"/>
            </a:pPr>
            <a:r>
              <a:rPr lang="fr-FR" sz="1200" b="0" i="0" baseline="0" dirty="0">
                <a:solidFill>
                  <a:schemeClr val="bg1"/>
                </a:solidFill>
                <a:effectLst/>
                <a:latin typeface="Tahoma" panose="020B0604030504040204" pitchFamily="34" charset="0"/>
                <a:ea typeface="Tahoma" panose="020B0604030504040204" pitchFamily="34" charset="0"/>
                <a:cs typeface="Tahoma" panose="020B0604030504040204" pitchFamily="34" charset="0"/>
              </a:rPr>
              <a:t>Un comportement lucifuge est également observé chez les civelles qui migrent verticalement dans la colonne d’eau en fonction des intensités lumineuses (</a:t>
            </a:r>
            <a:r>
              <a:rPr lang="fr-FR" sz="1200" b="0" i="0" baseline="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Bardonnet</a:t>
            </a:r>
            <a:r>
              <a:rPr lang="fr-FR" sz="1200" b="0" i="0" baseline="0" dirty="0">
                <a:solidFill>
                  <a:schemeClr val="bg1"/>
                </a:solidFill>
                <a:effectLst/>
                <a:latin typeface="Tahoma" panose="020B0604030504040204" pitchFamily="34" charset="0"/>
                <a:ea typeface="Tahoma" panose="020B0604030504040204" pitchFamily="34" charset="0"/>
                <a:cs typeface="Tahoma" panose="020B0604030504040204" pitchFamily="34" charset="0"/>
              </a:rPr>
              <a:t> et al., 2005). </a:t>
            </a:r>
          </a:p>
          <a:p>
            <a:pPr marL="285750" indent="-285750">
              <a:spcBef>
                <a:spcPts val="0"/>
              </a:spcBef>
              <a:spcAft>
                <a:spcPts val="600"/>
              </a:spcAft>
              <a:buClr>
                <a:schemeClr val="accent2"/>
              </a:buClr>
              <a:buSzPct val="80000"/>
              <a:buFont typeface="Wingdings" panose="05000000000000000000" pitchFamily="2" charset="2"/>
              <a:buChar char="q"/>
            </a:pPr>
            <a:r>
              <a:rPr lang="fr-FR" sz="1200" b="0" i="0" baseline="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Gigleux</a:t>
            </a:r>
            <a:r>
              <a:rPr lang="fr-FR" sz="1200" b="0" i="0" baseline="0" dirty="0">
                <a:solidFill>
                  <a:schemeClr val="bg1"/>
                </a:solidFill>
                <a:effectLst/>
                <a:latin typeface="Tahoma" panose="020B0604030504040204" pitchFamily="34" charset="0"/>
                <a:ea typeface="Tahoma" panose="020B0604030504040204" pitchFamily="34" charset="0"/>
                <a:cs typeface="Tahoma" panose="020B0604030504040204" pitchFamily="34" charset="0"/>
              </a:rPr>
              <a:t> et de Billy (2013) soulignent que l’installation d’un éclairage artificiel sur les ouvrages hydrauliques empêche leur franchissement chez certaines espèces alors que chez d’autres ce franchissement s’effectue plus rapidement.</a:t>
            </a:r>
            <a:br>
              <a:rPr lang="fr-FR" sz="1200" b="0" i="0" baseline="0" dirty="0">
                <a:solidFill>
                  <a:schemeClr val="bg1"/>
                </a:solidFill>
                <a:effectLst/>
                <a:latin typeface="Tahoma" panose="020B0604030504040204" pitchFamily="34" charset="0"/>
                <a:ea typeface="Tahoma" panose="020B0604030504040204" pitchFamily="34" charset="0"/>
                <a:cs typeface="Tahoma" panose="020B0604030504040204" pitchFamily="34" charset="0"/>
              </a:rPr>
            </a:br>
            <a:r>
              <a:rPr lang="fr-FR" sz="1200" b="0" i="0" baseline="0" dirty="0">
                <a:solidFill>
                  <a:schemeClr val="bg1"/>
                </a:solidFill>
                <a:effectLst/>
                <a:latin typeface="Tahoma" panose="020B0604030504040204" pitchFamily="34" charset="0"/>
                <a:ea typeface="Tahoma" panose="020B0604030504040204" pitchFamily="34" charset="0"/>
                <a:cs typeface="Tahoma" panose="020B0604030504040204" pitchFamily="34" charset="0"/>
              </a:rPr>
              <a:t>Les systèmes d’éclairage artificiel, mal réfléchis, placés à proximité des voies de migrations et des corridors écologiques, constituent des obstacles potentiels.</a:t>
            </a:r>
            <a:r>
              <a:rPr lang="en-US" sz="1200" b="0" i="0" baseline="0"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endParaRPr lang="fr-FR" altLang="fr-FR" sz="1200" baseline="0" dirty="0">
              <a:solidFill>
                <a:schemeClr val="bg1"/>
              </a:solidFill>
              <a:latin typeface="Tahoma" panose="020B0604030504040204" pitchFamily="34" charset="0"/>
            </a:endParaRPr>
          </a:p>
        </p:txBody>
      </p:sp>
      <p:sp>
        <p:nvSpPr>
          <p:cNvPr id="13" name="Rectangle 7">
            <a:extLst>
              <a:ext uri="{FF2B5EF4-FFF2-40B4-BE49-F238E27FC236}">
                <a16:creationId xmlns:a16="http://schemas.microsoft.com/office/drawing/2014/main" xmlns="" id="{17E0B2C5-2D6B-4EB3-9F73-B7963CFB7C1A}"/>
              </a:ext>
            </a:extLst>
          </p:cNvPr>
          <p:cNvSpPr txBox="1">
            <a:spLocks noChangeArrowheads="1"/>
          </p:cNvSpPr>
          <p:nvPr/>
        </p:nvSpPr>
        <p:spPr>
          <a:xfrm>
            <a:off x="121521" y="94972"/>
            <a:ext cx="3994259" cy="1160391"/>
          </a:xfrm>
          <a:prstGeom prst="rect">
            <a:avLst/>
          </a:prstGeom>
          <a:gradFill>
            <a:gsLst>
              <a:gs pos="0">
                <a:schemeClr val="tx1">
                  <a:lumMod val="75000"/>
                  <a:lumOff val="25000"/>
                </a:schemeClr>
              </a:gs>
              <a:gs pos="100000">
                <a:srgbClr val="111111"/>
              </a:gs>
            </a:gsLst>
            <a:path path="shape">
              <a:fillToRect l="50000" t="50000" r="50000" b="50000"/>
            </a:path>
          </a:gradFill>
          <a:ln>
            <a:solidFill>
              <a:schemeClr val="accent1"/>
            </a:solidFill>
          </a:ln>
        </p:spPr>
        <p:txBody>
          <a:bodyPr>
            <a:normAutofit fontScale="97500" lnSpcReduction="10000"/>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fontAlgn="auto">
              <a:lnSpc>
                <a:spcPct val="100000"/>
              </a:lnSpc>
              <a:spcBef>
                <a:spcPts val="600"/>
              </a:spcBef>
              <a:spcAft>
                <a:spcPts val="600"/>
              </a:spcAft>
            </a:pPr>
            <a:r>
              <a:rPr lang="fr-FR" altLang="fr-FR" sz="2800" u="sng" baseline="0" dirty="0"/>
              <a:t>Pollution lumineuse</a:t>
            </a:r>
            <a:r>
              <a:rPr lang="fr-FR" altLang="fr-FR" sz="2800" baseline="0" dirty="0"/>
              <a:t> </a:t>
            </a:r>
            <a:br>
              <a:rPr lang="fr-FR" altLang="fr-FR" sz="2800" baseline="0" dirty="0"/>
            </a:br>
            <a:r>
              <a:rPr lang="fr-FR" altLang="fr-FR" sz="2400" baseline="0" dirty="0"/>
              <a:t>Le cas des espèces inféodés au milieu aquatique</a:t>
            </a:r>
          </a:p>
        </p:txBody>
      </p:sp>
      <p:pic>
        <p:nvPicPr>
          <p:cNvPr id="6" name="Image 5">
            <a:hlinkClick r:id="rId3"/>
            <a:extLst>
              <a:ext uri="{FF2B5EF4-FFF2-40B4-BE49-F238E27FC236}">
                <a16:creationId xmlns:a16="http://schemas.microsoft.com/office/drawing/2014/main" xmlns="" id="{3A4F4628-B071-40BC-83FD-F9AD98C72E0E}"/>
              </a:ext>
            </a:extLst>
          </p:cNvPr>
          <p:cNvPicPr>
            <a:picLocks noChangeAspect="1"/>
          </p:cNvPicPr>
          <p:nvPr/>
        </p:nvPicPr>
        <p:blipFill rotWithShape="1">
          <a:blip r:embed="rId4"/>
          <a:srcRect l="4391" t="11151" r="14564" b="11676"/>
          <a:stretch/>
        </p:blipFill>
        <p:spPr>
          <a:xfrm>
            <a:off x="8786152" y="2361629"/>
            <a:ext cx="3347945" cy="1992502"/>
          </a:xfrm>
          <a:prstGeom prst="rect">
            <a:avLst/>
          </a:prstGeom>
        </p:spPr>
      </p:pic>
      <p:pic>
        <p:nvPicPr>
          <p:cNvPr id="8" name="Image 7">
            <a:hlinkClick r:id="rId5"/>
            <a:extLst>
              <a:ext uri="{FF2B5EF4-FFF2-40B4-BE49-F238E27FC236}">
                <a16:creationId xmlns:a16="http://schemas.microsoft.com/office/drawing/2014/main" xmlns="" id="{50027B7E-56BA-4686-B114-A398A88884A5}"/>
              </a:ext>
            </a:extLst>
          </p:cNvPr>
          <p:cNvPicPr>
            <a:picLocks noChangeAspect="1"/>
          </p:cNvPicPr>
          <p:nvPr/>
        </p:nvPicPr>
        <p:blipFill rotWithShape="1">
          <a:blip r:embed="rId6"/>
          <a:srcRect l="12594" t="19827" r="7016" b="25850"/>
          <a:stretch/>
        </p:blipFill>
        <p:spPr>
          <a:xfrm>
            <a:off x="9218200" y="4355578"/>
            <a:ext cx="2915897" cy="1231492"/>
          </a:xfrm>
          <a:prstGeom prst="rect">
            <a:avLst/>
          </a:prstGeom>
        </p:spPr>
      </p:pic>
      <p:pic>
        <p:nvPicPr>
          <p:cNvPr id="11" name="Image 10">
            <a:hlinkClick r:id="rId7"/>
            <a:extLst>
              <a:ext uri="{FF2B5EF4-FFF2-40B4-BE49-F238E27FC236}">
                <a16:creationId xmlns:a16="http://schemas.microsoft.com/office/drawing/2014/main" xmlns="" id="{0BCC2906-7A61-4BAD-A15C-E0290A3B6C54}"/>
              </a:ext>
            </a:extLst>
          </p:cNvPr>
          <p:cNvPicPr>
            <a:picLocks noChangeAspect="1"/>
          </p:cNvPicPr>
          <p:nvPr/>
        </p:nvPicPr>
        <p:blipFill rotWithShape="1">
          <a:blip r:embed="rId8"/>
          <a:srcRect t="17450" b="53150"/>
          <a:stretch/>
        </p:blipFill>
        <p:spPr>
          <a:xfrm>
            <a:off x="500696" y="5384020"/>
            <a:ext cx="7642780" cy="1404342"/>
          </a:xfrm>
          <a:prstGeom prst="rect">
            <a:avLst/>
          </a:prstGeom>
        </p:spPr>
      </p:pic>
      <p:pic>
        <p:nvPicPr>
          <p:cNvPr id="19" name="Image 18">
            <a:hlinkClick r:id="rId9"/>
            <a:extLst>
              <a:ext uri="{FF2B5EF4-FFF2-40B4-BE49-F238E27FC236}">
                <a16:creationId xmlns:a16="http://schemas.microsoft.com/office/drawing/2014/main" xmlns="" id="{967207DD-02BF-4DEC-AFA9-8BCED44A22D8}"/>
              </a:ext>
            </a:extLst>
          </p:cNvPr>
          <p:cNvPicPr>
            <a:picLocks noChangeAspect="1"/>
          </p:cNvPicPr>
          <p:nvPr/>
        </p:nvPicPr>
        <p:blipFill rotWithShape="1">
          <a:blip r:embed="rId10"/>
          <a:srcRect l="28999" t="4851" r="32142" b="68335"/>
          <a:stretch/>
        </p:blipFill>
        <p:spPr>
          <a:xfrm>
            <a:off x="9409223" y="5620345"/>
            <a:ext cx="2735022" cy="1179546"/>
          </a:xfrm>
          <a:prstGeom prst="rect">
            <a:avLst/>
          </a:prstGeom>
        </p:spPr>
      </p:pic>
      <p:pic>
        <p:nvPicPr>
          <p:cNvPr id="9" name="Image 8">
            <a:hlinkClick r:id="rId11"/>
            <a:extLst>
              <a:ext uri="{FF2B5EF4-FFF2-40B4-BE49-F238E27FC236}">
                <a16:creationId xmlns:a16="http://schemas.microsoft.com/office/drawing/2014/main" xmlns="" id="{85C077C7-C069-4A2D-9EC5-15390AB6D586}"/>
              </a:ext>
            </a:extLst>
          </p:cNvPr>
          <p:cNvPicPr>
            <a:picLocks noChangeAspect="1"/>
          </p:cNvPicPr>
          <p:nvPr/>
        </p:nvPicPr>
        <p:blipFill rotWithShape="1">
          <a:blip r:embed="rId12"/>
          <a:srcRect l="2095" t="14825" r="1767" b="38975"/>
          <a:stretch/>
        </p:blipFill>
        <p:spPr>
          <a:xfrm>
            <a:off x="8143476" y="1137605"/>
            <a:ext cx="4005729" cy="1203087"/>
          </a:xfrm>
          <a:prstGeom prst="rect">
            <a:avLst/>
          </a:prstGeom>
        </p:spPr>
      </p:pic>
      <p:pic>
        <p:nvPicPr>
          <p:cNvPr id="10" name="Image 9">
            <a:hlinkClick r:id="rId13"/>
            <a:extLst>
              <a:ext uri="{FF2B5EF4-FFF2-40B4-BE49-F238E27FC236}">
                <a16:creationId xmlns:a16="http://schemas.microsoft.com/office/drawing/2014/main" xmlns="" id="{0EDDFD1A-E856-42C9-A984-B0E9F032AC47}"/>
              </a:ext>
            </a:extLst>
          </p:cNvPr>
          <p:cNvPicPr>
            <a:picLocks noChangeAspect="1"/>
          </p:cNvPicPr>
          <p:nvPr/>
        </p:nvPicPr>
        <p:blipFill rotWithShape="1">
          <a:blip r:embed="rId14"/>
          <a:srcRect l="6032" t="14300" r="5047" b="38450"/>
          <a:stretch/>
        </p:blipFill>
        <p:spPr>
          <a:xfrm>
            <a:off x="8844055" y="9361"/>
            <a:ext cx="3347945" cy="1111864"/>
          </a:xfrm>
          <a:prstGeom prst="rect">
            <a:avLst/>
          </a:prstGeom>
        </p:spPr>
      </p:pic>
      <p:pic>
        <p:nvPicPr>
          <p:cNvPr id="3" name="Image 2">
            <a:hlinkClick r:id="rId15"/>
            <a:extLst>
              <a:ext uri="{FF2B5EF4-FFF2-40B4-BE49-F238E27FC236}">
                <a16:creationId xmlns:a16="http://schemas.microsoft.com/office/drawing/2014/main" xmlns="" id="{26363164-FF0A-4886-99D3-9D225589E710}"/>
              </a:ext>
            </a:extLst>
          </p:cNvPr>
          <p:cNvPicPr>
            <a:picLocks noChangeAspect="1"/>
          </p:cNvPicPr>
          <p:nvPr/>
        </p:nvPicPr>
        <p:blipFill rotWithShape="1">
          <a:blip r:embed="rId16"/>
          <a:srcRect l="2750" t="11675" r="4719" b="33873"/>
          <a:stretch/>
        </p:blipFill>
        <p:spPr>
          <a:xfrm>
            <a:off x="4450078" y="0"/>
            <a:ext cx="3608430" cy="1327176"/>
          </a:xfrm>
          <a:prstGeom prst="rect">
            <a:avLst/>
          </a:prstGeom>
        </p:spPr>
      </p:pic>
    </p:spTree>
    <p:extLst>
      <p:ext uri="{BB962C8B-B14F-4D97-AF65-F5344CB8AC3E}">
        <p14:creationId xmlns:p14="http://schemas.microsoft.com/office/powerpoint/2010/main" val="3040588542"/>
      </p:ext>
    </p:extLst>
  </p:cSld>
  <p:clrMapOvr>
    <a:masterClrMapping/>
  </p:clrMapOvr>
  <p:transition>
    <p:cu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3730" name="Text Box 2">
            <a:extLst>
              <a:ext uri="{FF2B5EF4-FFF2-40B4-BE49-F238E27FC236}">
                <a16:creationId xmlns:a16="http://schemas.microsoft.com/office/drawing/2014/main" xmlns="" id="{E66E22B9-7EE4-43EC-8D6D-3359238E806E}"/>
              </a:ext>
            </a:extLst>
          </p:cNvPr>
          <p:cNvSpPr txBox="1">
            <a:spLocks noChangeArrowheads="1"/>
          </p:cNvSpPr>
          <p:nvPr/>
        </p:nvSpPr>
        <p:spPr bwMode="auto">
          <a:xfrm>
            <a:off x="92238" y="1708566"/>
            <a:ext cx="5508512" cy="51706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spcAft>
                <a:spcPts val="1200"/>
              </a:spcAft>
              <a:buClr>
                <a:schemeClr val="hlink"/>
              </a:buClr>
              <a:buSzPct val="80000"/>
            </a:pPr>
            <a:r>
              <a:rPr lang="fr-FR" altLang="fr-FR" sz="2400" u="sng" baseline="0" dirty="0">
                <a:solidFill>
                  <a:schemeClr val="bg1"/>
                </a:solidFill>
                <a:latin typeface="Tahoma" panose="020B0604030504040204" pitchFamily="34" charset="0"/>
              </a:rPr>
              <a:t>Eaux courantes, zones humides – </a:t>
            </a:r>
            <a:r>
              <a:rPr lang="fr-FR" altLang="fr-FR" sz="2400" u="sng" baseline="0" dirty="0">
                <a:solidFill>
                  <a:srgbClr val="92D050"/>
                </a:solidFill>
                <a:latin typeface="Tahoma" panose="020B0604030504040204" pitchFamily="34" charset="0"/>
              </a:rPr>
              <a:t>Amphibiens</a:t>
            </a:r>
          </a:p>
          <a:p>
            <a:pPr marL="285750" indent="-285750">
              <a:spcBef>
                <a:spcPts val="0"/>
              </a:spcBef>
              <a:spcAft>
                <a:spcPts val="600"/>
              </a:spcAft>
              <a:buClr>
                <a:schemeClr val="accent2"/>
              </a:buClr>
              <a:buSzPct val="80000"/>
              <a:buFont typeface="Wingdings" panose="05000000000000000000" pitchFamily="2" charset="2"/>
              <a:buChar char="q"/>
            </a:pPr>
            <a:r>
              <a:rPr lang="en-US" sz="1300" baseline="0" dirty="0">
                <a:solidFill>
                  <a:schemeClr val="bg1"/>
                </a:solidFill>
              </a:rPr>
              <a:t>Une </a:t>
            </a:r>
            <a:r>
              <a:rPr lang="en-US" sz="1300" baseline="0" dirty="0" err="1">
                <a:solidFill>
                  <a:schemeClr val="bg1"/>
                </a:solidFill>
              </a:rPr>
              <a:t>très</a:t>
            </a:r>
            <a:r>
              <a:rPr lang="en-US" sz="1300" baseline="0" dirty="0">
                <a:solidFill>
                  <a:schemeClr val="bg1"/>
                </a:solidFill>
              </a:rPr>
              <a:t> </a:t>
            </a:r>
            <a:r>
              <a:rPr lang="en-US" sz="1300" baseline="0" dirty="0" err="1">
                <a:solidFill>
                  <a:schemeClr val="bg1"/>
                </a:solidFill>
              </a:rPr>
              <a:t>grande</a:t>
            </a:r>
            <a:r>
              <a:rPr lang="en-US" sz="1300" baseline="0" dirty="0">
                <a:solidFill>
                  <a:schemeClr val="bg1"/>
                </a:solidFill>
              </a:rPr>
              <a:t> </a:t>
            </a:r>
            <a:r>
              <a:rPr lang="en-US" sz="1300" baseline="0" dirty="0" err="1">
                <a:solidFill>
                  <a:schemeClr val="bg1"/>
                </a:solidFill>
              </a:rPr>
              <a:t>sensibilité</a:t>
            </a:r>
            <a:r>
              <a:rPr lang="en-US" sz="1300" baseline="0" dirty="0">
                <a:solidFill>
                  <a:schemeClr val="bg1"/>
                </a:solidFill>
              </a:rPr>
              <a:t> à la lumière, </a:t>
            </a:r>
            <a:r>
              <a:rPr lang="en-US" sz="1300" baseline="0" dirty="0" err="1">
                <a:solidFill>
                  <a:schemeClr val="bg1"/>
                </a:solidFill>
              </a:rPr>
              <a:t>en</a:t>
            </a:r>
            <a:r>
              <a:rPr lang="en-US" sz="1300" baseline="0" dirty="0">
                <a:solidFill>
                  <a:schemeClr val="bg1"/>
                </a:solidFill>
              </a:rPr>
              <a:t> </a:t>
            </a:r>
            <a:r>
              <a:rPr lang="en-US" sz="1300" baseline="0" dirty="0" err="1">
                <a:solidFill>
                  <a:schemeClr val="bg1"/>
                </a:solidFill>
              </a:rPr>
              <a:t>intensité</a:t>
            </a:r>
            <a:r>
              <a:rPr lang="en-US" sz="1300" baseline="0" dirty="0">
                <a:solidFill>
                  <a:schemeClr val="bg1"/>
                </a:solidFill>
              </a:rPr>
              <a:t> </a:t>
            </a:r>
            <a:r>
              <a:rPr lang="en-US" sz="1300" baseline="0" dirty="0" err="1">
                <a:solidFill>
                  <a:schemeClr val="bg1"/>
                </a:solidFill>
              </a:rPr>
              <a:t>comme</a:t>
            </a:r>
            <a:r>
              <a:rPr lang="en-US" sz="1300" baseline="0" dirty="0">
                <a:solidFill>
                  <a:schemeClr val="bg1"/>
                </a:solidFill>
              </a:rPr>
              <a:t> </a:t>
            </a:r>
            <a:r>
              <a:rPr lang="en-US" sz="1300" baseline="0" dirty="0" err="1">
                <a:solidFill>
                  <a:schemeClr val="bg1"/>
                </a:solidFill>
              </a:rPr>
              <a:t>en</a:t>
            </a:r>
            <a:r>
              <a:rPr lang="en-US" sz="1300" baseline="0" dirty="0">
                <a:solidFill>
                  <a:schemeClr val="bg1"/>
                </a:solidFill>
              </a:rPr>
              <a:t> </a:t>
            </a:r>
            <a:r>
              <a:rPr lang="en-US" sz="1300" baseline="0" dirty="0" err="1">
                <a:solidFill>
                  <a:schemeClr val="bg1"/>
                </a:solidFill>
              </a:rPr>
              <a:t>contenu</a:t>
            </a:r>
            <a:r>
              <a:rPr lang="en-US" sz="1300" baseline="0" dirty="0">
                <a:solidFill>
                  <a:schemeClr val="bg1"/>
                </a:solidFill>
              </a:rPr>
              <a:t> spectral. </a:t>
            </a:r>
            <a:r>
              <a:rPr lang="en-US" sz="1300" baseline="0" dirty="0" err="1">
                <a:solidFill>
                  <a:schemeClr val="bg1"/>
                </a:solidFill>
                <a:hlinkClick r:id="rId3"/>
              </a:rPr>
              <a:t>Hailman</a:t>
            </a:r>
            <a:r>
              <a:rPr lang="en-US" sz="1300" baseline="0" dirty="0">
                <a:solidFill>
                  <a:schemeClr val="bg1"/>
                </a:solidFill>
                <a:hlinkClick r:id="rId3"/>
              </a:rPr>
              <a:t> et Jaeger (1974)</a:t>
            </a:r>
            <a:r>
              <a:rPr lang="en-US" sz="1300" baseline="0" dirty="0">
                <a:solidFill>
                  <a:schemeClr val="bg1"/>
                </a:solidFill>
              </a:rPr>
              <a:t>, </a:t>
            </a:r>
            <a:r>
              <a:rPr lang="en-US" sz="1300" baseline="0" dirty="0" err="1">
                <a:solidFill>
                  <a:schemeClr val="bg1"/>
                </a:solidFill>
              </a:rPr>
              <a:t>montrent</a:t>
            </a:r>
            <a:r>
              <a:rPr lang="en-US" sz="1300" baseline="0" dirty="0">
                <a:solidFill>
                  <a:schemeClr val="bg1"/>
                </a:solidFill>
              </a:rPr>
              <a:t> sur 127 </a:t>
            </a:r>
            <a:r>
              <a:rPr lang="en-US" sz="1300" baseline="0" dirty="0" err="1">
                <a:solidFill>
                  <a:schemeClr val="bg1"/>
                </a:solidFill>
              </a:rPr>
              <a:t>espèces</a:t>
            </a:r>
            <a:r>
              <a:rPr lang="en-US" sz="1300" baseline="0" dirty="0">
                <a:solidFill>
                  <a:schemeClr val="bg1"/>
                </a:solidFill>
              </a:rPr>
              <a:t>, </a:t>
            </a:r>
            <a:r>
              <a:rPr lang="fr-FR" sz="1300" baseline="0" dirty="0">
                <a:solidFill>
                  <a:schemeClr val="bg1"/>
                </a:solidFill>
              </a:rPr>
              <a:t>une adaptation à un éclairage ambiant optimal (OAI), </a:t>
            </a:r>
          </a:p>
          <a:p>
            <a:pPr marL="742950" lvl="1" indent="-285750">
              <a:spcBef>
                <a:spcPts val="0"/>
              </a:spcBef>
              <a:spcAft>
                <a:spcPts val="600"/>
              </a:spcAft>
              <a:buClr>
                <a:schemeClr val="accent2"/>
              </a:buClr>
              <a:buSzPct val="80000"/>
              <a:buFont typeface="Wingdings" panose="05000000000000000000" pitchFamily="2" charset="2"/>
              <a:buChar char="ü"/>
            </a:pPr>
            <a:r>
              <a:rPr lang="fr-FR" sz="1200" baseline="0" dirty="0">
                <a:solidFill>
                  <a:schemeClr val="bg1"/>
                </a:solidFill>
              </a:rPr>
              <a:t>Attraction par les sources lumineuses (phototaxie positive) lorsque l’éclairage ambiant est inférieur à l’OAI de l’espèce</a:t>
            </a:r>
          </a:p>
          <a:p>
            <a:pPr marL="742950" lvl="1" indent="-285750">
              <a:spcBef>
                <a:spcPts val="0"/>
              </a:spcBef>
              <a:spcAft>
                <a:spcPts val="600"/>
              </a:spcAft>
              <a:buClr>
                <a:schemeClr val="accent2"/>
              </a:buClr>
              <a:buSzPct val="80000"/>
              <a:buFont typeface="Wingdings" panose="05000000000000000000" pitchFamily="2" charset="2"/>
              <a:buChar char="ü"/>
            </a:pPr>
            <a:r>
              <a:rPr lang="fr-FR" sz="1200" baseline="0" dirty="0">
                <a:solidFill>
                  <a:schemeClr val="bg1"/>
                </a:solidFill>
              </a:rPr>
              <a:t>Répulsion (phototaxie négative) lorsque l'éclairage ambiant est plus intense que l’OAI</a:t>
            </a:r>
          </a:p>
          <a:p>
            <a:pPr marL="285750" indent="-285750">
              <a:spcBef>
                <a:spcPts val="0"/>
              </a:spcBef>
              <a:spcAft>
                <a:spcPts val="600"/>
              </a:spcAft>
              <a:buClr>
                <a:schemeClr val="accent2"/>
              </a:buClr>
              <a:buSzPct val="80000"/>
              <a:buFont typeface="Wingdings" panose="05000000000000000000" pitchFamily="2" charset="2"/>
              <a:buChar char="q"/>
            </a:pPr>
            <a:r>
              <a:rPr lang="en-US" sz="1300" baseline="0" dirty="0">
                <a:solidFill>
                  <a:schemeClr val="bg1"/>
                </a:solidFill>
              </a:rPr>
              <a:t>Buchanan (1993) met </a:t>
            </a:r>
            <a:r>
              <a:rPr lang="en-US" sz="1300" baseline="0" dirty="0" err="1">
                <a:solidFill>
                  <a:schemeClr val="bg1"/>
                </a:solidFill>
              </a:rPr>
              <a:t>en</a:t>
            </a:r>
            <a:r>
              <a:rPr lang="en-US" sz="1300" baseline="0" dirty="0">
                <a:solidFill>
                  <a:schemeClr val="bg1"/>
                </a:solidFill>
              </a:rPr>
              <a:t> evidence sur des grenouilles rainette </a:t>
            </a:r>
            <a:r>
              <a:rPr lang="en-US" sz="1300" baseline="0" dirty="0" err="1">
                <a:solidFill>
                  <a:schemeClr val="bg1"/>
                </a:solidFill>
              </a:rPr>
              <a:t>une</a:t>
            </a:r>
            <a:r>
              <a:rPr lang="en-US" sz="1300" baseline="0" dirty="0">
                <a:solidFill>
                  <a:schemeClr val="bg1"/>
                </a:solidFill>
              </a:rPr>
              <a:t> </a:t>
            </a:r>
            <a:r>
              <a:rPr lang="en-US" sz="1300" baseline="0" dirty="0" err="1">
                <a:solidFill>
                  <a:schemeClr val="bg1"/>
                </a:solidFill>
              </a:rPr>
              <a:t>baisse</a:t>
            </a:r>
            <a:r>
              <a:rPr lang="en-US" sz="1300" baseline="0" dirty="0">
                <a:solidFill>
                  <a:schemeClr val="bg1"/>
                </a:solidFill>
              </a:rPr>
              <a:t> </a:t>
            </a:r>
            <a:r>
              <a:rPr lang="en-US" sz="1300" baseline="0" dirty="0" err="1">
                <a:solidFill>
                  <a:schemeClr val="bg1"/>
                </a:solidFill>
              </a:rPr>
              <a:t>d’acuité</a:t>
            </a:r>
            <a:r>
              <a:rPr lang="en-US" sz="1300" baseline="0" dirty="0">
                <a:solidFill>
                  <a:schemeClr val="bg1"/>
                </a:solidFill>
              </a:rPr>
              <a:t> </a:t>
            </a:r>
            <a:r>
              <a:rPr lang="en-US" sz="1300" baseline="0" dirty="0" err="1">
                <a:solidFill>
                  <a:schemeClr val="bg1"/>
                </a:solidFill>
              </a:rPr>
              <a:t>visuelle</a:t>
            </a:r>
            <a:r>
              <a:rPr lang="en-US" sz="1300" baseline="0" dirty="0">
                <a:solidFill>
                  <a:schemeClr val="bg1"/>
                </a:solidFill>
              </a:rPr>
              <a:t> et de </a:t>
            </a:r>
            <a:r>
              <a:rPr lang="en-US" sz="1300" baseline="0" dirty="0" err="1">
                <a:solidFill>
                  <a:schemeClr val="bg1"/>
                </a:solidFill>
              </a:rPr>
              <a:t>capacité</a:t>
            </a:r>
            <a:r>
              <a:rPr lang="en-US" sz="1300" baseline="0" dirty="0">
                <a:solidFill>
                  <a:schemeClr val="bg1"/>
                </a:solidFill>
              </a:rPr>
              <a:t> à capturer </a:t>
            </a:r>
            <a:r>
              <a:rPr lang="en-US" sz="1300" baseline="0" dirty="0" err="1">
                <a:solidFill>
                  <a:schemeClr val="bg1"/>
                </a:solidFill>
              </a:rPr>
              <a:t>ses</a:t>
            </a:r>
            <a:r>
              <a:rPr lang="en-US" sz="1300" baseline="0" dirty="0">
                <a:solidFill>
                  <a:schemeClr val="bg1"/>
                </a:solidFill>
              </a:rPr>
              <a:t> </a:t>
            </a:r>
            <a:r>
              <a:rPr lang="en-US" sz="1300" baseline="0" dirty="0" err="1">
                <a:solidFill>
                  <a:schemeClr val="bg1"/>
                </a:solidFill>
              </a:rPr>
              <a:t>proies</a:t>
            </a:r>
            <a:r>
              <a:rPr lang="en-US" sz="1300" baseline="0" dirty="0">
                <a:solidFill>
                  <a:schemeClr val="bg1"/>
                </a:solidFill>
              </a:rPr>
              <a:t> sous </a:t>
            </a:r>
            <a:r>
              <a:rPr lang="en-US" sz="1300" baseline="0" dirty="0" err="1">
                <a:solidFill>
                  <a:schemeClr val="bg1"/>
                </a:solidFill>
              </a:rPr>
              <a:t>éclairage</a:t>
            </a:r>
            <a:r>
              <a:rPr lang="en-US" sz="1300" baseline="0" dirty="0">
                <a:solidFill>
                  <a:schemeClr val="bg1"/>
                </a:solidFill>
              </a:rPr>
              <a:t> artificial </a:t>
            </a:r>
            <a:r>
              <a:rPr lang="en-US" sz="1300" baseline="0" dirty="0" err="1">
                <a:solidFill>
                  <a:schemeClr val="bg1"/>
                </a:solidFill>
              </a:rPr>
              <a:t>faiblement</a:t>
            </a:r>
            <a:r>
              <a:rPr lang="en-US" sz="1300" baseline="0" dirty="0">
                <a:solidFill>
                  <a:schemeClr val="bg1"/>
                </a:solidFill>
              </a:rPr>
              <a:t> </a:t>
            </a:r>
            <a:r>
              <a:rPr lang="en-US" sz="1300" baseline="0" dirty="0" err="1">
                <a:solidFill>
                  <a:schemeClr val="bg1"/>
                </a:solidFill>
              </a:rPr>
              <a:t>supérieur</a:t>
            </a:r>
            <a:r>
              <a:rPr lang="en-US" sz="1300" baseline="0" dirty="0">
                <a:solidFill>
                  <a:schemeClr val="bg1"/>
                </a:solidFill>
              </a:rPr>
              <a:t> à </a:t>
            </a:r>
            <a:r>
              <a:rPr lang="en-US" sz="1300" baseline="0" dirty="0" err="1">
                <a:solidFill>
                  <a:schemeClr val="bg1"/>
                </a:solidFill>
              </a:rPr>
              <a:t>celui</a:t>
            </a:r>
            <a:r>
              <a:rPr lang="en-US" sz="1300" baseline="0" dirty="0">
                <a:solidFill>
                  <a:schemeClr val="bg1"/>
                </a:solidFill>
              </a:rPr>
              <a:t> de la </a:t>
            </a:r>
            <a:r>
              <a:rPr lang="en-US" sz="1300" baseline="0" dirty="0" err="1">
                <a:solidFill>
                  <a:schemeClr val="bg1"/>
                </a:solidFill>
              </a:rPr>
              <a:t>pleine</a:t>
            </a:r>
            <a:r>
              <a:rPr lang="en-US" sz="1300" baseline="0" dirty="0">
                <a:solidFill>
                  <a:schemeClr val="bg1"/>
                </a:solidFill>
              </a:rPr>
              <a:t> lune</a:t>
            </a:r>
          </a:p>
          <a:p>
            <a:pPr marL="285750" indent="-285750">
              <a:spcBef>
                <a:spcPts val="0"/>
              </a:spcBef>
              <a:spcAft>
                <a:spcPts val="600"/>
              </a:spcAft>
              <a:buClr>
                <a:schemeClr val="accent2"/>
              </a:buClr>
              <a:buSzPct val="80000"/>
              <a:buFont typeface="Wingdings" panose="05000000000000000000" pitchFamily="2" charset="2"/>
              <a:buChar char="q"/>
            </a:pPr>
            <a:r>
              <a:rPr lang="en-US" sz="1300" baseline="0" dirty="0">
                <a:solidFill>
                  <a:schemeClr val="bg1"/>
                </a:solidFill>
                <a:hlinkClick r:id="rId4"/>
              </a:rPr>
              <a:t>Buchanan (2006)</a:t>
            </a:r>
            <a:r>
              <a:rPr lang="en-US" sz="1300" baseline="0" dirty="0">
                <a:solidFill>
                  <a:schemeClr val="bg1"/>
                </a:solidFill>
              </a:rPr>
              <a:t> , Wise (2007), Perry et al. (2008), </a:t>
            </a:r>
            <a:r>
              <a:rPr lang="en-US" sz="1300" baseline="0" dirty="0" err="1">
                <a:solidFill>
                  <a:schemeClr val="bg1"/>
                </a:solidFill>
              </a:rPr>
              <a:t>Dananay</a:t>
            </a:r>
            <a:r>
              <a:rPr lang="en-US" sz="1300" baseline="0" dirty="0">
                <a:solidFill>
                  <a:schemeClr val="bg1"/>
                </a:solidFill>
              </a:rPr>
              <a:t> et </a:t>
            </a:r>
            <a:r>
              <a:rPr lang="en-US" sz="1300" baseline="0" dirty="0" err="1">
                <a:solidFill>
                  <a:schemeClr val="bg1"/>
                </a:solidFill>
              </a:rPr>
              <a:t>Benard</a:t>
            </a:r>
            <a:r>
              <a:rPr lang="en-US" sz="1300" baseline="0" dirty="0">
                <a:solidFill>
                  <a:schemeClr val="bg1"/>
                </a:solidFill>
              </a:rPr>
              <a:t> (2018), </a:t>
            </a:r>
            <a:r>
              <a:rPr lang="en-US" sz="1300" baseline="0" dirty="0" err="1">
                <a:solidFill>
                  <a:schemeClr val="bg1"/>
                </a:solidFill>
              </a:rPr>
              <a:t>Touzot</a:t>
            </a:r>
            <a:r>
              <a:rPr lang="en-US" sz="1300" baseline="0" dirty="0">
                <a:solidFill>
                  <a:schemeClr val="bg1"/>
                </a:solidFill>
              </a:rPr>
              <a:t> et al. (2019) ,</a:t>
            </a:r>
            <a:r>
              <a:rPr lang="en-US" sz="1300" baseline="0" dirty="0" err="1">
                <a:solidFill>
                  <a:schemeClr val="bg1"/>
                </a:solidFill>
              </a:rPr>
              <a:t>compilent</a:t>
            </a:r>
            <a:r>
              <a:rPr lang="en-US" sz="1300" baseline="0" dirty="0">
                <a:solidFill>
                  <a:schemeClr val="bg1"/>
                </a:solidFill>
              </a:rPr>
              <a:t> </a:t>
            </a:r>
            <a:r>
              <a:rPr lang="en-US" sz="1300" baseline="0" dirty="0" err="1">
                <a:solidFill>
                  <a:schemeClr val="bg1"/>
                </a:solidFill>
              </a:rPr>
              <a:t>nombres</a:t>
            </a:r>
            <a:r>
              <a:rPr lang="en-US" sz="1300" baseline="0" dirty="0">
                <a:solidFill>
                  <a:schemeClr val="bg1"/>
                </a:solidFill>
              </a:rPr>
              <a:t> </a:t>
            </a:r>
            <a:r>
              <a:rPr lang="en-US" sz="1300" baseline="0" dirty="0" err="1">
                <a:solidFill>
                  <a:schemeClr val="bg1"/>
                </a:solidFill>
              </a:rPr>
              <a:t>d’interactions</a:t>
            </a:r>
            <a:r>
              <a:rPr lang="en-US" sz="1300" baseline="0" dirty="0">
                <a:solidFill>
                  <a:schemeClr val="bg1"/>
                </a:solidFill>
              </a:rPr>
              <a:t>, </a:t>
            </a:r>
          </a:p>
          <a:p>
            <a:pPr marL="742950" lvl="1" indent="-285750">
              <a:spcBef>
                <a:spcPts val="0"/>
              </a:spcBef>
              <a:spcAft>
                <a:spcPts val="600"/>
              </a:spcAft>
              <a:buClr>
                <a:schemeClr val="accent2"/>
              </a:buClr>
              <a:buSzPct val="80000"/>
              <a:buFont typeface="Wingdings" panose="05000000000000000000" pitchFamily="2" charset="2"/>
              <a:buChar char="ü"/>
            </a:pPr>
            <a:r>
              <a:rPr lang="en-US" sz="1200" baseline="0" dirty="0" err="1">
                <a:solidFill>
                  <a:schemeClr val="bg1"/>
                </a:solidFill>
              </a:rPr>
              <a:t>certaines</a:t>
            </a:r>
            <a:r>
              <a:rPr lang="en-US" sz="1200" baseline="0" dirty="0">
                <a:solidFill>
                  <a:schemeClr val="bg1"/>
                </a:solidFill>
              </a:rPr>
              <a:t> </a:t>
            </a:r>
            <a:r>
              <a:rPr lang="en-US" sz="1200" baseline="0" dirty="0" err="1">
                <a:solidFill>
                  <a:schemeClr val="bg1"/>
                </a:solidFill>
              </a:rPr>
              <a:t>espèces</a:t>
            </a:r>
            <a:r>
              <a:rPr lang="en-US" sz="1200" baseline="0" dirty="0">
                <a:solidFill>
                  <a:schemeClr val="bg1"/>
                </a:solidFill>
              </a:rPr>
              <a:t> </a:t>
            </a:r>
            <a:r>
              <a:rPr lang="en-US" sz="1200" baseline="0" dirty="0" err="1">
                <a:solidFill>
                  <a:schemeClr val="bg1"/>
                </a:solidFill>
              </a:rPr>
              <a:t>réagissent</a:t>
            </a:r>
            <a:r>
              <a:rPr lang="en-US" sz="1200" baseline="0" dirty="0">
                <a:solidFill>
                  <a:schemeClr val="bg1"/>
                </a:solidFill>
              </a:rPr>
              <a:t> à des </a:t>
            </a:r>
            <a:r>
              <a:rPr lang="en-US" sz="1200" baseline="0" dirty="0" err="1">
                <a:solidFill>
                  <a:schemeClr val="bg1"/>
                </a:solidFill>
              </a:rPr>
              <a:t>niveaux</a:t>
            </a:r>
            <a:r>
              <a:rPr lang="en-US" sz="1200" baseline="0" dirty="0">
                <a:solidFill>
                  <a:schemeClr val="bg1"/>
                </a:solidFill>
              </a:rPr>
              <a:t> de lumière </a:t>
            </a:r>
            <a:r>
              <a:rPr lang="en-US" sz="1200" baseline="0" dirty="0" err="1">
                <a:solidFill>
                  <a:schemeClr val="bg1"/>
                </a:solidFill>
              </a:rPr>
              <a:t>infimes</a:t>
            </a:r>
            <a:r>
              <a:rPr lang="en-US" sz="1200" baseline="0" dirty="0">
                <a:solidFill>
                  <a:schemeClr val="bg1"/>
                </a:solidFill>
              </a:rPr>
              <a:t> </a:t>
            </a:r>
            <a:r>
              <a:rPr lang="fr-FR" sz="1200" baseline="0" dirty="0">
                <a:solidFill>
                  <a:schemeClr val="bg1"/>
                </a:solidFill>
              </a:rPr>
              <a:t>entre 10</a:t>
            </a:r>
            <a:r>
              <a:rPr lang="fr-FR" sz="1200" baseline="30000" dirty="0">
                <a:solidFill>
                  <a:schemeClr val="bg1"/>
                </a:solidFill>
              </a:rPr>
              <a:t>-5</a:t>
            </a:r>
            <a:r>
              <a:rPr lang="fr-FR" sz="1200" baseline="0" dirty="0">
                <a:solidFill>
                  <a:schemeClr val="bg1"/>
                </a:solidFill>
              </a:rPr>
              <a:t> et 10</a:t>
            </a:r>
            <a:r>
              <a:rPr lang="fr-FR" sz="1200" baseline="30000" dirty="0">
                <a:solidFill>
                  <a:schemeClr val="bg1"/>
                </a:solidFill>
              </a:rPr>
              <a:t>-3 </a:t>
            </a:r>
            <a:r>
              <a:rPr lang="fr-FR" sz="1200" baseline="0" dirty="0">
                <a:solidFill>
                  <a:schemeClr val="bg1"/>
                </a:solidFill>
              </a:rPr>
              <a:t>lux (pleine lune 1lux)</a:t>
            </a:r>
            <a:endParaRPr lang="en-US" sz="1200" baseline="0" dirty="0">
              <a:solidFill>
                <a:schemeClr val="bg1"/>
              </a:solidFill>
            </a:endParaRPr>
          </a:p>
          <a:p>
            <a:pPr marL="742950" lvl="1" indent="-285750">
              <a:spcBef>
                <a:spcPts val="0"/>
              </a:spcBef>
              <a:spcAft>
                <a:spcPts val="600"/>
              </a:spcAft>
              <a:buClr>
                <a:schemeClr val="accent2"/>
              </a:buClr>
              <a:buSzPct val="80000"/>
              <a:buFont typeface="Wingdings" panose="05000000000000000000" pitchFamily="2" charset="2"/>
              <a:buChar char="ü"/>
            </a:pPr>
            <a:r>
              <a:rPr lang="en-US" altLang="fr-FR" sz="1200" baseline="0" dirty="0" err="1">
                <a:solidFill>
                  <a:schemeClr val="bg1"/>
                </a:solidFill>
                <a:latin typeface="Tahoma" panose="020B0604030504040204" pitchFamily="34" charset="0"/>
              </a:rPr>
              <a:t>capacité</a:t>
            </a:r>
            <a:r>
              <a:rPr lang="en-US" altLang="fr-FR" sz="1200" baseline="0" dirty="0">
                <a:solidFill>
                  <a:schemeClr val="bg1"/>
                </a:solidFill>
                <a:latin typeface="Tahoma" panose="020B0604030504040204" pitchFamily="34" charset="0"/>
              </a:rPr>
              <a:t> de reproduction du </a:t>
            </a:r>
            <a:r>
              <a:rPr lang="en-US" altLang="fr-FR" sz="1200" baseline="0" dirty="0" err="1">
                <a:solidFill>
                  <a:schemeClr val="bg1"/>
                </a:solidFill>
                <a:latin typeface="Tahoma" panose="020B0604030504040204" pitchFamily="34" charset="0"/>
              </a:rPr>
              <a:t>crapaud</a:t>
            </a:r>
            <a:r>
              <a:rPr lang="en-US" altLang="fr-FR" sz="1200" baseline="0" dirty="0">
                <a:solidFill>
                  <a:schemeClr val="bg1"/>
                </a:solidFill>
                <a:latin typeface="Tahoma" panose="020B0604030504040204" pitchFamily="34" charset="0"/>
              </a:rPr>
              <a:t> </a:t>
            </a:r>
            <a:r>
              <a:rPr lang="en-US" altLang="fr-FR" sz="1200" baseline="0" dirty="0" err="1">
                <a:solidFill>
                  <a:schemeClr val="bg1"/>
                </a:solidFill>
                <a:latin typeface="Tahoma" panose="020B0604030504040204" pitchFamily="34" charset="0"/>
              </a:rPr>
              <a:t>commun</a:t>
            </a:r>
            <a:r>
              <a:rPr lang="en-US" altLang="fr-FR" sz="1200" baseline="0" dirty="0">
                <a:solidFill>
                  <a:schemeClr val="bg1"/>
                </a:solidFill>
                <a:latin typeface="Tahoma" panose="020B0604030504040204" pitchFamily="34" charset="0"/>
              </a:rPr>
              <a:t> </a:t>
            </a:r>
            <a:r>
              <a:rPr lang="en-US" altLang="fr-FR" sz="1200" baseline="0" dirty="0" err="1">
                <a:solidFill>
                  <a:schemeClr val="bg1"/>
                </a:solidFill>
                <a:latin typeface="Tahoma" panose="020B0604030504040204" pitchFamily="34" charset="0"/>
              </a:rPr>
              <a:t>très</a:t>
            </a:r>
            <a:r>
              <a:rPr lang="en-US" altLang="fr-FR" sz="1200" baseline="0" dirty="0">
                <a:solidFill>
                  <a:schemeClr val="bg1"/>
                </a:solidFill>
                <a:latin typeface="Tahoma" panose="020B0604030504040204" pitchFamily="34" charset="0"/>
              </a:rPr>
              <a:t> </a:t>
            </a:r>
            <a:r>
              <a:rPr lang="en-US" altLang="fr-FR" sz="1200" baseline="0" dirty="0" err="1">
                <a:solidFill>
                  <a:schemeClr val="bg1"/>
                </a:solidFill>
                <a:latin typeface="Tahoma" panose="020B0604030504040204" pitchFamily="34" charset="0"/>
              </a:rPr>
              <a:t>significativement</a:t>
            </a:r>
            <a:r>
              <a:rPr lang="en-US" altLang="fr-FR" sz="1200" baseline="0" dirty="0">
                <a:solidFill>
                  <a:schemeClr val="bg1"/>
                </a:solidFill>
                <a:latin typeface="Tahoma" panose="020B0604030504040204" pitchFamily="34" charset="0"/>
              </a:rPr>
              <a:t> </a:t>
            </a:r>
            <a:r>
              <a:rPr lang="en-US" altLang="fr-FR" sz="1200" baseline="0" dirty="0" err="1">
                <a:solidFill>
                  <a:schemeClr val="bg1"/>
                </a:solidFill>
                <a:latin typeface="Tahoma" panose="020B0604030504040204" pitchFamily="34" charset="0"/>
              </a:rPr>
              <a:t>affectée</a:t>
            </a:r>
            <a:r>
              <a:rPr lang="en-US" altLang="fr-FR" sz="1200" baseline="0" dirty="0">
                <a:solidFill>
                  <a:schemeClr val="bg1"/>
                </a:solidFill>
                <a:latin typeface="Tahoma" panose="020B0604030504040204" pitchFamily="34" charset="0"/>
              </a:rPr>
              <a:t> sous des </a:t>
            </a:r>
            <a:r>
              <a:rPr lang="en-US" altLang="fr-FR" sz="1200" baseline="0" dirty="0" err="1">
                <a:solidFill>
                  <a:schemeClr val="bg1"/>
                </a:solidFill>
                <a:latin typeface="Tahoma" panose="020B0604030504040204" pitchFamily="34" charset="0"/>
              </a:rPr>
              <a:t>éclairements</a:t>
            </a:r>
            <a:r>
              <a:rPr lang="en-US" altLang="fr-FR" sz="1200" baseline="0" dirty="0">
                <a:solidFill>
                  <a:schemeClr val="bg1"/>
                </a:solidFill>
                <a:latin typeface="Tahoma" panose="020B0604030504040204" pitchFamily="34" charset="0"/>
              </a:rPr>
              <a:t> </a:t>
            </a:r>
            <a:r>
              <a:rPr lang="en-US" altLang="fr-FR" sz="1200" baseline="0" dirty="0" err="1">
                <a:solidFill>
                  <a:schemeClr val="bg1"/>
                </a:solidFill>
                <a:latin typeface="Tahoma" panose="020B0604030504040204" pitchFamily="34" charset="0"/>
              </a:rPr>
              <a:t>inférieurs</a:t>
            </a:r>
            <a:r>
              <a:rPr lang="en-US" altLang="fr-FR" sz="1200" baseline="0" dirty="0">
                <a:solidFill>
                  <a:schemeClr val="bg1"/>
                </a:solidFill>
                <a:latin typeface="Tahoma" panose="020B0604030504040204" pitchFamily="34" charset="0"/>
              </a:rPr>
              <a:t> à </a:t>
            </a:r>
            <a:r>
              <a:rPr lang="en-US" altLang="fr-FR" sz="1200" baseline="0" dirty="0" err="1">
                <a:solidFill>
                  <a:schemeClr val="bg1"/>
                </a:solidFill>
                <a:latin typeface="Tahoma" panose="020B0604030504040204" pitchFamily="34" charset="0"/>
              </a:rPr>
              <a:t>ceux</a:t>
            </a:r>
            <a:r>
              <a:rPr lang="en-US" altLang="fr-FR" sz="1200" baseline="0" dirty="0">
                <a:solidFill>
                  <a:schemeClr val="bg1"/>
                </a:solidFill>
                <a:latin typeface="Tahoma" panose="020B0604030504040204" pitchFamily="34" charset="0"/>
              </a:rPr>
              <a:t> de la </a:t>
            </a:r>
            <a:r>
              <a:rPr lang="en-US" altLang="fr-FR" sz="1200" baseline="0" dirty="0" err="1">
                <a:solidFill>
                  <a:schemeClr val="bg1"/>
                </a:solidFill>
                <a:latin typeface="Tahoma" panose="020B0604030504040204" pitchFamily="34" charset="0"/>
              </a:rPr>
              <a:t>voirie</a:t>
            </a:r>
            <a:r>
              <a:rPr lang="en-US" altLang="fr-FR" sz="1200" baseline="0" dirty="0">
                <a:solidFill>
                  <a:schemeClr val="bg1"/>
                </a:solidFill>
                <a:latin typeface="Tahoma" panose="020B0604030504040204" pitchFamily="34" charset="0"/>
              </a:rPr>
              <a:t>, </a:t>
            </a:r>
            <a:r>
              <a:rPr lang="en-US" altLang="fr-FR" sz="1200" baseline="0" dirty="0" err="1">
                <a:solidFill>
                  <a:schemeClr val="bg1"/>
                </a:solidFill>
                <a:latin typeface="Tahoma" panose="020B0604030504040204" pitchFamily="34" charset="0"/>
              </a:rPr>
              <a:t>représentatif</a:t>
            </a:r>
            <a:r>
              <a:rPr lang="en-US" altLang="fr-FR" sz="1200" baseline="0" dirty="0">
                <a:solidFill>
                  <a:schemeClr val="bg1"/>
                </a:solidFill>
                <a:latin typeface="Tahoma" panose="020B0604030504040204" pitchFamily="34" charset="0"/>
              </a:rPr>
              <a:t> d’un halo </a:t>
            </a:r>
            <a:r>
              <a:rPr lang="en-US" altLang="fr-FR" sz="1200" baseline="0" dirty="0" err="1">
                <a:solidFill>
                  <a:schemeClr val="bg1"/>
                </a:solidFill>
                <a:latin typeface="Tahoma" panose="020B0604030504040204" pitchFamily="34" charset="0"/>
              </a:rPr>
              <a:t>périurbain</a:t>
            </a:r>
            <a:r>
              <a:rPr lang="en-US" altLang="fr-FR" sz="1200" baseline="0" dirty="0">
                <a:solidFill>
                  <a:schemeClr val="bg1"/>
                </a:solidFill>
                <a:latin typeface="Tahoma" panose="020B0604030504040204" pitchFamily="34" charset="0"/>
              </a:rPr>
              <a:t> (0,1 lux)</a:t>
            </a:r>
          </a:p>
          <a:p>
            <a:pPr marL="742950" lvl="1" indent="-285750">
              <a:spcBef>
                <a:spcPts val="0"/>
              </a:spcBef>
              <a:spcAft>
                <a:spcPts val="600"/>
              </a:spcAft>
              <a:buClr>
                <a:schemeClr val="accent2"/>
              </a:buClr>
              <a:buSzPct val="80000"/>
              <a:buFont typeface="Wingdings" panose="05000000000000000000" pitchFamily="2" charset="2"/>
              <a:buChar char="ü"/>
            </a:pPr>
            <a:r>
              <a:rPr lang="en-US" sz="1200" baseline="0" dirty="0" err="1">
                <a:solidFill>
                  <a:schemeClr val="bg1"/>
                </a:solidFill>
              </a:rPr>
              <a:t>processus</a:t>
            </a:r>
            <a:r>
              <a:rPr lang="en-US" sz="1200" baseline="0" dirty="0">
                <a:solidFill>
                  <a:schemeClr val="bg1"/>
                </a:solidFill>
              </a:rPr>
              <a:t> de </a:t>
            </a:r>
            <a:r>
              <a:rPr lang="en-US" sz="1200" baseline="0" dirty="0" err="1">
                <a:solidFill>
                  <a:schemeClr val="bg1"/>
                </a:solidFill>
              </a:rPr>
              <a:t>métamorphose</a:t>
            </a:r>
            <a:r>
              <a:rPr lang="en-US" sz="1200" baseline="0" dirty="0">
                <a:solidFill>
                  <a:schemeClr val="bg1"/>
                </a:solidFill>
              </a:rPr>
              <a:t> </a:t>
            </a:r>
            <a:r>
              <a:rPr lang="en-US" sz="1200" baseline="0" dirty="0" err="1">
                <a:solidFill>
                  <a:schemeClr val="bg1"/>
                </a:solidFill>
              </a:rPr>
              <a:t>altéré</a:t>
            </a:r>
            <a:r>
              <a:rPr lang="en-US" sz="1200" baseline="0" dirty="0">
                <a:solidFill>
                  <a:schemeClr val="bg1"/>
                </a:solidFill>
              </a:rPr>
              <a:t> par </a:t>
            </a:r>
            <a:r>
              <a:rPr lang="en-US" sz="1200" baseline="0" dirty="0" err="1">
                <a:solidFill>
                  <a:schemeClr val="bg1"/>
                </a:solidFill>
              </a:rPr>
              <a:t>une</a:t>
            </a:r>
            <a:r>
              <a:rPr lang="en-US" sz="1200" baseline="0" dirty="0">
                <a:solidFill>
                  <a:schemeClr val="bg1"/>
                </a:solidFill>
              </a:rPr>
              <a:t> exposition à la lumière</a:t>
            </a:r>
            <a:endParaRPr lang="en-US" sz="1300" baseline="0" dirty="0">
              <a:solidFill>
                <a:schemeClr val="bg1"/>
              </a:solidFill>
            </a:endParaRPr>
          </a:p>
        </p:txBody>
      </p:sp>
      <p:sp>
        <p:nvSpPr>
          <p:cNvPr id="13" name="Rectangle 7">
            <a:extLst>
              <a:ext uri="{FF2B5EF4-FFF2-40B4-BE49-F238E27FC236}">
                <a16:creationId xmlns:a16="http://schemas.microsoft.com/office/drawing/2014/main" xmlns="" id="{17E0B2C5-2D6B-4EB3-9F73-B7963CFB7C1A}"/>
              </a:ext>
            </a:extLst>
          </p:cNvPr>
          <p:cNvSpPr txBox="1">
            <a:spLocks noChangeArrowheads="1"/>
          </p:cNvSpPr>
          <p:nvPr/>
        </p:nvSpPr>
        <p:spPr>
          <a:xfrm>
            <a:off x="121521" y="94972"/>
            <a:ext cx="4894359" cy="1605836"/>
          </a:xfrm>
          <a:prstGeom prst="rect">
            <a:avLst/>
          </a:prstGeom>
          <a:gradFill>
            <a:gsLst>
              <a:gs pos="0">
                <a:schemeClr val="tx1">
                  <a:lumMod val="75000"/>
                  <a:lumOff val="25000"/>
                </a:schemeClr>
              </a:gs>
              <a:gs pos="100000">
                <a:srgbClr val="111111"/>
              </a:gs>
            </a:gsLst>
            <a:path path="shape">
              <a:fillToRect l="50000" t="50000" r="50000" b="50000"/>
            </a:path>
          </a:gradFill>
          <a:ln>
            <a:solidFill>
              <a:schemeClr val="accent1"/>
            </a:solidFill>
          </a:ln>
        </p:spPr>
        <p:txBody>
          <a:bodyPr>
            <a:normAutofit fontScale="97500"/>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fontAlgn="auto">
              <a:lnSpc>
                <a:spcPct val="100000"/>
              </a:lnSpc>
              <a:spcBef>
                <a:spcPts val="600"/>
              </a:spcBef>
              <a:spcAft>
                <a:spcPts val="600"/>
              </a:spcAft>
            </a:pPr>
            <a:r>
              <a:rPr lang="fr-FR" altLang="fr-FR" sz="3600" u="sng" baseline="0" dirty="0"/>
              <a:t>Pollution lumineuse</a:t>
            </a:r>
            <a:r>
              <a:rPr lang="fr-FR" altLang="fr-FR" sz="3600" baseline="0" dirty="0"/>
              <a:t> </a:t>
            </a:r>
            <a:br>
              <a:rPr lang="fr-FR" altLang="fr-FR" sz="3600" baseline="0" dirty="0"/>
            </a:br>
            <a:r>
              <a:rPr lang="fr-FR" altLang="fr-FR" sz="3200" baseline="0" dirty="0"/>
              <a:t>Le cas des espèces inféodés au milieu aquatique</a:t>
            </a:r>
          </a:p>
        </p:txBody>
      </p:sp>
      <p:pic>
        <p:nvPicPr>
          <p:cNvPr id="3" name="Image 2">
            <a:hlinkClick r:id="rId5"/>
            <a:extLst>
              <a:ext uri="{FF2B5EF4-FFF2-40B4-BE49-F238E27FC236}">
                <a16:creationId xmlns:a16="http://schemas.microsoft.com/office/drawing/2014/main" xmlns="" id="{7A5052F9-3BD4-43E2-8E4F-8B1B8792C6C9}"/>
              </a:ext>
            </a:extLst>
          </p:cNvPr>
          <p:cNvPicPr>
            <a:picLocks noChangeAspect="1"/>
          </p:cNvPicPr>
          <p:nvPr/>
        </p:nvPicPr>
        <p:blipFill rotWithShape="1">
          <a:blip r:embed="rId6"/>
          <a:srcRect l="8985" t="16401" r="3079" b="24801"/>
          <a:stretch/>
        </p:blipFill>
        <p:spPr>
          <a:xfrm>
            <a:off x="6331364" y="1968644"/>
            <a:ext cx="2939089" cy="1228276"/>
          </a:xfrm>
          <a:prstGeom prst="rect">
            <a:avLst/>
          </a:prstGeom>
        </p:spPr>
      </p:pic>
      <p:pic>
        <p:nvPicPr>
          <p:cNvPr id="4" name="Image 3">
            <a:hlinkClick r:id="rId7"/>
            <a:extLst>
              <a:ext uri="{FF2B5EF4-FFF2-40B4-BE49-F238E27FC236}">
                <a16:creationId xmlns:a16="http://schemas.microsoft.com/office/drawing/2014/main" xmlns="" id="{CE4228FF-20F4-439F-912B-DAE6E0ADBF47}"/>
              </a:ext>
            </a:extLst>
          </p:cNvPr>
          <p:cNvPicPr>
            <a:picLocks noChangeAspect="1"/>
          </p:cNvPicPr>
          <p:nvPr/>
        </p:nvPicPr>
        <p:blipFill rotWithShape="1">
          <a:blip r:embed="rId8"/>
          <a:srcRect l="11281" t="22700" r="15547" b="31101"/>
          <a:stretch/>
        </p:blipFill>
        <p:spPr>
          <a:xfrm>
            <a:off x="5600750" y="3255932"/>
            <a:ext cx="3144537" cy="1240894"/>
          </a:xfrm>
          <a:prstGeom prst="rect">
            <a:avLst/>
          </a:prstGeom>
        </p:spPr>
      </p:pic>
      <p:pic>
        <p:nvPicPr>
          <p:cNvPr id="6" name="Image 5">
            <a:hlinkClick r:id="rId9"/>
            <a:extLst>
              <a:ext uri="{FF2B5EF4-FFF2-40B4-BE49-F238E27FC236}">
                <a16:creationId xmlns:a16="http://schemas.microsoft.com/office/drawing/2014/main" xmlns="" id="{DBC3ACC6-78B3-4C65-A536-D6C97769ABA9}"/>
              </a:ext>
            </a:extLst>
          </p:cNvPr>
          <p:cNvPicPr>
            <a:picLocks noChangeAspect="1"/>
          </p:cNvPicPr>
          <p:nvPr/>
        </p:nvPicPr>
        <p:blipFill rotWithShape="1">
          <a:blip r:embed="rId10"/>
          <a:srcRect l="6360" t="43258" r="4063" b="16401"/>
          <a:stretch/>
        </p:blipFill>
        <p:spPr>
          <a:xfrm>
            <a:off x="5873973" y="6041409"/>
            <a:ext cx="2842335" cy="800055"/>
          </a:xfrm>
          <a:prstGeom prst="rect">
            <a:avLst/>
          </a:prstGeom>
        </p:spPr>
      </p:pic>
      <p:pic>
        <p:nvPicPr>
          <p:cNvPr id="8" name="Image 7">
            <a:hlinkClick r:id="rId11"/>
            <a:extLst>
              <a:ext uri="{FF2B5EF4-FFF2-40B4-BE49-F238E27FC236}">
                <a16:creationId xmlns:a16="http://schemas.microsoft.com/office/drawing/2014/main" xmlns="" id="{BACF47C8-803B-481C-BB77-501AF50A931E}"/>
              </a:ext>
            </a:extLst>
          </p:cNvPr>
          <p:cNvPicPr>
            <a:picLocks noChangeAspect="1"/>
          </p:cNvPicPr>
          <p:nvPr/>
        </p:nvPicPr>
        <p:blipFill rotWithShape="1">
          <a:blip r:embed="rId12"/>
          <a:srcRect l="19157" t="3276" r="1438" b="43553"/>
          <a:stretch/>
        </p:blipFill>
        <p:spPr>
          <a:xfrm>
            <a:off x="8805446" y="3403197"/>
            <a:ext cx="3386554" cy="1417299"/>
          </a:xfrm>
          <a:prstGeom prst="rect">
            <a:avLst/>
          </a:prstGeom>
        </p:spPr>
      </p:pic>
      <p:pic>
        <p:nvPicPr>
          <p:cNvPr id="5" name="Image 4">
            <a:hlinkClick r:id="rId13"/>
            <a:extLst>
              <a:ext uri="{FF2B5EF4-FFF2-40B4-BE49-F238E27FC236}">
                <a16:creationId xmlns:a16="http://schemas.microsoft.com/office/drawing/2014/main" xmlns="" id="{108ED6E6-0535-46A3-8DD4-EB2F8B299555}"/>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9346711" y="-1"/>
            <a:ext cx="2845290" cy="3248981"/>
          </a:xfrm>
          <a:prstGeom prst="rect">
            <a:avLst/>
          </a:prstGeom>
          <a:ln>
            <a:solidFill>
              <a:schemeClr val="accent2"/>
            </a:solidFill>
          </a:ln>
        </p:spPr>
      </p:pic>
      <p:pic>
        <p:nvPicPr>
          <p:cNvPr id="15" name="Image 14">
            <a:hlinkClick r:id="rId15"/>
            <a:extLst>
              <a:ext uri="{FF2B5EF4-FFF2-40B4-BE49-F238E27FC236}">
                <a16:creationId xmlns:a16="http://schemas.microsoft.com/office/drawing/2014/main" xmlns="" id="{ED7E46AB-7277-4CD4-908E-AEE0427C66B5}"/>
              </a:ext>
            </a:extLst>
          </p:cNvPr>
          <p:cNvPicPr>
            <a:picLocks noChangeAspect="1"/>
          </p:cNvPicPr>
          <p:nvPr/>
        </p:nvPicPr>
        <p:blipFill rotWithShape="1">
          <a:blip r:embed="rId16"/>
          <a:srcRect t="42125" r="43584" b="25404"/>
          <a:stretch/>
        </p:blipFill>
        <p:spPr>
          <a:xfrm>
            <a:off x="5160812" y="41233"/>
            <a:ext cx="4109641" cy="1478333"/>
          </a:xfrm>
          <a:prstGeom prst="rect">
            <a:avLst/>
          </a:prstGeom>
        </p:spPr>
      </p:pic>
      <p:pic>
        <p:nvPicPr>
          <p:cNvPr id="17" name="Image 16">
            <a:hlinkClick r:id="rId17"/>
            <a:extLst>
              <a:ext uri="{FF2B5EF4-FFF2-40B4-BE49-F238E27FC236}">
                <a16:creationId xmlns:a16="http://schemas.microsoft.com/office/drawing/2014/main" xmlns="" id="{70714F49-89A0-4D27-B40B-69F9627CD9D9}"/>
              </a:ext>
            </a:extLst>
          </p:cNvPr>
          <p:cNvPicPr>
            <a:picLocks noChangeAspect="1"/>
          </p:cNvPicPr>
          <p:nvPr/>
        </p:nvPicPr>
        <p:blipFill rotWithShape="1">
          <a:blip r:embed="rId18"/>
          <a:srcRect l="3407" t="12201" r="6031" b="6951"/>
          <a:stretch/>
        </p:blipFill>
        <p:spPr>
          <a:xfrm>
            <a:off x="8623387" y="4886918"/>
            <a:ext cx="3568613" cy="1991183"/>
          </a:xfrm>
          <a:prstGeom prst="rect">
            <a:avLst/>
          </a:prstGeom>
        </p:spPr>
      </p:pic>
      <p:pic>
        <p:nvPicPr>
          <p:cNvPr id="19" name="Image 18">
            <a:hlinkClick r:id="rId19"/>
            <a:extLst>
              <a:ext uri="{FF2B5EF4-FFF2-40B4-BE49-F238E27FC236}">
                <a16:creationId xmlns:a16="http://schemas.microsoft.com/office/drawing/2014/main" xmlns="" id="{2353BD1D-937F-4DE0-B151-406083DAD3D5}"/>
              </a:ext>
            </a:extLst>
          </p:cNvPr>
          <p:cNvPicPr>
            <a:picLocks noChangeAspect="1"/>
          </p:cNvPicPr>
          <p:nvPr/>
        </p:nvPicPr>
        <p:blipFill rotWithShape="1">
          <a:blip r:embed="rId20"/>
          <a:srcRect t="25707" r="43203" b="30011"/>
          <a:stretch/>
        </p:blipFill>
        <p:spPr>
          <a:xfrm>
            <a:off x="5708720" y="4597886"/>
            <a:ext cx="2806697" cy="1367650"/>
          </a:xfrm>
          <a:prstGeom prst="rect">
            <a:avLst/>
          </a:prstGeom>
        </p:spPr>
      </p:pic>
      <p:pic>
        <p:nvPicPr>
          <p:cNvPr id="12" name="Image 11">
            <a:hlinkClick r:id="rId3"/>
            <a:extLst>
              <a:ext uri="{FF2B5EF4-FFF2-40B4-BE49-F238E27FC236}">
                <a16:creationId xmlns:a16="http://schemas.microsoft.com/office/drawing/2014/main" xmlns="" id="{4C73CBFE-4BA6-4D11-A8E2-C8643C30082B}"/>
              </a:ext>
            </a:extLst>
          </p:cNvPr>
          <p:cNvPicPr>
            <a:picLocks noChangeAspect="1"/>
          </p:cNvPicPr>
          <p:nvPr/>
        </p:nvPicPr>
        <p:blipFill rotWithShape="1">
          <a:blip r:embed="rId21"/>
          <a:srcRect l="13250" t="14300" r="6360" b="25993"/>
          <a:stretch/>
        </p:blipFill>
        <p:spPr>
          <a:xfrm>
            <a:off x="6712309" y="718267"/>
            <a:ext cx="2558144" cy="1187481"/>
          </a:xfrm>
          <a:prstGeom prst="rect">
            <a:avLst/>
          </a:prstGeom>
          <a:ln>
            <a:solidFill>
              <a:schemeClr val="accent2"/>
            </a:solidFill>
          </a:ln>
        </p:spPr>
      </p:pic>
    </p:spTree>
    <p:extLst>
      <p:ext uri="{BB962C8B-B14F-4D97-AF65-F5344CB8AC3E}">
        <p14:creationId xmlns:p14="http://schemas.microsoft.com/office/powerpoint/2010/main" val="2822741543"/>
      </p:ext>
    </p:extLst>
  </p:cSld>
  <p:clrMapOvr>
    <a:masterClrMapping/>
  </p:clrMapOvr>
  <p:transition>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ZoneTexte 18">
            <a:extLst>
              <a:ext uri="{FF2B5EF4-FFF2-40B4-BE49-F238E27FC236}">
                <a16:creationId xmlns:a16="http://schemas.microsoft.com/office/drawing/2014/main" xmlns="" id="{FCACFED5-CDF7-4705-AF9E-7AF7F409199E}"/>
              </a:ext>
            </a:extLst>
          </p:cNvPr>
          <p:cNvSpPr txBox="1"/>
          <p:nvPr/>
        </p:nvSpPr>
        <p:spPr>
          <a:xfrm>
            <a:off x="6916797" y="102466"/>
            <a:ext cx="1951968" cy="2622115"/>
          </a:xfrm>
          <a:prstGeom prst="rect">
            <a:avLst/>
          </a:prstGeom>
          <a:gradFill>
            <a:gsLst>
              <a:gs pos="0">
                <a:schemeClr val="tx1">
                  <a:lumMod val="75000"/>
                  <a:lumOff val="25000"/>
                </a:schemeClr>
              </a:gs>
              <a:gs pos="100000">
                <a:srgbClr val="111111"/>
              </a:gs>
            </a:gsLst>
            <a:path path="shape">
              <a:fillToRect l="50000" t="50000" r="50000" b="50000"/>
            </a:path>
          </a:gradFill>
          <a:ln>
            <a:solidFill>
              <a:schemeClr val="accent1"/>
            </a:solidFill>
          </a:ln>
        </p:spPr>
        <p:txBody>
          <a:bodyPr>
            <a:normAutofit fontScale="97500"/>
          </a:bodyPr>
          <a:lstStyle>
            <a:defPPr>
              <a:defRPr lang="fr-FR"/>
            </a:defPPr>
            <a:lvl1pPr defTabSz="914400" eaLnBrk="1" fontAlgn="auto" latinLnBrk="0" hangingPunct="1">
              <a:lnSpc>
                <a:spcPct val="100000"/>
              </a:lnSpc>
              <a:spcBef>
                <a:spcPts val="600"/>
              </a:spcBef>
              <a:spcAft>
                <a:spcPts val="600"/>
              </a:spcAft>
              <a:buNone/>
              <a:defRPr sz="3600" u="sng" baseline="0">
                <a:solidFill>
                  <a:schemeClr val="accent1"/>
                </a:solidFill>
                <a:latin typeface="+mj-lt"/>
                <a:ea typeface="+mj-ea"/>
                <a:cs typeface="+mj-cs"/>
              </a:defRPr>
            </a:lvl1pPr>
          </a:lstStyle>
          <a:p>
            <a:r>
              <a:rPr lang="fr-FR" sz="1400" u="none" dirty="0"/>
              <a:t>L’article 8 oblige au réglage vers le sol de tous les luminaires :</a:t>
            </a:r>
          </a:p>
        </p:txBody>
      </p:sp>
      <p:pic>
        <p:nvPicPr>
          <p:cNvPr id="18" name="Image 17">
            <a:extLst>
              <a:ext uri="{FF2B5EF4-FFF2-40B4-BE49-F238E27FC236}">
                <a16:creationId xmlns:a16="http://schemas.microsoft.com/office/drawing/2014/main" xmlns="" id="{F12CFF5C-D741-4C60-8C23-AA0D17C69384}"/>
              </a:ext>
            </a:extLst>
          </p:cNvPr>
          <p:cNvPicPr>
            <a:picLocks noChangeAspect="1"/>
          </p:cNvPicPr>
          <p:nvPr/>
        </p:nvPicPr>
        <p:blipFill rotWithShape="1">
          <a:blip r:embed="rId3"/>
          <a:srcRect l="38923" t="44775" r="55510" b="35211"/>
          <a:stretch/>
        </p:blipFill>
        <p:spPr>
          <a:xfrm>
            <a:off x="6982701" y="872716"/>
            <a:ext cx="898851" cy="1817678"/>
          </a:xfrm>
          <a:prstGeom prst="rect">
            <a:avLst/>
          </a:prstGeom>
          <a:ln>
            <a:solidFill>
              <a:schemeClr val="accent4"/>
            </a:solidFill>
          </a:ln>
        </p:spPr>
      </p:pic>
      <p:sp>
        <p:nvSpPr>
          <p:cNvPr id="11" name="Espace réservé du numéro de diapositive 5">
            <a:extLst>
              <a:ext uri="{FF2B5EF4-FFF2-40B4-BE49-F238E27FC236}">
                <a16:creationId xmlns:a16="http://schemas.microsoft.com/office/drawing/2014/main" xmlns="" id="{5247ED66-5CF8-49A8-BEB2-91C5630551E9}"/>
              </a:ext>
            </a:extLst>
          </p:cNvPr>
          <p:cNvSpPr>
            <a:spLocks noGrp="1"/>
          </p:cNvSpPr>
          <p:nvPr>
            <p:ph type="sldNum" sz="quarter" idx="12"/>
          </p:nvPr>
        </p:nvSpPr>
        <p:spPr bwMode="auto">
          <a:xfrm>
            <a:off x="3597275" y="6638874"/>
            <a:ext cx="499745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fr-FR"/>
            </a:defPPr>
            <a:lvl1pPr algn="r" rtl="0" fontAlgn="base">
              <a:spcBef>
                <a:spcPct val="0"/>
              </a:spcBef>
              <a:spcAft>
                <a:spcPct val="0"/>
              </a:spcAft>
              <a:defRPr sz="1000" i="1" kern="1200" baseline="0">
                <a:solidFill>
                  <a:schemeClr val="tx1"/>
                </a:solidFill>
                <a:latin typeface="Arial" panose="020B0604020202020204" pitchFamily="34" charset="0"/>
                <a:ea typeface="+mn-ea"/>
                <a:cs typeface="+mn-cs"/>
              </a:defRPr>
            </a:lvl1pPr>
            <a:lvl2pPr marL="457200" algn="l" rtl="0" fontAlgn="base">
              <a:spcBef>
                <a:spcPct val="0"/>
              </a:spcBef>
              <a:spcAft>
                <a:spcPct val="0"/>
              </a:spcAft>
              <a:defRPr sz="1600" kern="1200" baseline="-25000">
                <a:solidFill>
                  <a:schemeClr val="tx1"/>
                </a:solidFill>
                <a:latin typeface="Arial" panose="020B0604020202020204" pitchFamily="34" charset="0"/>
                <a:ea typeface="+mn-ea"/>
                <a:cs typeface="+mn-cs"/>
              </a:defRPr>
            </a:lvl2pPr>
            <a:lvl3pPr marL="914400" algn="l" rtl="0" fontAlgn="base">
              <a:spcBef>
                <a:spcPct val="0"/>
              </a:spcBef>
              <a:spcAft>
                <a:spcPct val="0"/>
              </a:spcAft>
              <a:defRPr sz="1600" kern="1200" baseline="-25000">
                <a:solidFill>
                  <a:schemeClr val="tx1"/>
                </a:solidFill>
                <a:latin typeface="Arial" panose="020B0604020202020204" pitchFamily="34" charset="0"/>
                <a:ea typeface="+mn-ea"/>
                <a:cs typeface="+mn-cs"/>
              </a:defRPr>
            </a:lvl3pPr>
            <a:lvl4pPr marL="1371600" algn="l" rtl="0" fontAlgn="base">
              <a:spcBef>
                <a:spcPct val="0"/>
              </a:spcBef>
              <a:spcAft>
                <a:spcPct val="0"/>
              </a:spcAft>
              <a:defRPr sz="1600" kern="1200" baseline="-25000">
                <a:solidFill>
                  <a:schemeClr val="tx1"/>
                </a:solidFill>
                <a:latin typeface="Arial" panose="020B0604020202020204" pitchFamily="34" charset="0"/>
                <a:ea typeface="+mn-ea"/>
                <a:cs typeface="+mn-cs"/>
              </a:defRPr>
            </a:lvl4pPr>
            <a:lvl5pPr marL="1828800" algn="l" rtl="0" fontAlgn="base">
              <a:spcBef>
                <a:spcPct val="0"/>
              </a:spcBef>
              <a:spcAft>
                <a:spcPct val="0"/>
              </a:spcAft>
              <a:defRPr sz="1600" kern="1200" baseline="-25000">
                <a:solidFill>
                  <a:schemeClr val="tx1"/>
                </a:solidFill>
                <a:latin typeface="Arial" panose="020B0604020202020204" pitchFamily="34" charset="0"/>
                <a:ea typeface="+mn-ea"/>
                <a:cs typeface="+mn-cs"/>
              </a:defRPr>
            </a:lvl5pPr>
            <a:lvl6pPr marL="2286000" algn="l" defTabSz="914400" rtl="0" eaLnBrk="1" latinLnBrk="0" hangingPunct="1">
              <a:defRPr sz="1600" kern="1200" baseline="-25000">
                <a:solidFill>
                  <a:schemeClr val="tx1"/>
                </a:solidFill>
                <a:latin typeface="Arial" panose="020B0604020202020204" pitchFamily="34" charset="0"/>
                <a:ea typeface="+mn-ea"/>
                <a:cs typeface="+mn-cs"/>
              </a:defRPr>
            </a:lvl6pPr>
            <a:lvl7pPr marL="2743200" algn="l" defTabSz="914400" rtl="0" eaLnBrk="1" latinLnBrk="0" hangingPunct="1">
              <a:defRPr sz="1600" kern="1200" baseline="-25000">
                <a:solidFill>
                  <a:schemeClr val="tx1"/>
                </a:solidFill>
                <a:latin typeface="Arial" panose="020B0604020202020204" pitchFamily="34" charset="0"/>
                <a:ea typeface="+mn-ea"/>
                <a:cs typeface="+mn-cs"/>
              </a:defRPr>
            </a:lvl7pPr>
            <a:lvl8pPr marL="3200400" algn="l" defTabSz="914400" rtl="0" eaLnBrk="1" latinLnBrk="0" hangingPunct="1">
              <a:defRPr sz="1600" kern="1200" baseline="-25000">
                <a:solidFill>
                  <a:schemeClr val="tx1"/>
                </a:solidFill>
                <a:latin typeface="Arial" panose="020B0604020202020204" pitchFamily="34" charset="0"/>
                <a:ea typeface="+mn-ea"/>
                <a:cs typeface="+mn-cs"/>
              </a:defRPr>
            </a:lvl8pPr>
            <a:lvl9pPr marL="3657600" algn="l" defTabSz="914400" rtl="0" eaLnBrk="1" latinLnBrk="0" hangingPunct="1">
              <a:defRPr sz="1600" kern="1200" baseline="-25000">
                <a:solidFill>
                  <a:schemeClr val="tx1"/>
                </a:solidFill>
                <a:latin typeface="Arial" panose="020B0604020202020204" pitchFamily="34" charset="0"/>
                <a:ea typeface="+mn-ea"/>
                <a:cs typeface="+mn-cs"/>
              </a:defRPr>
            </a:lvl9pPr>
          </a:lstStyle>
          <a:p>
            <a:r>
              <a:rPr lang="fr-FR" altLang="fr-FR"/>
              <a:t>Montgeron Environnement, 22/6/16</a:t>
            </a:r>
          </a:p>
        </p:txBody>
      </p:sp>
      <p:sp>
        <p:nvSpPr>
          <p:cNvPr id="1353730" name="Text Box 2">
            <a:extLst>
              <a:ext uri="{FF2B5EF4-FFF2-40B4-BE49-F238E27FC236}">
                <a16:creationId xmlns:a16="http://schemas.microsoft.com/office/drawing/2014/main" xmlns="" id="{E66E22B9-7EE4-43EC-8D6D-3359238E806E}"/>
              </a:ext>
            </a:extLst>
          </p:cNvPr>
          <p:cNvSpPr txBox="1">
            <a:spLocks noChangeArrowheads="1"/>
          </p:cNvSpPr>
          <p:nvPr/>
        </p:nvSpPr>
        <p:spPr bwMode="auto">
          <a:xfrm>
            <a:off x="53508" y="1122614"/>
            <a:ext cx="6527926" cy="58169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spcAft>
                <a:spcPts val="1200"/>
              </a:spcAft>
              <a:buClr>
                <a:schemeClr val="hlink"/>
              </a:buClr>
              <a:buSzPct val="80000"/>
            </a:pPr>
            <a:r>
              <a:rPr lang="fr-FR" altLang="fr-FR" sz="2400" u="sng" baseline="0" dirty="0">
                <a:solidFill>
                  <a:schemeClr val="bg1"/>
                </a:solidFill>
                <a:latin typeface="Tahoma" panose="020B0604030504040204" pitchFamily="34" charset="0"/>
              </a:rPr>
              <a:t>Prévention - Conclusions</a:t>
            </a:r>
          </a:p>
          <a:p>
            <a:pPr marL="342900" indent="-342900">
              <a:spcBef>
                <a:spcPts val="0"/>
              </a:spcBef>
              <a:buClr>
                <a:schemeClr val="accent2"/>
              </a:buClr>
              <a:buSzPct val="80000"/>
              <a:buFont typeface="Wingdings" panose="05000000000000000000" pitchFamily="2" charset="2"/>
              <a:buChar char="q"/>
            </a:pPr>
            <a:r>
              <a:rPr lang="fr-FR" altLang="fr-FR" sz="1400" b="1" baseline="0" dirty="0">
                <a:solidFill>
                  <a:schemeClr val="bg1"/>
                </a:solidFill>
                <a:latin typeface="Tahoma" panose="020B0604030504040204" pitchFamily="34" charset="0"/>
              </a:rPr>
              <a:t>La réglementation </a:t>
            </a:r>
            <a:r>
              <a:rPr lang="fr-FR" altLang="fr-FR" sz="1400" baseline="0" dirty="0">
                <a:solidFill>
                  <a:schemeClr val="bg1"/>
                </a:solidFill>
                <a:latin typeface="Tahoma" panose="020B0604030504040204" pitchFamily="34" charset="0"/>
              </a:rPr>
              <a:t>: l’</a:t>
            </a:r>
            <a:r>
              <a:rPr lang="fr-FR" altLang="fr-FR" sz="1400" baseline="0" dirty="0">
                <a:solidFill>
                  <a:schemeClr val="bg1"/>
                </a:solidFill>
                <a:latin typeface="Tahoma" panose="020B0604030504040204" pitchFamily="34" charset="0"/>
                <a:hlinkClick r:id="rId4"/>
              </a:rPr>
              <a:t>arrêté du 27 décembre 2018</a:t>
            </a:r>
            <a:r>
              <a:rPr lang="fr-FR" altLang="fr-FR" sz="1400" baseline="0" dirty="0">
                <a:solidFill>
                  <a:schemeClr val="bg1"/>
                </a:solidFill>
                <a:latin typeface="Tahoma" panose="020B0604030504040204" pitchFamily="34" charset="0"/>
              </a:rPr>
              <a:t> et ses nombreuses prescriptions portant sur les installations d’éclairage</a:t>
            </a:r>
          </a:p>
          <a:p>
            <a:pPr marL="625475" lvl="1" indent="-263525">
              <a:spcBef>
                <a:spcPts val="0"/>
              </a:spcBef>
              <a:buClr>
                <a:schemeClr val="accent2"/>
              </a:buClr>
              <a:buSzPct val="80000"/>
              <a:buFont typeface="Wingdings" panose="05000000000000000000" pitchFamily="2" charset="2"/>
              <a:buChar char="ü"/>
            </a:pPr>
            <a:r>
              <a:rPr lang="fr-FR" altLang="fr-FR" sz="1200" baseline="0" dirty="0">
                <a:solidFill>
                  <a:srgbClr val="92D050"/>
                </a:solidFill>
                <a:latin typeface="Tahoma" panose="020B0604030504040204" pitchFamily="34" charset="0"/>
                <a:ea typeface="Tahoma" panose="020B0604030504040204" pitchFamily="34" charset="0"/>
                <a:cs typeface="Tahoma" panose="020B0604030504040204" pitchFamily="34" charset="0"/>
              </a:rPr>
              <a:t>quantité et couleur de la lumière</a:t>
            </a:r>
          </a:p>
          <a:p>
            <a:pPr marL="625475" lvl="1" indent="-263525">
              <a:spcBef>
                <a:spcPts val="0"/>
              </a:spcBef>
              <a:buClr>
                <a:schemeClr val="accent2"/>
              </a:buClr>
              <a:buSzPct val="80000"/>
              <a:buFont typeface="Wingdings" panose="05000000000000000000" pitchFamily="2" charset="2"/>
              <a:buChar char="ü"/>
            </a:pPr>
            <a:r>
              <a:rPr lang="fr-FR" altLang="fr-FR" sz="1200" baseline="0" dirty="0">
                <a:solidFill>
                  <a:srgbClr val="92D050"/>
                </a:solidFill>
                <a:latin typeface="Tahoma" panose="020B0604030504040204" pitchFamily="34" charset="0"/>
                <a:ea typeface="Tahoma" panose="020B0604030504040204" pitchFamily="34" charset="0"/>
                <a:cs typeface="Tahoma" panose="020B0604030504040204" pitchFamily="34" charset="0"/>
              </a:rPr>
              <a:t>orientation des luminaires </a:t>
            </a:r>
          </a:p>
          <a:p>
            <a:pPr marL="625475" lvl="1" indent="-263525">
              <a:spcBef>
                <a:spcPts val="0"/>
              </a:spcBef>
              <a:buClr>
                <a:schemeClr val="accent2"/>
              </a:buClr>
              <a:buSzPct val="80000"/>
              <a:buFont typeface="Wingdings" panose="05000000000000000000" pitchFamily="2" charset="2"/>
              <a:buChar char="ü"/>
            </a:pPr>
            <a:r>
              <a:rPr lang="fr-FR" altLang="fr-FR" sz="1200" baseline="0" dirty="0">
                <a:solidFill>
                  <a:srgbClr val="92D050"/>
                </a:solidFill>
                <a:latin typeface="Tahoma" panose="020B0604030504040204" pitchFamily="34" charset="0"/>
                <a:ea typeface="Tahoma" panose="020B0604030504040204" pitchFamily="34" charset="0"/>
                <a:cs typeface="Tahoma" panose="020B0604030504040204" pitchFamily="34" charset="0"/>
              </a:rPr>
              <a:t>extinction des espaces économiques clos</a:t>
            </a:r>
          </a:p>
          <a:p>
            <a:pPr marL="630238" lvl="1" indent="-274638">
              <a:spcBef>
                <a:spcPts val="0"/>
              </a:spcBef>
              <a:buClr>
                <a:schemeClr val="accent2"/>
              </a:buClr>
              <a:buSzPct val="80000"/>
              <a:buFont typeface="Wingdings" panose="05000000000000000000" pitchFamily="2" charset="2"/>
              <a:buChar char="ü"/>
            </a:pPr>
            <a:r>
              <a:rPr lang="fr-FR" altLang="fr-FR" sz="1200" b="1" baseline="0" dirty="0">
                <a:solidFill>
                  <a:schemeClr val="bg1"/>
                </a:solidFill>
                <a:latin typeface="Tahoma" panose="020B0604030504040204" pitchFamily="34" charset="0"/>
                <a:ea typeface="Tahoma" panose="020B0604030504040204" pitchFamily="34" charset="0"/>
                <a:cs typeface="Tahoma" panose="020B0604030504040204" pitchFamily="34" charset="0"/>
              </a:rPr>
              <a:t>renforcée à l’intention du milieu aquatique</a:t>
            </a:r>
            <a:r>
              <a:rPr lang="fr-FR" altLang="fr-FR" sz="1200" baseline="0" dirty="0">
                <a:solidFill>
                  <a:schemeClr val="bg1"/>
                </a:solidFill>
                <a:latin typeface="Tahoma" panose="020B0604030504040204" pitchFamily="34" charset="0"/>
                <a:ea typeface="Tahoma" panose="020B0604030504040204" pitchFamily="34" charset="0"/>
                <a:cs typeface="Tahoma" panose="020B0604030504040204" pitchFamily="34" charset="0"/>
              </a:rPr>
              <a:t> dans son </a:t>
            </a:r>
            <a:r>
              <a:rPr lang="fr-FR" altLang="fr-FR" sz="1200" baseline="0" dirty="0">
                <a:solidFill>
                  <a:schemeClr val="bg1"/>
                </a:solidFill>
                <a:latin typeface="Tahoma" panose="020B0604030504040204" pitchFamily="34" charset="0"/>
                <a:ea typeface="Tahoma" panose="020B0604030504040204" pitchFamily="34" charset="0"/>
                <a:cs typeface="Tahoma" panose="020B0604030504040204" pitchFamily="34" charset="0"/>
                <a:hlinkClick r:id="rId5"/>
              </a:rPr>
              <a:t>article 4-V</a:t>
            </a:r>
            <a:r>
              <a:rPr lang="fr-FR" altLang="fr-FR" sz="1200" baseline="0" dirty="0">
                <a:solidFill>
                  <a:schemeClr val="bg1"/>
                </a:solidFill>
                <a:latin typeface="Tahoma" panose="020B0604030504040204" pitchFamily="34" charset="0"/>
                <a:ea typeface="Tahoma" panose="020B0604030504040204" pitchFamily="34" charset="0"/>
                <a:cs typeface="Tahoma" panose="020B0604030504040204" pitchFamily="34" charset="0"/>
              </a:rPr>
              <a:t> (prescription rétroactive </a:t>
            </a:r>
            <a:r>
              <a:rPr lang="fr-FR" sz="1200" baseline="0" dirty="0">
                <a:solidFill>
                  <a:schemeClr val="bg1"/>
                </a:solidFill>
                <a:latin typeface="Tahoma" panose="020B0604030504040204" pitchFamily="34" charset="0"/>
                <a:ea typeface="Tahoma" panose="020B0604030504040204" pitchFamily="34" charset="0"/>
                <a:cs typeface="Tahoma" panose="020B0604030504040204" pitchFamily="34" charset="0"/>
                <a:hlinkClick r:id="rId6"/>
              </a:rPr>
              <a:t>art. 8</a:t>
            </a:r>
            <a:r>
              <a:rPr lang="fr-FR" sz="1200" baseline="0"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fr-FR" altLang="fr-FR" sz="1200" baseline="0" dirty="0">
                <a:solidFill>
                  <a:schemeClr val="bg1"/>
                </a:solidFill>
                <a:latin typeface="Tahoma" panose="020B0604030504040204" pitchFamily="34" charset="0"/>
                <a:ea typeface="Tahoma" panose="020B0604030504040204" pitchFamily="34" charset="0"/>
                <a:cs typeface="Tahoma" panose="020B0604030504040204" pitchFamily="34" charset="0"/>
              </a:rPr>
              <a:t>) :</a:t>
            </a:r>
          </a:p>
          <a:p>
            <a:pPr marL="630238" lvl="2">
              <a:spcBef>
                <a:spcPts val="0"/>
              </a:spcBef>
              <a:buClr>
                <a:schemeClr val="accent2"/>
              </a:buClr>
              <a:buSzPct val="80000"/>
            </a:pPr>
            <a:r>
              <a:rPr lang="fr-FR" sz="1100" b="0" i="1" baseline="0" dirty="0">
                <a:solidFill>
                  <a:schemeClr val="bg1"/>
                </a:solidFill>
                <a:effectLst/>
                <a:latin typeface="Tahoma" panose="020B0604030504040204" pitchFamily="34" charset="0"/>
                <a:ea typeface="Tahoma" panose="020B0604030504040204" pitchFamily="34" charset="0"/>
                <a:cs typeface="Tahoma" panose="020B0604030504040204" pitchFamily="34" charset="0"/>
              </a:rPr>
              <a:t>Les installations d'éclairages (…) n'éclairent pas directement les cours d'eau, le domaine public fluvial (DPF), </a:t>
            </a:r>
            <a:r>
              <a:rPr lang="fr-FR" sz="1100" b="1" i="1" baseline="0" dirty="0">
                <a:solidFill>
                  <a:schemeClr val="bg1"/>
                </a:solidFill>
                <a:effectLst/>
                <a:latin typeface="Tahoma" panose="020B0604030504040204" pitchFamily="34" charset="0"/>
                <a:ea typeface="Tahoma" panose="020B0604030504040204" pitchFamily="34" charset="0"/>
                <a:cs typeface="Tahoma" panose="020B0604030504040204" pitchFamily="34" charset="0"/>
              </a:rPr>
              <a:t>les plans d'eau</a:t>
            </a:r>
            <a:r>
              <a:rPr lang="fr-FR" sz="1100" b="0" i="1" baseline="0" dirty="0">
                <a:solidFill>
                  <a:schemeClr val="bg1"/>
                </a:solidFill>
                <a:effectLst/>
                <a:latin typeface="Tahoma" panose="020B0604030504040204" pitchFamily="34" charset="0"/>
                <a:ea typeface="Tahoma" panose="020B0604030504040204" pitchFamily="34" charset="0"/>
                <a:cs typeface="Tahoma" panose="020B0604030504040204" pitchFamily="34" charset="0"/>
              </a:rPr>
              <a:t>, lacs, étangs, le domaine public maritime (DPM) (partie terrestre et maritime), (…) sauf pour des raisons de sécurité dans les zones de circulation et de stationnement en bordure de </a:t>
            </a:r>
            <a:r>
              <a:rPr lang="fr-FR" sz="1100" b="1" i="1" baseline="0" dirty="0">
                <a:solidFill>
                  <a:schemeClr val="bg1"/>
                </a:solidFill>
                <a:effectLst/>
                <a:latin typeface="Tahoma" panose="020B0604030504040204" pitchFamily="34" charset="0"/>
                <a:ea typeface="Tahoma" panose="020B0604030504040204" pitchFamily="34" charset="0"/>
                <a:cs typeface="Tahoma" panose="020B0604030504040204" pitchFamily="34" charset="0"/>
              </a:rPr>
              <a:t>plans d’eau </a:t>
            </a:r>
            <a:r>
              <a:rPr lang="fr-FR" sz="1100" b="0" i="1" baseline="0" dirty="0">
                <a:solidFill>
                  <a:schemeClr val="bg1"/>
                </a:solidFill>
                <a:effectLst/>
                <a:latin typeface="Tahoma" panose="020B0604030504040204" pitchFamily="34" charset="0"/>
                <a:ea typeface="Tahoma" panose="020B0604030504040204" pitchFamily="34" charset="0"/>
                <a:cs typeface="Tahoma" panose="020B0604030504040204" pitchFamily="34" charset="0"/>
              </a:rPr>
              <a:t>(…).</a:t>
            </a:r>
          </a:p>
          <a:p>
            <a:pPr marL="630238" lvl="2">
              <a:spcBef>
                <a:spcPts val="0"/>
              </a:spcBef>
              <a:buClr>
                <a:schemeClr val="accent2"/>
              </a:buClr>
              <a:buSzPct val="80000"/>
            </a:pPr>
            <a:endParaRPr lang="fr-FR" sz="1100" i="1" baseline="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630238" lvl="2">
              <a:spcBef>
                <a:spcPts val="0"/>
              </a:spcBef>
              <a:buClr>
                <a:schemeClr val="accent2"/>
              </a:buClr>
              <a:buSzPct val="80000"/>
            </a:pPr>
            <a:endParaRPr lang="fr-FR" sz="1100" b="0" i="1" baseline="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630238" lvl="2">
              <a:spcBef>
                <a:spcPts val="0"/>
              </a:spcBef>
              <a:buClr>
                <a:schemeClr val="accent2"/>
              </a:buClr>
              <a:buSzPct val="80000"/>
            </a:pPr>
            <a:endParaRPr lang="fr-FR" sz="1100" i="1" baseline="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630238" lvl="2">
              <a:spcBef>
                <a:spcPts val="0"/>
              </a:spcBef>
              <a:buClr>
                <a:schemeClr val="accent2"/>
              </a:buClr>
              <a:buSzPct val="80000"/>
            </a:pPr>
            <a:endParaRPr lang="fr-FR" sz="1100" b="0" i="1" baseline="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361950" lvl="1">
              <a:spcBef>
                <a:spcPts val="0"/>
              </a:spcBef>
              <a:buClr>
                <a:schemeClr val="accent2"/>
              </a:buClr>
              <a:buSzPct val="80000"/>
            </a:pPr>
            <a:endParaRPr lang="fr-FR" sz="1400" baseline="0" dirty="0">
              <a:solidFill>
                <a:schemeClr val="bg1"/>
              </a:solidFill>
              <a:latin typeface="Tahoma" panose="020B0604030504040204" pitchFamily="34" charset="0"/>
            </a:endParaRPr>
          </a:p>
          <a:p>
            <a:pPr marL="361950" lvl="1">
              <a:spcBef>
                <a:spcPts val="0"/>
              </a:spcBef>
              <a:buClr>
                <a:schemeClr val="accent2"/>
              </a:buClr>
              <a:buSzPct val="80000"/>
            </a:pPr>
            <a:endParaRPr lang="fr-FR" sz="1400" baseline="0" dirty="0">
              <a:solidFill>
                <a:schemeClr val="bg1"/>
              </a:solidFill>
              <a:latin typeface="Tahoma" panose="020B0604030504040204" pitchFamily="34" charset="0"/>
            </a:endParaRPr>
          </a:p>
          <a:p>
            <a:pPr marL="361950" lvl="1">
              <a:spcBef>
                <a:spcPts val="0"/>
              </a:spcBef>
              <a:buClr>
                <a:schemeClr val="accent2"/>
              </a:buClr>
              <a:buSzPct val="80000"/>
            </a:pPr>
            <a:r>
              <a:rPr lang="fr-FR" sz="1400" baseline="0" dirty="0">
                <a:solidFill>
                  <a:schemeClr val="bg1"/>
                </a:solidFill>
                <a:latin typeface="Tahoma" panose="020B0604030504040204" pitchFamily="34" charset="0"/>
              </a:rPr>
              <a:t>Incongruité : </a:t>
            </a:r>
            <a:r>
              <a:rPr lang="fr-FR" sz="1400" baseline="0" dirty="0">
                <a:solidFill>
                  <a:schemeClr val="bg1"/>
                </a:solidFill>
                <a:latin typeface="Tahoma" panose="020B0604030504040204" pitchFamily="34" charset="0"/>
                <a:hlinkClick r:id="rId7"/>
              </a:rPr>
              <a:t>le simple respect de la réglementation donne droit                                                                                                       aux subventions de la région </a:t>
            </a:r>
            <a:r>
              <a:rPr lang="fr-FR" sz="1400" baseline="0" dirty="0" err="1">
                <a:solidFill>
                  <a:schemeClr val="bg1"/>
                </a:solidFill>
                <a:latin typeface="Tahoma" panose="020B0604030504040204" pitchFamily="34" charset="0"/>
                <a:hlinkClick r:id="rId7"/>
              </a:rPr>
              <a:t>IdF</a:t>
            </a:r>
            <a:r>
              <a:rPr lang="fr-FR" sz="1400" baseline="0" dirty="0">
                <a:solidFill>
                  <a:schemeClr val="bg1"/>
                </a:solidFill>
                <a:latin typeface="Tahoma" panose="020B0604030504040204" pitchFamily="34" charset="0"/>
              </a:rPr>
              <a:t>…</a:t>
            </a:r>
            <a:endParaRPr lang="fr-FR" sz="1200" baseline="0" dirty="0">
              <a:solidFill>
                <a:schemeClr val="bg1"/>
              </a:solidFill>
              <a:latin typeface="Tahoma" panose="020B0604030504040204" pitchFamily="34" charset="0"/>
            </a:endParaRPr>
          </a:p>
          <a:p>
            <a:pPr marL="361950" indent="-361950">
              <a:spcBef>
                <a:spcPts val="600"/>
              </a:spcBef>
              <a:buClr>
                <a:schemeClr val="accent2"/>
              </a:buClr>
              <a:buSzPct val="80000"/>
              <a:buFont typeface="Wingdings" panose="05000000000000000000" pitchFamily="2" charset="2"/>
              <a:buChar char="q"/>
            </a:pPr>
            <a:r>
              <a:rPr lang="fr-FR" sz="1400" b="1" baseline="0" dirty="0">
                <a:solidFill>
                  <a:schemeClr val="bg1"/>
                </a:solidFill>
                <a:latin typeface="Tahoma" panose="020B0604030504040204" pitchFamily="34" charset="0"/>
              </a:rPr>
              <a:t>Invitation du parlement européen </a:t>
            </a:r>
            <a:r>
              <a:rPr lang="fr-FR" sz="1400" baseline="0" dirty="0">
                <a:solidFill>
                  <a:schemeClr val="bg1"/>
                </a:solidFill>
                <a:latin typeface="Tahoma" panose="020B0604030504040204" pitchFamily="34" charset="0"/>
              </a:rPr>
              <a:t>dans sa </a:t>
            </a:r>
            <a:r>
              <a:rPr lang="fr-FR" sz="1400" baseline="0" dirty="0">
                <a:solidFill>
                  <a:schemeClr val="bg1"/>
                </a:solidFill>
                <a:latin typeface="Tahoma" panose="020B0604030504040204" pitchFamily="34" charset="0"/>
                <a:hlinkClick r:id="rId8"/>
              </a:rPr>
              <a:t>résolution du 9                                                                                 juin 2021</a:t>
            </a:r>
            <a:endParaRPr lang="fr-FR" sz="1400" baseline="0" dirty="0">
              <a:solidFill>
                <a:schemeClr val="bg1"/>
              </a:solidFill>
              <a:latin typeface="Tahoma" panose="020B0604030504040204" pitchFamily="34" charset="0"/>
            </a:endParaRPr>
          </a:p>
          <a:p>
            <a:pPr marL="630238" indent="-274638">
              <a:buClr>
                <a:schemeClr val="accent2"/>
              </a:buClr>
              <a:buSzPct val="80000"/>
              <a:buFont typeface="Wingdings" panose="05000000000000000000" pitchFamily="2" charset="2"/>
              <a:buChar char="ü"/>
            </a:pPr>
            <a:r>
              <a:rPr lang="fr-FR" sz="1200" baseline="0" dirty="0">
                <a:solidFill>
                  <a:schemeClr val="bg1"/>
                </a:solidFill>
                <a:latin typeface="Tahoma" panose="020B0604030504040204" pitchFamily="34" charset="0"/>
                <a:ea typeface="Tahoma" panose="020B0604030504040204" pitchFamily="34" charset="0"/>
                <a:cs typeface="Tahoma" panose="020B0604030504040204" pitchFamily="34" charset="0"/>
              </a:rPr>
              <a:t>à s’attaquer à la pollution lumineuse, à la source (art. 127)</a:t>
            </a:r>
          </a:p>
          <a:p>
            <a:pPr marL="630238" indent="-274638">
              <a:buClr>
                <a:schemeClr val="accent2"/>
              </a:buClr>
              <a:buSzPct val="80000"/>
              <a:buFont typeface="Wingdings" panose="05000000000000000000" pitchFamily="2" charset="2"/>
              <a:buChar char="ü"/>
            </a:pPr>
            <a:r>
              <a:rPr lang="fr-FR" sz="1200" baseline="0" dirty="0">
                <a:solidFill>
                  <a:schemeClr val="bg1"/>
                </a:solidFill>
                <a:latin typeface="Tahoma" panose="020B0604030504040204" pitchFamily="34" charset="0"/>
                <a:ea typeface="Tahoma" panose="020B0604030504040204" pitchFamily="34" charset="0"/>
                <a:cs typeface="Tahoma" panose="020B0604030504040204" pitchFamily="34" charset="0"/>
              </a:rPr>
              <a:t>réduire le recours à l’éclairage artificiel extérieur (art. 128)</a:t>
            </a:r>
            <a:endParaRPr lang="fr-FR" sz="1200" baseline="0" dirty="0">
              <a:solidFill>
                <a:schemeClr val="bg1"/>
              </a:solidFill>
              <a:latin typeface="Tahoma" panose="020B0604030504040204" pitchFamily="34" charset="0"/>
            </a:endParaRPr>
          </a:p>
          <a:p>
            <a:pPr marL="361950" indent="-361950">
              <a:spcBef>
                <a:spcPts val="600"/>
              </a:spcBef>
              <a:buClr>
                <a:schemeClr val="accent2"/>
              </a:buClr>
              <a:buSzPct val="80000"/>
              <a:buFont typeface="Wingdings" panose="05000000000000000000" pitchFamily="2" charset="2"/>
              <a:buChar char="q"/>
            </a:pPr>
            <a:r>
              <a:rPr lang="fr-FR" sz="1400" baseline="0" dirty="0">
                <a:solidFill>
                  <a:schemeClr val="bg1"/>
                </a:solidFill>
                <a:latin typeface="Tahoma" panose="020B0604030504040204" pitchFamily="34" charset="0"/>
              </a:rPr>
              <a:t>Mise en œuvre des </a:t>
            </a:r>
            <a:r>
              <a:rPr lang="fr-FR" sz="1400" b="1" baseline="0" dirty="0">
                <a:solidFill>
                  <a:schemeClr val="bg1"/>
                </a:solidFill>
                <a:latin typeface="Tahoma" panose="020B0604030504040204" pitchFamily="34" charset="0"/>
                <a:hlinkClick r:id="rId9"/>
              </a:rPr>
              <a:t>étiquettes environnementales</a:t>
            </a:r>
            <a:r>
              <a:rPr lang="fr-FR" sz="1400" baseline="0" dirty="0">
                <a:solidFill>
                  <a:schemeClr val="bg1"/>
                </a:solidFill>
                <a:latin typeface="Tahoma" panose="020B0604030504040204" pitchFamily="34" charset="0"/>
              </a:rPr>
              <a:t>,                                                                                                            outils de diagnostic et de projets</a:t>
            </a:r>
            <a:r>
              <a:rPr lang="fr-FR" i="1" baseline="0" dirty="0">
                <a:solidFill>
                  <a:schemeClr val="bg1"/>
                </a:solidFill>
                <a:latin typeface="Tahoma" panose="020B0604030504040204" pitchFamily="34" charset="0"/>
                <a:ea typeface="Tahoma" panose="020B0604030504040204" pitchFamily="34" charset="0"/>
                <a:cs typeface="Tahoma" panose="020B0604030504040204" pitchFamily="34" charset="0"/>
              </a:rPr>
              <a:t/>
            </a:r>
            <a:br>
              <a:rPr lang="fr-FR" i="1" baseline="0" dirty="0">
                <a:solidFill>
                  <a:schemeClr val="bg1"/>
                </a:solidFill>
                <a:latin typeface="Tahoma" panose="020B0604030504040204" pitchFamily="34" charset="0"/>
                <a:ea typeface="Tahoma" panose="020B0604030504040204" pitchFamily="34" charset="0"/>
                <a:cs typeface="Tahoma" panose="020B0604030504040204" pitchFamily="34" charset="0"/>
              </a:rPr>
            </a:br>
            <a:endParaRPr lang="fr-FR" altLang="fr-FR" i="1" baseline="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3" name="Rectangle 7">
            <a:extLst>
              <a:ext uri="{FF2B5EF4-FFF2-40B4-BE49-F238E27FC236}">
                <a16:creationId xmlns:a16="http://schemas.microsoft.com/office/drawing/2014/main" xmlns="" id="{17E0B2C5-2D6B-4EB3-9F73-B7963CFB7C1A}"/>
              </a:ext>
            </a:extLst>
          </p:cNvPr>
          <p:cNvSpPr txBox="1">
            <a:spLocks noChangeArrowheads="1"/>
          </p:cNvSpPr>
          <p:nvPr/>
        </p:nvSpPr>
        <p:spPr>
          <a:xfrm>
            <a:off x="119336" y="94972"/>
            <a:ext cx="5477647" cy="1029772"/>
          </a:xfrm>
          <a:prstGeom prst="rect">
            <a:avLst/>
          </a:prstGeom>
          <a:gradFill>
            <a:gsLst>
              <a:gs pos="0">
                <a:schemeClr val="tx1">
                  <a:lumMod val="75000"/>
                  <a:lumOff val="25000"/>
                </a:schemeClr>
              </a:gs>
              <a:gs pos="100000">
                <a:srgbClr val="111111"/>
              </a:gs>
            </a:gsLst>
            <a:path path="shape">
              <a:fillToRect l="50000" t="50000" r="50000" b="50000"/>
            </a:path>
          </a:gradFill>
          <a:ln>
            <a:solidFill>
              <a:schemeClr val="accent1"/>
            </a:solidFill>
          </a:ln>
        </p:spPr>
        <p:txBody>
          <a:bodyPr>
            <a:normAutofit fontScale="75000" lnSpcReduction="20000"/>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fontAlgn="auto">
              <a:lnSpc>
                <a:spcPct val="100000"/>
              </a:lnSpc>
              <a:spcBef>
                <a:spcPts val="600"/>
              </a:spcBef>
              <a:spcAft>
                <a:spcPts val="600"/>
              </a:spcAft>
            </a:pPr>
            <a:r>
              <a:rPr lang="fr-FR" altLang="fr-FR" sz="3600" u="sng" baseline="0" dirty="0"/>
              <a:t>Pollution lumineuse</a:t>
            </a:r>
            <a:r>
              <a:rPr lang="fr-FR" altLang="fr-FR" sz="3600" baseline="0" dirty="0"/>
              <a:t> </a:t>
            </a:r>
            <a:br>
              <a:rPr lang="fr-FR" altLang="fr-FR" sz="3600" baseline="0" dirty="0"/>
            </a:br>
            <a:r>
              <a:rPr lang="fr-FR" altLang="fr-FR" sz="3200" baseline="0" dirty="0"/>
              <a:t>Le cas des espèces inféodés au milieu aquatique</a:t>
            </a:r>
          </a:p>
        </p:txBody>
      </p:sp>
      <p:sp>
        <p:nvSpPr>
          <p:cNvPr id="2" name="ZoneTexte 1">
            <a:extLst>
              <a:ext uri="{FF2B5EF4-FFF2-40B4-BE49-F238E27FC236}">
                <a16:creationId xmlns:a16="http://schemas.microsoft.com/office/drawing/2014/main" xmlns="" id="{22AA4E90-E516-4BA7-96D8-8DB886D9CDC7}"/>
              </a:ext>
            </a:extLst>
          </p:cNvPr>
          <p:cNvSpPr txBox="1"/>
          <p:nvPr/>
        </p:nvSpPr>
        <p:spPr>
          <a:xfrm>
            <a:off x="783393" y="3825044"/>
            <a:ext cx="2489383" cy="785212"/>
          </a:xfrm>
          <a:prstGeom prst="rect">
            <a:avLst/>
          </a:prstGeom>
          <a:gradFill>
            <a:gsLst>
              <a:gs pos="0">
                <a:schemeClr val="tx1">
                  <a:lumMod val="75000"/>
                  <a:lumOff val="25000"/>
                </a:schemeClr>
              </a:gs>
              <a:gs pos="100000">
                <a:srgbClr val="111111"/>
              </a:gs>
            </a:gsLst>
            <a:path path="shape">
              <a:fillToRect l="50000" t="50000" r="50000" b="50000"/>
            </a:path>
          </a:gradFill>
          <a:ln>
            <a:solidFill>
              <a:schemeClr val="accent1"/>
            </a:solidFill>
          </a:ln>
        </p:spPr>
        <p:txBody>
          <a:bodyPr>
            <a:normAutofit fontScale="97500"/>
          </a:bodyPr>
          <a:lstStyle>
            <a:defPPr>
              <a:defRPr lang="fr-FR"/>
            </a:defPPr>
            <a:lvl1pPr defTabSz="914400" eaLnBrk="1" fontAlgn="auto" latinLnBrk="0" hangingPunct="1">
              <a:lnSpc>
                <a:spcPct val="100000"/>
              </a:lnSpc>
              <a:spcBef>
                <a:spcPts val="600"/>
              </a:spcBef>
              <a:spcAft>
                <a:spcPts val="600"/>
              </a:spcAft>
              <a:buNone/>
              <a:defRPr sz="3600" u="sng" baseline="0">
                <a:solidFill>
                  <a:schemeClr val="accent1"/>
                </a:solidFill>
                <a:latin typeface="+mj-lt"/>
                <a:ea typeface="+mj-ea"/>
                <a:cs typeface="+mj-cs"/>
              </a:defRPr>
            </a:lvl1pPr>
          </a:lstStyle>
          <a:p>
            <a:r>
              <a:rPr lang="fr-FR" sz="1400" u="none" dirty="0">
                <a:hlinkClick r:id="rId10"/>
              </a:rPr>
              <a:t>Statut juridique du plan d’eau </a:t>
            </a:r>
            <a:r>
              <a:rPr lang="fr-FR" sz="1400" u="none" dirty="0"/>
              <a:t>: « eau close » avec absence de passage naturel du poisson </a:t>
            </a:r>
          </a:p>
        </p:txBody>
      </p:sp>
      <p:sp>
        <p:nvSpPr>
          <p:cNvPr id="6" name="ZoneTexte 5">
            <a:extLst>
              <a:ext uri="{FF2B5EF4-FFF2-40B4-BE49-F238E27FC236}">
                <a16:creationId xmlns:a16="http://schemas.microsoft.com/office/drawing/2014/main" xmlns="" id="{7CCE47BC-875F-4B4B-BB16-7230D2C450C5}"/>
              </a:ext>
            </a:extLst>
          </p:cNvPr>
          <p:cNvSpPr txBox="1"/>
          <p:nvPr/>
        </p:nvSpPr>
        <p:spPr>
          <a:xfrm>
            <a:off x="9001712" y="94972"/>
            <a:ext cx="2106234" cy="2622115"/>
          </a:xfrm>
          <a:prstGeom prst="rect">
            <a:avLst/>
          </a:prstGeom>
          <a:gradFill>
            <a:gsLst>
              <a:gs pos="0">
                <a:schemeClr val="tx1">
                  <a:lumMod val="75000"/>
                  <a:lumOff val="25000"/>
                </a:schemeClr>
              </a:gs>
              <a:gs pos="100000">
                <a:srgbClr val="111111"/>
              </a:gs>
            </a:gsLst>
            <a:path path="shape">
              <a:fillToRect l="50000" t="50000" r="50000" b="50000"/>
            </a:path>
          </a:gradFill>
          <a:ln>
            <a:solidFill>
              <a:schemeClr val="accent1"/>
            </a:solidFill>
          </a:ln>
        </p:spPr>
        <p:txBody>
          <a:bodyPr>
            <a:normAutofit fontScale="97500"/>
          </a:bodyPr>
          <a:lstStyle>
            <a:defPPr>
              <a:defRPr lang="fr-FR"/>
            </a:defPPr>
            <a:lvl1pPr defTabSz="914400" eaLnBrk="1" fontAlgn="auto" latinLnBrk="0" hangingPunct="1">
              <a:lnSpc>
                <a:spcPct val="100000"/>
              </a:lnSpc>
              <a:spcBef>
                <a:spcPts val="600"/>
              </a:spcBef>
              <a:spcAft>
                <a:spcPts val="600"/>
              </a:spcAft>
              <a:buNone/>
              <a:defRPr sz="3600" u="sng" baseline="0">
                <a:solidFill>
                  <a:schemeClr val="accent1"/>
                </a:solidFill>
                <a:latin typeface="+mj-lt"/>
                <a:ea typeface="+mj-ea"/>
                <a:cs typeface="+mj-cs"/>
              </a:defRPr>
            </a:lvl1pPr>
          </a:lstStyle>
          <a:p>
            <a:r>
              <a:rPr lang="fr-FR" sz="1400" u="none" dirty="0"/>
              <a:t>L’article 8 oblige à la correction des mises en lumière frappant directement l’eau :</a:t>
            </a:r>
          </a:p>
        </p:txBody>
      </p:sp>
      <p:pic>
        <p:nvPicPr>
          <p:cNvPr id="7" name="Image 6">
            <a:extLst>
              <a:ext uri="{FF2B5EF4-FFF2-40B4-BE49-F238E27FC236}">
                <a16:creationId xmlns:a16="http://schemas.microsoft.com/office/drawing/2014/main" xmlns="" id="{6CB45A9A-D44B-4404-9AF6-2102F9DF6A11}"/>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060026" y="1040387"/>
            <a:ext cx="1989606" cy="1650007"/>
          </a:xfrm>
          <a:prstGeom prst="rect">
            <a:avLst/>
          </a:prstGeom>
          <a:ln>
            <a:solidFill>
              <a:schemeClr val="accent2"/>
            </a:solidFill>
          </a:ln>
        </p:spPr>
      </p:pic>
      <p:pic>
        <p:nvPicPr>
          <p:cNvPr id="9" name="Image 8">
            <a:extLst>
              <a:ext uri="{FF2B5EF4-FFF2-40B4-BE49-F238E27FC236}">
                <a16:creationId xmlns:a16="http://schemas.microsoft.com/office/drawing/2014/main" xmlns="" id="{B73C2FC6-E33C-43ED-AC5F-0E25CFE34B94}"/>
              </a:ext>
            </a:extLst>
          </p:cNvPr>
          <p:cNvPicPr>
            <a:picLocks noChangeAspect="1"/>
          </p:cNvPicPr>
          <p:nvPr/>
        </p:nvPicPr>
        <p:blipFill>
          <a:blip r:embed="rId12"/>
          <a:stretch>
            <a:fillRect/>
          </a:stretch>
        </p:blipFill>
        <p:spPr>
          <a:xfrm>
            <a:off x="6492044" y="3721237"/>
            <a:ext cx="2645825" cy="3159170"/>
          </a:xfrm>
          <a:prstGeom prst="rect">
            <a:avLst/>
          </a:prstGeom>
        </p:spPr>
      </p:pic>
      <p:pic>
        <p:nvPicPr>
          <p:cNvPr id="10" name="Image 9">
            <a:extLst>
              <a:ext uri="{FF2B5EF4-FFF2-40B4-BE49-F238E27FC236}">
                <a16:creationId xmlns:a16="http://schemas.microsoft.com/office/drawing/2014/main" xmlns="" id="{FEF9BB3E-8593-495B-95F5-8A476DC60860}"/>
              </a:ext>
            </a:extLst>
          </p:cNvPr>
          <p:cNvPicPr>
            <a:picLocks noChangeAspect="1"/>
          </p:cNvPicPr>
          <p:nvPr/>
        </p:nvPicPr>
        <p:blipFill>
          <a:blip r:embed="rId13"/>
          <a:stretch>
            <a:fillRect/>
          </a:stretch>
        </p:blipFill>
        <p:spPr>
          <a:xfrm>
            <a:off x="9355188" y="3721237"/>
            <a:ext cx="2747628" cy="3126611"/>
          </a:xfrm>
          <a:prstGeom prst="rect">
            <a:avLst/>
          </a:prstGeom>
        </p:spPr>
      </p:pic>
      <p:sp>
        <p:nvSpPr>
          <p:cNvPr id="12" name="ZoneTexte 11">
            <a:extLst>
              <a:ext uri="{FF2B5EF4-FFF2-40B4-BE49-F238E27FC236}">
                <a16:creationId xmlns:a16="http://schemas.microsoft.com/office/drawing/2014/main" xmlns="" id="{F0B33AE6-1704-4864-B063-EB438B6D041A}"/>
              </a:ext>
            </a:extLst>
          </p:cNvPr>
          <p:cNvSpPr txBox="1"/>
          <p:nvPr/>
        </p:nvSpPr>
        <p:spPr>
          <a:xfrm>
            <a:off x="6438842" y="3396709"/>
            <a:ext cx="5398053" cy="307777"/>
          </a:xfrm>
          <a:prstGeom prst="rect">
            <a:avLst/>
          </a:prstGeom>
          <a:noFill/>
        </p:spPr>
        <p:txBody>
          <a:bodyPr wrap="square" rtlCol="0">
            <a:spAutoFit/>
          </a:bodyPr>
          <a:lstStyle/>
          <a:p>
            <a:r>
              <a:rPr lang="fr-FR" sz="1400" i="1" baseline="0" dirty="0">
                <a:solidFill>
                  <a:schemeClr val="bg1"/>
                </a:solidFill>
              </a:rPr>
              <a:t>La </a:t>
            </a:r>
            <a:r>
              <a:rPr lang="fr-FR" sz="1400" i="1" baseline="0" dirty="0">
                <a:solidFill>
                  <a:schemeClr val="bg1"/>
                </a:solidFill>
                <a:hlinkClick r:id="rId14"/>
              </a:rPr>
              <a:t>quantité</a:t>
            </a:r>
            <a:r>
              <a:rPr lang="fr-FR" sz="1400" i="1" baseline="0" dirty="0">
                <a:solidFill>
                  <a:schemeClr val="bg1"/>
                </a:solidFill>
              </a:rPr>
              <a:t> de lumière                       La </a:t>
            </a:r>
            <a:r>
              <a:rPr lang="fr-FR" sz="1400" i="1" baseline="0" dirty="0">
                <a:solidFill>
                  <a:schemeClr val="bg1"/>
                </a:solidFill>
                <a:hlinkClick r:id="rId15"/>
              </a:rPr>
              <a:t>couleur</a:t>
            </a:r>
            <a:r>
              <a:rPr lang="fr-FR" sz="1400" i="1" baseline="0" dirty="0">
                <a:solidFill>
                  <a:schemeClr val="bg1"/>
                </a:solidFill>
              </a:rPr>
              <a:t> de la lumière</a:t>
            </a:r>
          </a:p>
        </p:txBody>
      </p:sp>
      <p:pic>
        <p:nvPicPr>
          <p:cNvPr id="14" name="Image 13">
            <a:extLst>
              <a:ext uri="{FF2B5EF4-FFF2-40B4-BE49-F238E27FC236}">
                <a16:creationId xmlns:a16="http://schemas.microsoft.com/office/drawing/2014/main" xmlns="" id="{0AD6E31E-5696-4596-B64E-9178F74D5852}"/>
              </a:ext>
            </a:extLst>
          </p:cNvPr>
          <p:cNvPicPr>
            <a:picLocks noChangeAspect="1"/>
          </p:cNvPicPr>
          <p:nvPr/>
        </p:nvPicPr>
        <p:blipFill rotWithShape="1">
          <a:blip r:embed="rId16" cstate="print">
            <a:extLst>
              <a:ext uri="{BEBA8EAE-BF5A-486C-A8C5-ECC9F3942E4B}">
                <a14:imgProps xmlns:a14="http://schemas.microsoft.com/office/drawing/2010/main">
                  <a14:imgLayer r:embed="rId17">
                    <a14:imgEffect>
                      <a14:brightnessContrast bright="20000" contrast="40000"/>
                    </a14:imgEffect>
                  </a14:imgLayer>
                </a14:imgProps>
              </a:ext>
              <a:ext uri="{28A0092B-C50C-407E-A947-70E740481C1C}">
                <a14:useLocalDpi xmlns:a14="http://schemas.microsoft.com/office/drawing/2010/main" val="0"/>
              </a:ext>
            </a:extLst>
          </a:blip>
          <a:srcRect l="33424" t="48522" r="64804" b="45912"/>
          <a:stretch/>
        </p:blipFill>
        <p:spPr>
          <a:xfrm>
            <a:off x="7921148" y="872716"/>
            <a:ext cx="871879" cy="1817678"/>
          </a:xfrm>
          <a:prstGeom prst="rect">
            <a:avLst/>
          </a:prstGeom>
          <a:ln>
            <a:solidFill>
              <a:schemeClr val="accent4"/>
            </a:solidFill>
          </a:ln>
        </p:spPr>
      </p:pic>
      <p:sp>
        <p:nvSpPr>
          <p:cNvPr id="15" name="ZoneTexte 14">
            <a:extLst>
              <a:ext uri="{FF2B5EF4-FFF2-40B4-BE49-F238E27FC236}">
                <a16:creationId xmlns:a16="http://schemas.microsoft.com/office/drawing/2014/main" xmlns="" id="{B196381A-71AC-40B0-9E4C-C338E0D84AE4}"/>
              </a:ext>
            </a:extLst>
          </p:cNvPr>
          <p:cNvSpPr txBox="1"/>
          <p:nvPr/>
        </p:nvSpPr>
        <p:spPr>
          <a:xfrm>
            <a:off x="7422044" y="1304764"/>
            <a:ext cx="206037" cy="707886"/>
          </a:xfrm>
          <a:prstGeom prst="rect">
            <a:avLst/>
          </a:prstGeom>
          <a:noFill/>
        </p:spPr>
        <p:txBody>
          <a:bodyPr wrap="square" rtlCol="0">
            <a:spAutoFit/>
          </a:bodyPr>
          <a:lstStyle/>
          <a:p>
            <a:r>
              <a:rPr lang="fr-FR" sz="4000" baseline="0" dirty="0">
                <a:solidFill>
                  <a:srgbClr val="FF0000"/>
                </a:solidFill>
                <a:sym typeface="Wingdings" panose="05000000000000000000" pitchFamily="2" charset="2"/>
              </a:rPr>
              <a:t></a:t>
            </a:r>
            <a:endParaRPr lang="fr-FR" sz="4000" baseline="0" dirty="0">
              <a:solidFill>
                <a:srgbClr val="FF0000"/>
              </a:solidFill>
            </a:endParaRPr>
          </a:p>
        </p:txBody>
      </p:sp>
      <p:sp>
        <p:nvSpPr>
          <p:cNvPr id="16" name="ZoneTexte 15">
            <a:extLst>
              <a:ext uri="{FF2B5EF4-FFF2-40B4-BE49-F238E27FC236}">
                <a16:creationId xmlns:a16="http://schemas.microsoft.com/office/drawing/2014/main" xmlns="" id="{D1B8B736-7FF5-4E14-A1CF-D6F22A7B1E76}"/>
              </a:ext>
            </a:extLst>
          </p:cNvPr>
          <p:cNvSpPr txBox="1"/>
          <p:nvPr/>
        </p:nvSpPr>
        <p:spPr>
          <a:xfrm>
            <a:off x="8249727" y="1304764"/>
            <a:ext cx="475424" cy="707886"/>
          </a:xfrm>
          <a:prstGeom prst="rect">
            <a:avLst/>
          </a:prstGeom>
          <a:noFill/>
        </p:spPr>
        <p:txBody>
          <a:bodyPr wrap="square" rtlCol="0">
            <a:spAutoFit/>
          </a:bodyPr>
          <a:lstStyle/>
          <a:p>
            <a:r>
              <a:rPr lang="fr-FR" sz="4000" baseline="0" dirty="0">
                <a:solidFill>
                  <a:srgbClr val="00B050"/>
                </a:solidFill>
                <a:sym typeface="Wingdings" panose="05000000000000000000" pitchFamily="2" charset="2"/>
              </a:rPr>
              <a:t></a:t>
            </a:r>
            <a:endParaRPr lang="fr-FR" sz="4000" baseline="0" dirty="0">
              <a:solidFill>
                <a:srgbClr val="00B050"/>
              </a:solidFill>
            </a:endParaRPr>
          </a:p>
        </p:txBody>
      </p:sp>
      <p:pic>
        <p:nvPicPr>
          <p:cNvPr id="17" name="Image 16">
            <a:extLst>
              <a:ext uri="{FF2B5EF4-FFF2-40B4-BE49-F238E27FC236}">
                <a16:creationId xmlns:a16="http://schemas.microsoft.com/office/drawing/2014/main" xmlns="" id="{032D17D2-D71A-47B0-B079-F1C7D02B45B4}"/>
              </a:ext>
            </a:extLst>
          </p:cNvPr>
          <p:cNvPicPr>
            <a:picLocks noChangeAspect="1"/>
          </p:cNvPicPr>
          <p:nvPr/>
        </p:nvPicPr>
        <p:blipFill rotWithShape="1">
          <a:blip r:embed="rId16" cstate="print">
            <a:extLst>
              <a:ext uri="{BEBA8EAE-BF5A-486C-A8C5-ECC9F3942E4B}">
                <a14:imgProps xmlns:a14="http://schemas.microsoft.com/office/drawing/2010/main">
                  <a14:imgLayer r:embed="rId17">
                    <a14:imgEffect>
                      <a14:brightnessContrast bright="20000" contrast="40000"/>
                    </a14:imgEffect>
                  </a14:imgLayer>
                </a14:imgProps>
              </a:ext>
              <a:ext uri="{28A0092B-C50C-407E-A947-70E740481C1C}">
                <a14:useLocalDpi xmlns:a14="http://schemas.microsoft.com/office/drawing/2010/main" val="0"/>
              </a:ext>
            </a:extLst>
          </a:blip>
          <a:srcRect l="33424" t="48522" r="64804" b="45912"/>
          <a:stretch/>
        </p:blipFill>
        <p:spPr>
          <a:xfrm>
            <a:off x="7949550" y="872716"/>
            <a:ext cx="871879" cy="1817678"/>
          </a:xfrm>
          <a:prstGeom prst="rect">
            <a:avLst/>
          </a:prstGeom>
          <a:ln>
            <a:solidFill>
              <a:schemeClr val="accent4"/>
            </a:solidFill>
          </a:ln>
        </p:spPr>
      </p:pic>
      <p:sp>
        <p:nvSpPr>
          <p:cNvPr id="20" name="ZoneTexte 19">
            <a:extLst>
              <a:ext uri="{FF2B5EF4-FFF2-40B4-BE49-F238E27FC236}">
                <a16:creationId xmlns:a16="http://schemas.microsoft.com/office/drawing/2014/main" xmlns="" id="{89C1CFDC-2146-4437-BC17-A95C0F77934F}"/>
              </a:ext>
            </a:extLst>
          </p:cNvPr>
          <p:cNvSpPr txBox="1"/>
          <p:nvPr/>
        </p:nvSpPr>
        <p:spPr>
          <a:xfrm>
            <a:off x="8278129" y="1304764"/>
            <a:ext cx="475424" cy="707886"/>
          </a:xfrm>
          <a:prstGeom prst="rect">
            <a:avLst/>
          </a:prstGeom>
          <a:noFill/>
        </p:spPr>
        <p:txBody>
          <a:bodyPr wrap="square" rtlCol="0">
            <a:spAutoFit/>
          </a:bodyPr>
          <a:lstStyle/>
          <a:p>
            <a:r>
              <a:rPr lang="fr-FR" sz="4000" baseline="0" dirty="0">
                <a:solidFill>
                  <a:srgbClr val="00B050"/>
                </a:solidFill>
                <a:sym typeface="Wingdings" panose="05000000000000000000" pitchFamily="2" charset="2"/>
              </a:rPr>
              <a:t></a:t>
            </a:r>
            <a:endParaRPr lang="fr-FR" sz="4000" baseline="0" dirty="0">
              <a:solidFill>
                <a:srgbClr val="00B050"/>
              </a:solidFill>
            </a:endParaRPr>
          </a:p>
        </p:txBody>
      </p:sp>
    </p:spTree>
    <p:extLst>
      <p:ext uri="{BB962C8B-B14F-4D97-AF65-F5344CB8AC3E}">
        <p14:creationId xmlns:p14="http://schemas.microsoft.com/office/powerpoint/2010/main" val="2587859166"/>
      </p:ext>
    </p:extLst>
  </p:cSld>
  <p:clrMapOvr>
    <a:masterClrMapping/>
  </p:clrMapOvr>
  <p:transition>
    <p:cu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xmlns="" id="{5CB82D6B-B1E8-424D-A14D-045294EAD347}"/>
              </a:ext>
            </a:extLst>
          </p:cNvPr>
          <p:cNvSpPr>
            <a:spLocks noGrp="1"/>
          </p:cNvSpPr>
          <p:nvPr>
            <p:ph type="title"/>
          </p:nvPr>
        </p:nvSpPr>
        <p:spPr>
          <a:xfrm>
            <a:off x="838200" y="381582"/>
            <a:ext cx="10515600" cy="1325563"/>
          </a:xfrm>
        </p:spPr>
        <p:txBody>
          <a:bodyPr/>
          <a:lstStyle/>
          <a:p>
            <a:endParaRPr lang="fr-FR">
              <a:solidFill>
                <a:schemeClr val="bg1"/>
              </a:solidFill>
            </a:endParaRPr>
          </a:p>
        </p:txBody>
      </p:sp>
      <p:pic>
        <p:nvPicPr>
          <p:cNvPr id="9" name="Espace réservé du contenu 8">
            <a:hlinkClick r:id="rId2"/>
            <a:extLst>
              <a:ext uri="{FF2B5EF4-FFF2-40B4-BE49-F238E27FC236}">
                <a16:creationId xmlns:a16="http://schemas.microsoft.com/office/drawing/2014/main" xmlns="" id="{753C4323-07BF-4B66-85DC-ED0957714F95}"/>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2702" y="-1"/>
            <a:ext cx="12179297" cy="6858001"/>
          </a:xfrm>
        </p:spPr>
      </p:pic>
      <p:sp>
        <p:nvSpPr>
          <p:cNvPr id="13" name="ZoneTexte 12">
            <a:extLst>
              <a:ext uri="{FF2B5EF4-FFF2-40B4-BE49-F238E27FC236}">
                <a16:creationId xmlns:a16="http://schemas.microsoft.com/office/drawing/2014/main" xmlns="" id="{CCB78A7A-8272-47C0-AE5A-E8B50F729CEE}"/>
              </a:ext>
            </a:extLst>
          </p:cNvPr>
          <p:cNvSpPr txBox="1"/>
          <p:nvPr/>
        </p:nvSpPr>
        <p:spPr>
          <a:xfrm>
            <a:off x="838200" y="4983039"/>
            <a:ext cx="3097560" cy="338554"/>
          </a:xfrm>
          <a:prstGeom prst="rect">
            <a:avLst/>
          </a:prstGeom>
          <a:noFill/>
        </p:spPr>
        <p:txBody>
          <a:bodyPr wrap="square" rtlCol="0">
            <a:spAutoFit/>
          </a:bodyPr>
          <a:lstStyle/>
          <a:p>
            <a:endParaRPr lang="fr-FR" baseline="0" dirty="0">
              <a:solidFill>
                <a:schemeClr val="bg1"/>
              </a:solidFill>
            </a:endParaRPr>
          </a:p>
        </p:txBody>
      </p:sp>
      <p:pic>
        <p:nvPicPr>
          <p:cNvPr id="8" name="Image 7" descr="Logo_France_Nature_Environnement_2016">
            <a:extLst>
              <a:ext uri="{FF2B5EF4-FFF2-40B4-BE49-F238E27FC236}">
                <a16:creationId xmlns:a16="http://schemas.microsoft.com/office/drawing/2014/main" xmlns="" id="{58897F56-BFCE-4509-A604-DCEB90F9B08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84125" y="5821468"/>
            <a:ext cx="1157235" cy="963612"/>
          </a:xfrm>
          <a:prstGeom prst="rect">
            <a:avLst/>
          </a:prstGeom>
          <a:noFill/>
          <a:ln>
            <a:noFill/>
          </a:ln>
        </p:spPr>
      </p:pic>
      <p:sp>
        <p:nvSpPr>
          <p:cNvPr id="11" name="Rectangle 15">
            <a:extLst>
              <a:ext uri="{FF2B5EF4-FFF2-40B4-BE49-F238E27FC236}">
                <a16:creationId xmlns:a16="http://schemas.microsoft.com/office/drawing/2014/main" xmlns="" id="{5F68E2CA-AF50-40FD-BBBE-A6BBE9F9A3CE}"/>
              </a:ext>
            </a:extLst>
          </p:cNvPr>
          <p:cNvSpPr>
            <a:spLocks noChangeArrowheads="1"/>
          </p:cNvSpPr>
          <p:nvPr/>
        </p:nvSpPr>
        <p:spPr bwMode="auto">
          <a:xfrm>
            <a:off x="194803" y="5821468"/>
            <a:ext cx="3793315" cy="963612"/>
          </a:xfrm>
          <a:prstGeom prst="rect">
            <a:avLst/>
          </a:prstGeom>
          <a:solidFill>
            <a:srgbClr val="000000">
              <a:alpha val="50000"/>
            </a:srgbClr>
          </a:solidFill>
          <a:ln w="9525">
            <a:solidFill>
              <a:schemeClr val="accent4"/>
            </a:solidFill>
            <a:miter lim="800000"/>
            <a:headEnd/>
            <a:tailEnd/>
          </a:ln>
          <a:effectLst/>
        </p:spPr>
        <p:txBody>
          <a:bodyPr/>
          <a:lstStyle/>
          <a:p>
            <a:r>
              <a:rPr lang="fr-FR" altLang="fr-FR" sz="1800" baseline="0" dirty="0">
                <a:solidFill>
                  <a:schemeClr val="bg1"/>
                </a:solidFill>
                <a:latin typeface="+mn-lt"/>
              </a:rPr>
              <a:t>Pierre Brunet </a:t>
            </a:r>
          </a:p>
          <a:p>
            <a:pPr>
              <a:spcAft>
                <a:spcPts val="300"/>
              </a:spcAft>
            </a:pPr>
            <a:r>
              <a:rPr lang="fr-FR" altLang="fr-FR" sz="1800" u="sng" baseline="0" dirty="0">
                <a:solidFill>
                  <a:schemeClr val="bg1"/>
                </a:solidFill>
                <a:latin typeface="+mn-lt"/>
                <a:hlinkClick r:id="rId5"/>
              </a:rPr>
              <a:t>pierre.m.brunet@free.fr</a:t>
            </a:r>
            <a:endParaRPr lang="fr-FR" altLang="fr-FR" sz="1800" u="sng" baseline="0" dirty="0">
              <a:solidFill>
                <a:schemeClr val="bg1"/>
              </a:solidFill>
              <a:latin typeface="+mn-lt"/>
            </a:endParaRPr>
          </a:p>
          <a:p>
            <a:r>
              <a:rPr lang="fr-FR" altLang="fr-FR" sz="1800" baseline="0" dirty="0">
                <a:solidFill>
                  <a:schemeClr val="bg1"/>
                </a:solidFill>
                <a:latin typeface="+mn-lt"/>
              </a:rPr>
              <a:t>Réseau juridique FNE</a:t>
            </a:r>
          </a:p>
        </p:txBody>
      </p:sp>
      <p:sp>
        <p:nvSpPr>
          <p:cNvPr id="16" name="Rectangle 4">
            <a:extLst>
              <a:ext uri="{FF2B5EF4-FFF2-40B4-BE49-F238E27FC236}">
                <a16:creationId xmlns:a16="http://schemas.microsoft.com/office/drawing/2014/main" xmlns="" id="{01355090-E6B4-421B-B6A4-96EFD682CE6E}"/>
              </a:ext>
            </a:extLst>
          </p:cNvPr>
          <p:cNvSpPr txBox="1">
            <a:spLocks noChangeArrowheads="1"/>
          </p:cNvSpPr>
          <p:nvPr/>
        </p:nvSpPr>
        <p:spPr>
          <a:xfrm>
            <a:off x="0" y="0"/>
            <a:ext cx="12192000" cy="1152525"/>
          </a:xfrm>
          <a:prstGeom prst="rect">
            <a:avLst/>
          </a:prstGeom>
          <a:solidFill>
            <a:srgbClr val="000000">
              <a:alpha val="20000"/>
            </a:srgbClr>
          </a:solidFill>
          <a:ln>
            <a:solidFill>
              <a:schemeClr val="tx1"/>
            </a:solidFill>
            <a:miter lim="800000"/>
            <a:headEnd/>
            <a:tailEnd/>
          </a:ln>
        </p:spPr>
        <p:txBody>
          <a:bodyPr anchor="ctr">
            <a:no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marL="182563" fontAlgn="auto">
              <a:lnSpc>
                <a:spcPct val="100000"/>
              </a:lnSpc>
              <a:spcBef>
                <a:spcPts val="600"/>
              </a:spcBef>
              <a:spcAft>
                <a:spcPts val="600"/>
              </a:spcAft>
            </a:pPr>
            <a:r>
              <a:rPr lang="fr-FR" sz="3200" b="1" baseline="0">
                <a:latin typeface="Tahoma" panose="020B0604030504040204" pitchFamily="34" charset="0"/>
                <a:ea typeface="Tahoma" panose="020B0604030504040204" pitchFamily="34" charset="0"/>
                <a:cs typeface="Tahoma" panose="020B0604030504040204" pitchFamily="34" charset="0"/>
              </a:rPr>
              <a:t>Eclairage artificiel et milieux aquatiques</a:t>
            </a:r>
            <a:endParaRPr lang="fr-FR" sz="3200" b="1" baseline="0" dirty="0">
              <a:latin typeface="Tahoma" panose="020B0604030504040204" pitchFamily="34" charset="0"/>
              <a:ea typeface="Tahoma" panose="020B0604030504040204" pitchFamily="34" charset="0"/>
              <a:cs typeface="Tahoma" panose="020B0604030504040204" pitchFamily="34" charset="0"/>
            </a:endParaRPr>
          </a:p>
        </p:txBody>
      </p:sp>
      <p:pic>
        <p:nvPicPr>
          <p:cNvPr id="4" name="Image 3" descr="Une image contenant texte&#10;&#10;Description générée automatiquement">
            <a:extLst>
              <a:ext uri="{FF2B5EF4-FFF2-40B4-BE49-F238E27FC236}">
                <a16:creationId xmlns:a16="http://schemas.microsoft.com/office/drawing/2014/main" xmlns="" id="{6E393568-2788-4DE3-92B3-F08728CB984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02097" y="4983039"/>
            <a:ext cx="3488309" cy="1152525"/>
          </a:xfrm>
          <a:prstGeom prst="rect">
            <a:avLst/>
          </a:prstGeom>
          <a:solidFill>
            <a:schemeClr val="accent1"/>
          </a:solidFill>
        </p:spPr>
      </p:pic>
      <p:sp>
        <p:nvSpPr>
          <p:cNvPr id="12" name="ZoneTexte 11">
            <a:extLst>
              <a:ext uri="{FF2B5EF4-FFF2-40B4-BE49-F238E27FC236}">
                <a16:creationId xmlns:a16="http://schemas.microsoft.com/office/drawing/2014/main" xmlns="" id="{BE1D64A8-D993-4B24-9A18-11AC402F1902}"/>
              </a:ext>
            </a:extLst>
          </p:cNvPr>
          <p:cNvSpPr txBox="1"/>
          <p:nvPr/>
        </p:nvSpPr>
        <p:spPr>
          <a:xfrm>
            <a:off x="5951984" y="6201349"/>
            <a:ext cx="6101080" cy="584775"/>
          </a:xfrm>
          <a:prstGeom prst="rect">
            <a:avLst/>
          </a:prstGeom>
          <a:noFill/>
        </p:spPr>
        <p:txBody>
          <a:bodyPr wrap="square">
            <a:spAutoFit/>
          </a:bodyPr>
          <a:lstStyle/>
          <a:p>
            <a:pPr algn="r"/>
            <a:r>
              <a:rPr lang="fr-FR" b="1" baseline="0" dirty="0">
                <a:solidFill>
                  <a:schemeClr val="bg1"/>
                </a:solidFill>
              </a:rPr>
              <a:t>Rencontre technique « Trame noire et biodiversité » </a:t>
            </a:r>
          </a:p>
          <a:p>
            <a:pPr algn="r"/>
            <a:r>
              <a:rPr lang="fr-FR" b="1" baseline="0" dirty="0">
                <a:solidFill>
                  <a:schemeClr val="bg1"/>
                </a:solidFill>
              </a:rPr>
              <a:t>Paris, 18 novembre 2021</a:t>
            </a:r>
          </a:p>
        </p:txBody>
      </p:sp>
      <p:sp>
        <p:nvSpPr>
          <p:cNvPr id="14" name="Rectangle 4">
            <a:extLst>
              <a:ext uri="{FF2B5EF4-FFF2-40B4-BE49-F238E27FC236}">
                <a16:creationId xmlns:a16="http://schemas.microsoft.com/office/drawing/2014/main" xmlns="" id="{6A87D4E7-6F02-479F-A85C-98304CCC0E86}"/>
              </a:ext>
            </a:extLst>
          </p:cNvPr>
          <p:cNvSpPr txBox="1">
            <a:spLocks noChangeArrowheads="1"/>
          </p:cNvSpPr>
          <p:nvPr/>
        </p:nvSpPr>
        <p:spPr>
          <a:xfrm>
            <a:off x="7242267" y="1744222"/>
            <a:ext cx="4104456" cy="1152525"/>
          </a:xfrm>
          <a:prstGeom prst="rect">
            <a:avLst/>
          </a:prstGeom>
          <a:solidFill>
            <a:srgbClr val="000000">
              <a:alpha val="20000"/>
            </a:srgbClr>
          </a:solidFill>
          <a:ln>
            <a:solidFill>
              <a:schemeClr val="tx1"/>
            </a:solidFill>
            <a:miter lim="800000"/>
            <a:headEnd/>
            <a:tailEnd/>
          </a:ln>
        </p:spPr>
        <p:txBody>
          <a:bodyPr anchor="ctr">
            <a:no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marL="182563" fontAlgn="auto">
              <a:lnSpc>
                <a:spcPct val="100000"/>
              </a:lnSpc>
              <a:spcBef>
                <a:spcPts val="600"/>
              </a:spcBef>
              <a:spcAft>
                <a:spcPts val="600"/>
              </a:spcAft>
            </a:pPr>
            <a:r>
              <a:rPr lang="fr-FR" sz="3200" b="1" baseline="0" dirty="0">
                <a:latin typeface="Tahoma" panose="020B0604030504040204" pitchFamily="34" charset="0"/>
                <a:ea typeface="Tahoma" panose="020B0604030504040204" pitchFamily="34" charset="0"/>
                <a:cs typeface="Tahoma" panose="020B0604030504040204" pitchFamily="34" charset="0"/>
              </a:rPr>
              <a:t>Back-up slides</a:t>
            </a:r>
          </a:p>
        </p:txBody>
      </p:sp>
    </p:spTree>
    <p:extLst>
      <p:ext uri="{BB962C8B-B14F-4D97-AF65-F5344CB8AC3E}">
        <p14:creationId xmlns:p14="http://schemas.microsoft.com/office/powerpoint/2010/main" val="180364667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84" name="Rectangle 4"/>
          <p:cNvSpPr>
            <a:spLocks noGrp="1" noChangeArrowheads="1"/>
          </p:cNvSpPr>
          <p:nvPr>
            <p:ph type="ctrTitle" idx="4294967295"/>
          </p:nvPr>
        </p:nvSpPr>
        <p:spPr>
          <a:xfrm>
            <a:off x="0" y="0"/>
            <a:ext cx="12192000" cy="1152525"/>
          </a:xfrm>
          <a:prstGeom prst="rect">
            <a:avLst/>
          </a:prstGeom>
          <a:solidFill>
            <a:srgbClr val="000000">
              <a:alpha val="20000"/>
            </a:srgbClr>
          </a:solidFill>
          <a:ln>
            <a:solidFill>
              <a:schemeClr val="tx1"/>
            </a:solidFill>
            <a:miter lim="800000"/>
            <a:headEnd/>
            <a:tailEnd/>
          </a:ln>
        </p:spPr>
        <p:txBody>
          <a:bodyPr anchor="ctr">
            <a:noAutofit/>
          </a:bodyPr>
          <a:lstStyle/>
          <a:p>
            <a:pPr marL="182563" algn="l">
              <a:lnSpc>
                <a:spcPct val="100000"/>
              </a:lnSpc>
              <a:spcBef>
                <a:spcPts val="600"/>
              </a:spcBef>
              <a:spcAft>
                <a:spcPts val="600"/>
              </a:spcAft>
            </a:pPr>
            <a:r>
              <a:rPr lang="fr-FR" sz="3200" b="1" dirty="0">
                <a:latin typeface="Tahoma" panose="020B0604030504040204" pitchFamily="34" charset="0"/>
                <a:ea typeface="Tahoma" panose="020B0604030504040204" pitchFamily="34" charset="0"/>
                <a:cs typeface="Tahoma" panose="020B0604030504040204" pitchFamily="34" charset="0"/>
              </a:rPr>
              <a:t>Eclairage artificiel et milieux aquatiques</a:t>
            </a:r>
          </a:p>
        </p:txBody>
      </p:sp>
      <p:sp>
        <p:nvSpPr>
          <p:cNvPr id="532489" name="AutoShape 9" descr="image001"/>
          <p:cNvSpPr>
            <a:spLocks noChangeAspect="1" noChangeArrowheads="1"/>
          </p:cNvSpPr>
          <p:nvPr/>
        </p:nvSpPr>
        <p:spPr bwMode="auto">
          <a:xfrm>
            <a:off x="5148266" y="3024191"/>
            <a:ext cx="1895475" cy="809625"/>
          </a:xfrm>
          <a:prstGeom prst="rect">
            <a:avLst/>
          </a:prstGeom>
          <a:noFill/>
          <a:extLst>
            <a:ext uri="{909E8E84-426E-40DD-AFC4-6F175D3DCCD1}">
              <a14:hiddenFill xmlns:a14="http://schemas.microsoft.com/office/drawing/2010/main">
                <a:solidFill>
                  <a:srgbClr val="FFFFFF"/>
                </a:solidFill>
              </a14:hiddenFill>
            </a:ext>
          </a:extLst>
        </p:spPr>
        <p:txBody>
          <a:bodyPr/>
          <a:lstStyle/>
          <a:p>
            <a:endParaRPr lang="fr-FR" dirty="0"/>
          </a:p>
        </p:txBody>
      </p:sp>
      <p:sp>
        <p:nvSpPr>
          <p:cNvPr id="532491" name="AutoShape 11" descr="image001"/>
          <p:cNvSpPr>
            <a:spLocks noChangeAspect="1" noChangeArrowheads="1"/>
          </p:cNvSpPr>
          <p:nvPr/>
        </p:nvSpPr>
        <p:spPr bwMode="auto">
          <a:xfrm>
            <a:off x="5148266" y="3024191"/>
            <a:ext cx="1895475" cy="809625"/>
          </a:xfrm>
          <a:prstGeom prst="rect">
            <a:avLst/>
          </a:prstGeom>
          <a:noFill/>
          <a:extLst>
            <a:ext uri="{909E8E84-426E-40DD-AFC4-6F175D3DCCD1}">
              <a14:hiddenFill xmlns:a14="http://schemas.microsoft.com/office/drawing/2010/main">
                <a:solidFill>
                  <a:srgbClr val="FFFFFF"/>
                </a:solidFill>
              </a14:hiddenFill>
            </a:ext>
          </a:extLst>
        </p:spPr>
        <p:txBody>
          <a:bodyPr/>
          <a:lstStyle/>
          <a:p>
            <a:endParaRPr lang="fr-FR" dirty="0"/>
          </a:p>
        </p:txBody>
      </p:sp>
      <p:sp>
        <p:nvSpPr>
          <p:cNvPr id="532493" name="AutoShape 13" descr="image001"/>
          <p:cNvSpPr>
            <a:spLocks noChangeAspect="1" noChangeArrowheads="1"/>
          </p:cNvSpPr>
          <p:nvPr/>
        </p:nvSpPr>
        <p:spPr bwMode="auto">
          <a:xfrm>
            <a:off x="5148266" y="3024191"/>
            <a:ext cx="1895475" cy="809625"/>
          </a:xfrm>
          <a:prstGeom prst="rect">
            <a:avLst/>
          </a:prstGeom>
          <a:noFill/>
          <a:extLst>
            <a:ext uri="{909E8E84-426E-40DD-AFC4-6F175D3DCCD1}">
              <a14:hiddenFill xmlns:a14="http://schemas.microsoft.com/office/drawing/2010/main">
                <a:solidFill>
                  <a:srgbClr val="FFFFFF"/>
                </a:solidFill>
              </a14:hiddenFill>
            </a:ext>
          </a:extLst>
        </p:spPr>
        <p:txBody>
          <a:bodyPr/>
          <a:lstStyle/>
          <a:p>
            <a:endParaRPr lang="fr-FR" dirty="0"/>
          </a:p>
        </p:txBody>
      </p:sp>
      <p:sp>
        <p:nvSpPr>
          <p:cNvPr id="532508" name="AutoShape 28" descr="Résultat de recherche d'images pour &quot;lpo&quot;"/>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a:lstStyle/>
          <a:p>
            <a:endParaRPr lang="fr-FR" dirty="0"/>
          </a:p>
        </p:txBody>
      </p:sp>
      <p:sp>
        <p:nvSpPr>
          <p:cNvPr id="532510" name="AutoShape 30" descr="Résultat de recherche d'images pour &quot;lpo&quot;"/>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a:lstStyle/>
          <a:p>
            <a:endParaRPr lang="fr-FR" dirty="0"/>
          </a:p>
        </p:txBody>
      </p:sp>
      <p:sp>
        <p:nvSpPr>
          <p:cNvPr id="532512" name="AutoShape 32" descr="Résultat de recherche d'images pour &quot;lpo&quot;"/>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a:lstStyle/>
          <a:p>
            <a:endParaRPr lang="fr-FR" dirty="0"/>
          </a:p>
        </p:txBody>
      </p:sp>
      <p:sp>
        <p:nvSpPr>
          <p:cNvPr id="532529" name="AutoShape 49" descr="Résultat de recherche d'images pour &quot;fne normandie logo&quot;"/>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a:lstStyle/>
          <a:p>
            <a:endParaRPr lang="fr-FR" dirty="0"/>
          </a:p>
        </p:txBody>
      </p:sp>
      <p:sp>
        <p:nvSpPr>
          <p:cNvPr id="532531" name="AutoShape 51" descr="Résultat de recherche d'images pour &quot;fne normandie logo&quot;"/>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a:lstStyle/>
          <a:p>
            <a:endParaRPr lang="fr-FR" dirty="0"/>
          </a:p>
        </p:txBody>
      </p:sp>
      <p:sp>
        <p:nvSpPr>
          <p:cNvPr id="532533" name="AutoShape 53" descr="Résultat de recherche d'images pour &quot;fne normandie logo&quot;"/>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a:lstStyle/>
          <a:p>
            <a:endParaRPr lang="fr-FR" dirty="0"/>
          </a:p>
        </p:txBody>
      </p:sp>
    </p:spTree>
    <p:extLst>
      <p:ext uri="{BB962C8B-B14F-4D97-AF65-F5344CB8AC3E}">
        <p14:creationId xmlns:p14="http://schemas.microsoft.com/office/powerpoint/2010/main" val="3477320534"/>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89" name="AutoShape 9" descr="image001"/>
          <p:cNvSpPr>
            <a:spLocks noChangeAspect="1" noChangeArrowheads="1"/>
          </p:cNvSpPr>
          <p:nvPr/>
        </p:nvSpPr>
        <p:spPr bwMode="auto">
          <a:xfrm>
            <a:off x="5060350" y="90345"/>
            <a:ext cx="5174641" cy="2210275"/>
          </a:xfrm>
          <a:prstGeom prst="rect">
            <a:avLst/>
          </a:prstGeom>
          <a:noFill/>
          <a:extLst>
            <a:ext uri="{909E8E84-426E-40DD-AFC4-6F175D3DCCD1}">
              <a14:hiddenFill xmlns:a14="http://schemas.microsoft.com/office/drawing/2010/main">
                <a:solidFill>
                  <a:srgbClr val="FFFFFF"/>
                </a:solidFill>
              </a14:hiddenFill>
            </a:ext>
          </a:extLst>
        </p:spPr>
        <p:txBody>
          <a:bodyPr/>
          <a:lstStyle/>
          <a:p>
            <a:endParaRPr lang="fr-FR" dirty="0"/>
          </a:p>
        </p:txBody>
      </p:sp>
      <p:sp>
        <p:nvSpPr>
          <p:cNvPr id="532491" name="AutoShape 11" descr="image001"/>
          <p:cNvSpPr>
            <a:spLocks noChangeAspect="1" noChangeArrowheads="1"/>
          </p:cNvSpPr>
          <p:nvPr/>
        </p:nvSpPr>
        <p:spPr bwMode="auto">
          <a:xfrm>
            <a:off x="5060350" y="90345"/>
            <a:ext cx="5174641" cy="2210275"/>
          </a:xfrm>
          <a:prstGeom prst="rect">
            <a:avLst/>
          </a:prstGeom>
          <a:noFill/>
          <a:extLst>
            <a:ext uri="{909E8E84-426E-40DD-AFC4-6F175D3DCCD1}">
              <a14:hiddenFill xmlns:a14="http://schemas.microsoft.com/office/drawing/2010/main">
                <a:solidFill>
                  <a:srgbClr val="FFFFFF"/>
                </a:solidFill>
              </a14:hiddenFill>
            </a:ext>
          </a:extLst>
        </p:spPr>
        <p:txBody>
          <a:bodyPr/>
          <a:lstStyle/>
          <a:p>
            <a:endParaRPr lang="fr-FR" dirty="0"/>
          </a:p>
        </p:txBody>
      </p:sp>
      <p:sp>
        <p:nvSpPr>
          <p:cNvPr id="532493" name="AutoShape 13" descr="image001"/>
          <p:cNvSpPr>
            <a:spLocks noChangeAspect="1" noChangeArrowheads="1"/>
          </p:cNvSpPr>
          <p:nvPr/>
        </p:nvSpPr>
        <p:spPr bwMode="auto">
          <a:xfrm>
            <a:off x="5060350" y="90345"/>
            <a:ext cx="5174641" cy="2210275"/>
          </a:xfrm>
          <a:prstGeom prst="rect">
            <a:avLst/>
          </a:prstGeom>
          <a:noFill/>
          <a:extLst>
            <a:ext uri="{909E8E84-426E-40DD-AFC4-6F175D3DCCD1}">
              <a14:hiddenFill xmlns:a14="http://schemas.microsoft.com/office/drawing/2010/main">
                <a:solidFill>
                  <a:srgbClr val="FFFFFF"/>
                </a:solidFill>
              </a14:hiddenFill>
            </a:ext>
          </a:extLst>
        </p:spPr>
        <p:txBody>
          <a:bodyPr/>
          <a:lstStyle/>
          <a:p>
            <a:endParaRPr lang="fr-FR" dirty="0"/>
          </a:p>
        </p:txBody>
      </p:sp>
      <p:sp>
        <p:nvSpPr>
          <p:cNvPr id="532508" name="AutoShape 28" descr="Résultat de recherche d'images pour &quot;lpo&quot;"/>
          <p:cNvSpPr>
            <a:spLocks noChangeAspect="1" noChangeArrowheads="1"/>
          </p:cNvSpPr>
          <p:nvPr/>
        </p:nvSpPr>
        <p:spPr bwMode="auto">
          <a:xfrm>
            <a:off x="5855675" y="342746"/>
            <a:ext cx="832104" cy="832104"/>
          </a:xfrm>
          <a:prstGeom prst="rect">
            <a:avLst/>
          </a:prstGeom>
          <a:noFill/>
          <a:extLst>
            <a:ext uri="{909E8E84-426E-40DD-AFC4-6F175D3DCCD1}">
              <a14:hiddenFill xmlns:a14="http://schemas.microsoft.com/office/drawing/2010/main">
                <a:solidFill>
                  <a:srgbClr val="FFFFFF"/>
                </a:solidFill>
              </a14:hiddenFill>
            </a:ext>
          </a:extLst>
        </p:spPr>
        <p:txBody>
          <a:bodyPr/>
          <a:lstStyle/>
          <a:p>
            <a:endParaRPr lang="fr-FR" dirty="0"/>
          </a:p>
        </p:txBody>
      </p:sp>
      <p:sp>
        <p:nvSpPr>
          <p:cNvPr id="532510" name="AutoShape 30" descr="Résultat de recherche d'images pour &quot;lpo&quot;"/>
          <p:cNvSpPr>
            <a:spLocks noChangeAspect="1" noChangeArrowheads="1"/>
          </p:cNvSpPr>
          <p:nvPr/>
        </p:nvSpPr>
        <p:spPr bwMode="auto">
          <a:xfrm>
            <a:off x="5855675" y="342746"/>
            <a:ext cx="832104" cy="832104"/>
          </a:xfrm>
          <a:prstGeom prst="rect">
            <a:avLst/>
          </a:prstGeom>
          <a:noFill/>
          <a:extLst>
            <a:ext uri="{909E8E84-426E-40DD-AFC4-6F175D3DCCD1}">
              <a14:hiddenFill xmlns:a14="http://schemas.microsoft.com/office/drawing/2010/main">
                <a:solidFill>
                  <a:srgbClr val="FFFFFF"/>
                </a:solidFill>
              </a14:hiddenFill>
            </a:ext>
          </a:extLst>
        </p:spPr>
        <p:txBody>
          <a:bodyPr/>
          <a:lstStyle/>
          <a:p>
            <a:endParaRPr lang="fr-FR" dirty="0"/>
          </a:p>
        </p:txBody>
      </p:sp>
      <p:sp>
        <p:nvSpPr>
          <p:cNvPr id="532512" name="AutoShape 32" descr="Résultat de recherche d'images pour &quot;lpo&quot;"/>
          <p:cNvSpPr>
            <a:spLocks noChangeAspect="1" noChangeArrowheads="1"/>
          </p:cNvSpPr>
          <p:nvPr/>
        </p:nvSpPr>
        <p:spPr bwMode="auto">
          <a:xfrm>
            <a:off x="5855675" y="342746"/>
            <a:ext cx="832104" cy="832104"/>
          </a:xfrm>
          <a:prstGeom prst="rect">
            <a:avLst/>
          </a:prstGeom>
          <a:noFill/>
          <a:extLst>
            <a:ext uri="{909E8E84-426E-40DD-AFC4-6F175D3DCCD1}">
              <a14:hiddenFill xmlns:a14="http://schemas.microsoft.com/office/drawing/2010/main">
                <a:solidFill>
                  <a:srgbClr val="FFFFFF"/>
                </a:solidFill>
              </a14:hiddenFill>
            </a:ext>
          </a:extLst>
        </p:spPr>
        <p:txBody>
          <a:bodyPr/>
          <a:lstStyle/>
          <a:p>
            <a:endParaRPr lang="fr-FR" dirty="0"/>
          </a:p>
        </p:txBody>
      </p:sp>
      <p:sp>
        <p:nvSpPr>
          <p:cNvPr id="532529" name="AutoShape 49" descr="Résultat de recherche d'images pour &quot;fne normandie logo&quot;"/>
          <p:cNvSpPr>
            <a:spLocks noChangeAspect="1" noChangeArrowheads="1"/>
          </p:cNvSpPr>
          <p:nvPr/>
        </p:nvSpPr>
        <p:spPr bwMode="auto">
          <a:xfrm>
            <a:off x="5855675" y="342746"/>
            <a:ext cx="832104" cy="832104"/>
          </a:xfrm>
          <a:prstGeom prst="rect">
            <a:avLst/>
          </a:prstGeom>
          <a:noFill/>
          <a:extLst>
            <a:ext uri="{909E8E84-426E-40DD-AFC4-6F175D3DCCD1}">
              <a14:hiddenFill xmlns:a14="http://schemas.microsoft.com/office/drawing/2010/main">
                <a:solidFill>
                  <a:srgbClr val="FFFFFF"/>
                </a:solidFill>
              </a14:hiddenFill>
            </a:ext>
          </a:extLst>
        </p:spPr>
        <p:txBody>
          <a:bodyPr/>
          <a:lstStyle/>
          <a:p>
            <a:endParaRPr lang="fr-FR" dirty="0"/>
          </a:p>
        </p:txBody>
      </p:sp>
      <p:sp>
        <p:nvSpPr>
          <p:cNvPr id="532531" name="AutoShape 51" descr="Résultat de recherche d'images pour &quot;fne normandie logo&quot;"/>
          <p:cNvSpPr>
            <a:spLocks noChangeAspect="1" noChangeArrowheads="1"/>
          </p:cNvSpPr>
          <p:nvPr/>
        </p:nvSpPr>
        <p:spPr bwMode="auto">
          <a:xfrm>
            <a:off x="5855675" y="342746"/>
            <a:ext cx="832104" cy="832104"/>
          </a:xfrm>
          <a:prstGeom prst="rect">
            <a:avLst/>
          </a:prstGeom>
          <a:noFill/>
          <a:extLst>
            <a:ext uri="{909E8E84-426E-40DD-AFC4-6F175D3DCCD1}">
              <a14:hiddenFill xmlns:a14="http://schemas.microsoft.com/office/drawing/2010/main">
                <a:solidFill>
                  <a:srgbClr val="FFFFFF"/>
                </a:solidFill>
              </a14:hiddenFill>
            </a:ext>
          </a:extLst>
        </p:spPr>
        <p:txBody>
          <a:bodyPr/>
          <a:lstStyle/>
          <a:p>
            <a:endParaRPr lang="fr-FR" dirty="0"/>
          </a:p>
        </p:txBody>
      </p:sp>
      <p:sp>
        <p:nvSpPr>
          <p:cNvPr id="532533" name="AutoShape 53" descr="Résultat de recherche d'images pour &quot;fne normandie logo&quot;"/>
          <p:cNvSpPr>
            <a:spLocks noChangeAspect="1" noChangeArrowheads="1"/>
          </p:cNvSpPr>
          <p:nvPr/>
        </p:nvSpPr>
        <p:spPr bwMode="auto">
          <a:xfrm>
            <a:off x="5855675" y="342746"/>
            <a:ext cx="832104" cy="832104"/>
          </a:xfrm>
          <a:prstGeom prst="rect">
            <a:avLst/>
          </a:prstGeom>
          <a:noFill/>
          <a:extLst>
            <a:ext uri="{909E8E84-426E-40DD-AFC4-6F175D3DCCD1}">
              <a14:hiddenFill xmlns:a14="http://schemas.microsoft.com/office/drawing/2010/main">
                <a:solidFill>
                  <a:srgbClr val="FFFFFF"/>
                </a:solidFill>
              </a14:hiddenFill>
            </a:ext>
          </a:extLst>
        </p:spPr>
        <p:txBody>
          <a:bodyPr/>
          <a:lstStyle/>
          <a:p>
            <a:endParaRPr lang="fr-FR" dirty="0"/>
          </a:p>
        </p:txBody>
      </p:sp>
      <p:cxnSp>
        <p:nvCxnSpPr>
          <p:cNvPr id="4" name="Connecteur droit avec flèche 3"/>
          <p:cNvCxnSpPr/>
          <p:nvPr/>
        </p:nvCxnSpPr>
        <p:spPr bwMode="auto">
          <a:xfrm flipH="1">
            <a:off x="4973896" y="-725596"/>
            <a:ext cx="22039" cy="4244983"/>
          </a:xfrm>
          <a:prstGeom prst="straightConnector1">
            <a:avLst/>
          </a:prstGeom>
          <a:solidFill>
            <a:schemeClr val="accent1"/>
          </a:solidFill>
          <a:ln w="9525"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 name="Connecteur droit avec flèche 20"/>
          <p:cNvCxnSpPr/>
          <p:nvPr/>
        </p:nvCxnSpPr>
        <p:spPr bwMode="auto">
          <a:xfrm flipH="1">
            <a:off x="515948" y="-1257421"/>
            <a:ext cx="36004" cy="3996849"/>
          </a:xfrm>
          <a:prstGeom prst="straightConnector1">
            <a:avLst/>
          </a:prstGeom>
          <a:solidFill>
            <a:schemeClr val="accent1"/>
          </a:solidFill>
          <a:ln w="9525"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 name="Connecteur droit avec flèche 22"/>
          <p:cNvCxnSpPr/>
          <p:nvPr/>
        </p:nvCxnSpPr>
        <p:spPr bwMode="auto">
          <a:xfrm flipH="1">
            <a:off x="8447822" y="-1424458"/>
            <a:ext cx="13115" cy="4253900"/>
          </a:xfrm>
          <a:prstGeom prst="straightConnector1">
            <a:avLst/>
          </a:prstGeom>
          <a:solidFill>
            <a:schemeClr val="accent1"/>
          </a:solidFill>
          <a:ln w="9525"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 name="Connecteur droit avec flèche 28"/>
          <p:cNvCxnSpPr/>
          <p:nvPr/>
        </p:nvCxnSpPr>
        <p:spPr bwMode="auto">
          <a:xfrm flipH="1">
            <a:off x="3448120" y="-538753"/>
            <a:ext cx="13115" cy="4253900"/>
          </a:xfrm>
          <a:prstGeom prst="straightConnector1">
            <a:avLst/>
          </a:prstGeom>
          <a:solidFill>
            <a:schemeClr val="accent1"/>
          </a:solidFill>
          <a:ln w="9525"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0" name="Connecteur droit avec flèche 29"/>
          <p:cNvCxnSpPr/>
          <p:nvPr/>
        </p:nvCxnSpPr>
        <p:spPr bwMode="auto">
          <a:xfrm flipH="1">
            <a:off x="2496949" y="-1257421"/>
            <a:ext cx="13115" cy="4253900"/>
          </a:xfrm>
          <a:prstGeom prst="straightConnector1">
            <a:avLst/>
          </a:prstGeom>
          <a:solidFill>
            <a:schemeClr val="accent1"/>
          </a:solidFill>
          <a:ln w="9525"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 name="Connecteur droit avec flèche 30"/>
          <p:cNvCxnSpPr/>
          <p:nvPr/>
        </p:nvCxnSpPr>
        <p:spPr bwMode="auto">
          <a:xfrm flipH="1">
            <a:off x="3589368" y="-1036794"/>
            <a:ext cx="13495" cy="4482467"/>
          </a:xfrm>
          <a:prstGeom prst="straightConnector1">
            <a:avLst/>
          </a:prstGeom>
          <a:solidFill>
            <a:schemeClr val="accent1"/>
          </a:solidFill>
          <a:ln w="9525"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2" name="Connecteur droit avec flèche 31"/>
          <p:cNvCxnSpPr/>
          <p:nvPr/>
        </p:nvCxnSpPr>
        <p:spPr bwMode="auto">
          <a:xfrm>
            <a:off x="3895099" y="-972046"/>
            <a:ext cx="1328" cy="4307124"/>
          </a:xfrm>
          <a:prstGeom prst="straightConnector1">
            <a:avLst/>
          </a:prstGeom>
          <a:solidFill>
            <a:schemeClr val="accent1"/>
          </a:solidFill>
          <a:ln w="9525"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3" name="Connecteur droit avec flèche 32"/>
          <p:cNvCxnSpPr/>
          <p:nvPr/>
        </p:nvCxnSpPr>
        <p:spPr bwMode="auto">
          <a:xfrm flipH="1">
            <a:off x="4841773" y="-877367"/>
            <a:ext cx="7447" cy="4321584"/>
          </a:xfrm>
          <a:prstGeom prst="straightConnector1">
            <a:avLst/>
          </a:prstGeom>
          <a:solidFill>
            <a:schemeClr val="accent1"/>
          </a:solidFill>
          <a:ln w="9525"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4" name="Connecteur droit avec flèche 33"/>
          <p:cNvCxnSpPr/>
          <p:nvPr/>
        </p:nvCxnSpPr>
        <p:spPr bwMode="auto">
          <a:xfrm flipH="1">
            <a:off x="7553893" y="-538753"/>
            <a:ext cx="13115" cy="4253900"/>
          </a:xfrm>
          <a:prstGeom prst="straightConnector1">
            <a:avLst/>
          </a:prstGeom>
          <a:solidFill>
            <a:schemeClr val="accent1"/>
          </a:solidFill>
          <a:ln w="9525"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 name="Connecteur droit avec flèche 34"/>
          <p:cNvCxnSpPr/>
          <p:nvPr/>
        </p:nvCxnSpPr>
        <p:spPr bwMode="auto">
          <a:xfrm flipH="1">
            <a:off x="2761391" y="-809683"/>
            <a:ext cx="13115" cy="4253900"/>
          </a:xfrm>
          <a:prstGeom prst="straightConnector1">
            <a:avLst/>
          </a:prstGeom>
          <a:solidFill>
            <a:schemeClr val="accent1"/>
          </a:solidFill>
          <a:ln w="9525"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 name="Connecteur droit avec flèche 35"/>
          <p:cNvCxnSpPr/>
          <p:nvPr/>
        </p:nvCxnSpPr>
        <p:spPr bwMode="auto">
          <a:xfrm flipH="1">
            <a:off x="6005941" y="-734513"/>
            <a:ext cx="13115" cy="4253900"/>
          </a:xfrm>
          <a:prstGeom prst="straightConnector1">
            <a:avLst/>
          </a:prstGeom>
          <a:solidFill>
            <a:schemeClr val="accent1"/>
          </a:solidFill>
          <a:ln w="9525"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7" name="Connecteur droit avec flèche 36"/>
          <p:cNvCxnSpPr/>
          <p:nvPr/>
        </p:nvCxnSpPr>
        <p:spPr bwMode="auto">
          <a:xfrm flipH="1">
            <a:off x="6570129" y="-624037"/>
            <a:ext cx="13115" cy="4253900"/>
          </a:xfrm>
          <a:prstGeom prst="straightConnector1">
            <a:avLst/>
          </a:prstGeom>
          <a:solidFill>
            <a:schemeClr val="accent1"/>
          </a:solidFill>
          <a:ln w="9525"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 name="Connecteur droit avec flèche 37"/>
          <p:cNvCxnSpPr/>
          <p:nvPr/>
        </p:nvCxnSpPr>
        <p:spPr bwMode="auto">
          <a:xfrm flipH="1">
            <a:off x="6761664" y="-794535"/>
            <a:ext cx="13115" cy="4253900"/>
          </a:xfrm>
          <a:prstGeom prst="straightConnector1">
            <a:avLst/>
          </a:prstGeom>
          <a:solidFill>
            <a:schemeClr val="accent1"/>
          </a:solidFill>
          <a:ln w="9525"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 name="Connecteur droit avec flèche 38"/>
          <p:cNvCxnSpPr/>
          <p:nvPr/>
        </p:nvCxnSpPr>
        <p:spPr bwMode="auto">
          <a:xfrm flipH="1">
            <a:off x="7073762" y="-809683"/>
            <a:ext cx="13115" cy="4253900"/>
          </a:xfrm>
          <a:prstGeom prst="straightConnector1">
            <a:avLst/>
          </a:prstGeom>
          <a:solidFill>
            <a:schemeClr val="accent1"/>
          </a:solidFill>
          <a:ln w="9525"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 name="Connecteur droit avec flèche 39"/>
          <p:cNvCxnSpPr/>
          <p:nvPr/>
        </p:nvCxnSpPr>
        <p:spPr bwMode="auto">
          <a:xfrm flipH="1">
            <a:off x="7213606" y="-1784204"/>
            <a:ext cx="13115" cy="4253900"/>
          </a:xfrm>
          <a:prstGeom prst="straightConnector1">
            <a:avLst/>
          </a:prstGeom>
          <a:solidFill>
            <a:schemeClr val="accent1"/>
          </a:solidFill>
          <a:ln w="9525"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1" name="Connecteur droit avec flèche 40"/>
          <p:cNvCxnSpPr/>
          <p:nvPr/>
        </p:nvCxnSpPr>
        <p:spPr bwMode="auto">
          <a:xfrm flipH="1">
            <a:off x="7482921" y="-683588"/>
            <a:ext cx="13115" cy="4253900"/>
          </a:xfrm>
          <a:prstGeom prst="straightConnector1">
            <a:avLst/>
          </a:prstGeom>
          <a:solidFill>
            <a:schemeClr val="accent1"/>
          </a:solidFill>
          <a:ln w="9525"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2" name="Connecteur droit avec flèche 41"/>
          <p:cNvCxnSpPr/>
          <p:nvPr/>
        </p:nvCxnSpPr>
        <p:spPr bwMode="auto">
          <a:xfrm flipH="1">
            <a:off x="9341781" y="-1118877"/>
            <a:ext cx="13115" cy="4253900"/>
          </a:xfrm>
          <a:prstGeom prst="straightConnector1">
            <a:avLst/>
          </a:prstGeom>
          <a:solidFill>
            <a:schemeClr val="accent1"/>
          </a:solidFill>
          <a:ln w="9525"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3" name="Connecteur droit avec flèche 42"/>
          <p:cNvCxnSpPr/>
          <p:nvPr/>
        </p:nvCxnSpPr>
        <p:spPr bwMode="auto">
          <a:xfrm flipH="1">
            <a:off x="9905294" y="-931468"/>
            <a:ext cx="13115" cy="4253900"/>
          </a:xfrm>
          <a:prstGeom prst="straightConnector1">
            <a:avLst/>
          </a:prstGeom>
          <a:solidFill>
            <a:schemeClr val="accent1"/>
          </a:solidFill>
          <a:ln w="9525"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4" name="Connecteur droit avec flèche 43"/>
          <p:cNvCxnSpPr/>
          <p:nvPr/>
        </p:nvCxnSpPr>
        <p:spPr bwMode="auto">
          <a:xfrm flipH="1">
            <a:off x="8364896" y="-683588"/>
            <a:ext cx="13115" cy="4253900"/>
          </a:xfrm>
          <a:prstGeom prst="straightConnector1">
            <a:avLst/>
          </a:prstGeom>
          <a:solidFill>
            <a:schemeClr val="accent1"/>
          </a:solidFill>
          <a:ln w="9525"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5" name="Connecteur droit avec flèche 44"/>
          <p:cNvCxnSpPr/>
          <p:nvPr/>
        </p:nvCxnSpPr>
        <p:spPr bwMode="auto">
          <a:xfrm flipH="1">
            <a:off x="10415579" y="-735033"/>
            <a:ext cx="13115" cy="4253900"/>
          </a:xfrm>
          <a:prstGeom prst="straightConnector1">
            <a:avLst/>
          </a:prstGeom>
          <a:solidFill>
            <a:schemeClr val="accent1"/>
          </a:solidFill>
          <a:ln w="9525"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 name="Connecteur droit avec flèche 45"/>
          <p:cNvCxnSpPr/>
          <p:nvPr/>
        </p:nvCxnSpPr>
        <p:spPr bwMode="auto">
          <a:xfrm flipH="1">
            <a:off x="10586014" y="-765034"/>
            <a:ext cx="13115" cy="4253900"/>
          </a:xfrm>
          <a:prstGeom prst="straightConnector1">
            <a:avLst/>
          </a:prstGeom>
          <a:solidFill>
            <a:schemeClr val="accent1"/>
          </a:solidFill>
          <a:ln w="9525"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7" name="Connecteur droit avec flèche 46"/>
          <p:cNvCxnSpPr/>
          <p:nvPr/>
        </p:nvCxnSpPr>
        <p:spPr bwMode="auto">
          <a:xfrm flipH="1">
            <a:off x="10726324" y="-826646"/>
            <a:ext cx="13115" cy="4253900"/>
          </a:xfrm>
          <a:prstGeom prst="straightConnector1">
            <a:avLst/>
          </a:prstGeom>
          <a:solidFill>
            <a:schemeClr val="accent1"/>
          </a:solidFill>
          <a:ln w="9525"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8" name="Connecteur droit avec flèche 47"/>
          <p:cNvCxnSpPr/>
          <p:nvPr/>
        </p:nvCxnSpPr>
        <p:spPr bwMode="auto">
          <a:xfrm flipH="1">
            <a:off x="10286990" y="-863600"/>
            <a:ext cx="13115" cy="4253900"/>
          </a:xfrm>
          <a:prstGeom prst="straightConnector1">
            <a:avLst/>
          </a:prstGeom>
          <a:solidFill>
            <a:schemeClr val="accent1"/>
          </a:solidFill>
          <a:ln w="9525"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9" name="Connecteur droit avec flèche 48"/>
          <p:cNvCxnSpPr/>
          <p:nvPr/>
        </p:nvCxnSpPr>
        <p:spPr bwMode="auto">
          <a:xfrm flipH="1">
            <a:off x="11137761" y="-826646"/>
            <a:ext cx="13115" cy="4253900"/>
          </a:xfrm>
          <a:prstGeom prst="straightConnector1">
            <a:avLst/>
          </a:prstGeom>
          <a:solidFill>
            <a:schemeClr val="accent1"/>
          </a:solidFill>
          <a:ln w="9525"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0" name="Connecteur droit avec flèche 49"/>
          <p:cNvCxnSpPr/>
          <p:nvPr/>
        </p:nvCxnSpPr>
        <p:spPr bwMode="auto">
          <a:xfrm flipH="1">
            <a:off x="6912825" y="-787020"/>
            <a:ext cx="13115" cy="4253900"/>
          </a:xfrm>
          <a:prstGeom prst="straightConnector1">
            <a:avLst/>
          </a:prstGeom>
          <a:solidFill>
            <a:schemeClr val="accent1"/>
          </a:solidFill>
          <a:ln w="9525"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1" name="Connecteur droit avec flèche 50"/>
          <p:cNvCxnSpPr/>
          <p:nvPr/>
        </p:nvCxnSpPr>
        <p:spPr bwMode="auto">
          <a:xfrm flipH="1">
            <a:off x="2958271" y="-794535"/>
            <a:ext cx="68604" cy="4594897"/>
          </a:xfrm>
          <a:prstGeom prst="straightConnector1">
            <a:avLst/>
          </a:prstGeom>
          <a:solidFill>
            <a:schemeClr val="accent1"/>
          </a:solidFill>
          <a:ln w="9525"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 name="Titre 8"/>
          <p:cNvSpPr>
            <a:spLocks noGrp="1"/>
          </p:cNvSpPr>
          <p:nvPr>
            <p:ph type="ctrTitle" idx="4294967295"/>
          </p:nvPr>
        </p:nvSpPr>
        <p:spPr>
          <a:xfrm>
            <a:off x="1524000" y="1122363"/>
            <a:ext cx="9144000" cy="2387600"/>
          </a:xfrm>
          <a:prstGeom prst="rect">
            <a:avLst/>
          </a:prstGeom>
        </p:spPr>
        <p:txBody>
          <a:bodyPr/>
          <a:lstStyle/>
          <a:p>
            <a:endParaRPr lang="fr-FR" dirty="0"/>
          </a:p>
        </p:txBody>
      </p:sp>
      <p:sp>
        <p:nvSpPr>
          <p:cNvPr id="56" name="Rectangle 15"/>
          <p:cNvSpPr>
            <a:spLocks noChangeArrowheads="1"/>
          </p:cNvSpPr>
          <p:nvPr/>
        </p:nvSpPr>
        <p:spPr bwMode="auto">
          <a:xfrm>
            <a:off x="345995" y="6021288"/>
            <a:ext cx="5224552" cy="542564"/>
          </a:xfrm>
          <a:prstGeom prst="rect">
            <a:avLst/>
          </a:prstGeom>
          <a:solidFill>
            <a:srgbClr val="000000">
              <a:alpha val="50000"/>
            </a:srgbClr>
          </a:solidFill>
          <a:ln w="9525">
            <a:solidFill>
              <a:schemeClr val="accent4"/>
            </a:solidFill>
            <a:miter lim="800000"/>
            <a:headEnd/>
            <a:tailEnd/>
          </a:ln>
          <a:effectLst/>
        </p:spPr>
        <p:txBody>
          <a:bodyPr/>
          <a:lstStyle/>
          <a:p>
            <a:r>
              <a:rPr lang="fr-FR" altLang="fr-FR" sz="2800" i="1" baseline="0" dirty="0">
                <a:solidFill>
                  <a:schemeClr val="bg1"/>
                </a:solidFill>
                <a:latin typeface="+mn-lt"/>
              </a:rPr>
              <a:t>Les LEDS, une occasion manquée…</a:t>
            </a:r>
          </a:p>
        </p:txBody>
      </p:sp>
      <p:sp>
        <p:nvSpPr>
          <p:cNvPr id="53" name="Rectangle 4">
            <a:extLst>
              <a:ext uri="{FF2B5EF4-FFF2-40B4-BE49-F238E27FC236}">
                <a16:creationId xmlns:a16="http://schemas.microsoft.com/office/drawing/2014/main" xmlns="" id="{1434E58B-4185-45DD-A372-EDBEA303A441}"/>
              </a:ext>
            </a:extLst>
          </p:cNvPr>
          <p:cNvSpPr txBox="1">
            <a:spLocks noChangeArrowheads="1"/>
          </p:cNvSpPr>
          <p:nvPr/>
        </p:nvSpPr>
        <p:spPr>
          <a:xfrm>
            <a:off x="0" y="0"/>
            <a:ext cx="12192000" cy="1152525"/>
          </a:xfrm>
          <a:prstGeom prst="rect">
            <a:avLst/>
          </a:prstGeom>
          <a:solidFill>
            <a:srgbClr val="000000">
              <a:alpha val="20000"/>
            </a:srgbClr>
          </a:solidFill>
          <a:ln>
            <a:solidFill>
              <a:schemeClr val="tx1"/>
            </a:solidFill>
            <a:miter lim="800000"/>
            <a:headEnd/>
            <a:tailEnd/>
          </a:ln>
        </p:spPr>
        <p:txBody>
          <a:bodyPr anchor="ctr">
            <a:no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marL="182563" fontAlgn="auto">
              <a:lnSpc>
                <a:spcPct val="100000"/>
              </a:lnSpc>
              <a:spcBef>
                <a:spcPts val="600"/>
              </a:spcBef>
              <a:spcAft>
                <a:spcPts val="600"/>
              </a:spcAft>
            </a:pPr>
            <a:r>
              <a:rPr lang="fr-FR" sz="3200" b="1" baseline="0">
                <a:latin typeface="Tahoma" panose="020B0604030504040204" pitchFamily="34" charset="0"/>
                <a:ea typeface="Tahoma" panose="020B0604030504040204" pitchFamily="34" charset="0"/>
                <a:cs typeface="Tahoma" panose="020B0604030504040204" pitchFamily="34" charset="0"/>
              </a:rPr>
              <a:t>Eclairage artificiel et milieux aquatiques</a:t>
            </a:r>
            <a:endParaRPr lang="fr-FR" sz="3200" b="1" baseline="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919173339"/>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3"/>
          <a:stretch>
            <a:fillRect/>
          </a:stretch>
        </p:blipFill>
        <p:spPr>
          <a:xfrm>
            <a:off x="0" y="-27000"/>
            <a:ext cx="12240000" cy="6885000"/>
          </a:xfrm>
          <a:prstGeom prst="rect">
            <a:avLst/>
          </a:prstGeom>
        </p:spPr>
      </p:pic>
      <mc:AlternateContent xmlns:mc="http://schemas.openxmlformats.org/markup-compatibility/2006" xmlns:p14="http://schemas.microsoft.com/office/powerpoint/2010/main">
        <mc:Choice Requires="p14">
          <p:contentPart p14:bwMode="auto" r:id="rId4">
            <p14:nvContentPartPr>
              <p14:cNvPr id="5" name="Encre 4"/>
              <p14:cNvContentPartPr/>
              <p14:nvPr/>
            </p14:nvContentPartPr>
            <p14:xfrm>
              <a:off x="4200367" y="1165095"/>
              <a:ext cx="5672160" cy="93240"/>
            </p14:xfrm>
          </p:contentPart>
        </mc:Choice>
        <mc:Fallback xmlns="">
          <p:pic>
            <p:nvPicPr>
              <p:cNvPr id="5" name="Encre 4"/>
              <p:cNvPicPr/>
              <p:nvPr/>
            </p:nvPicPr>
            <p:blipFill>
              <a:blip r:embed="rId5"/>
              <a:stretch>
                <a:fillRect/>
              </a:stretch>
            </p:blipFill>
            <p:spPr>
              <a:xfrm>
                <a:off x="4152487" y="1068975"/>
                <a:ext cx="5768280" cy="2854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7" name="Encre 6"/>
              <p14:cNvContentPartPr/>
              <p14:nvPr/>
            </p14:nvContentPartPr>
            <p14:xfrm>
              <a:off x="10044607" y="1169415"/>
              <a:ext cx="1414440" cy="60120"/>
            </p14:xfrm>
          </p:contentPart>
        </mc:Choice>
        <mc:Fallback xmlns="">
          <p:pic>
            <p:nvPicPr>
              <p:cNvPr id="7" name="Encre 6"/>
              <p:cNvPicPr/>
              <p:nvPr/>
            </p:nvPicPr>
            <p:blipFill>
              <a:blip r:embed="rId7"/>
              <a:stretch>
                <a:fillRect/>
              </a:stretch>
            </p:blipFill>
            <p:spPr>
              <a:xfrm>
                <a:off x="9996367" y="1073295"/>
                <a:ext cx="1510560" cy="252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0" name="Encre 9"/>
              <p14:cNvContentPartPr/>
              <p14:nvPr/>
            </p14:nvContentPartPr>
            <p14:xfrm>
              <a:off x="357007" y="1428255"/>
              <a:ext cx="357840" cy="30600"/>
            </p14:xfrm>
          </p:contentPart>
        </mc:Choice>
        <mc:Fallback xmlns="">
          <p:pic>
            <p:nvPicPr>
              <p:cNvPr id="10" name="Encre 9"/>
              <p:cNvPicPr/>
              <p:nvPr/>
            </p:nvPicPr>
            <p:blipFill>
              <a:blip r:embed="rId9"/>
              <a:stretch>
                <a:fillRect/>
              </a:stretch>
            </p:blipFill>
            <p:spPr>
              <a:xfrm>
                <a:off x="309127" y="1332495"/>
                <a:ext cx="453600" cy="2221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1" name="Encre 10"/>
              <p14:cNvContentPartPr/>
              <p14:nvPr/>
            </p14:nvContentPartPr>
            <p14:xfrm>
              <a:off x="2928847" y="2875815"/>
              <a:ext cx="2529360" cy="110520"/>
            </p14:xfrm>
          </p:contentPart>
        </mc:Choice>
        <mc:Fallback xmlns="">
          <p:pic>
            <p:nvPicPr>
              <p:cNvPr id="11" name="Encre 10"/>
              <p:cNvPicPr/>
              <p:nvPr/>
            </p:nvPicPr>
            <p:blipFill>
              <a:blip r:embed="rId11"/>
              <a:stretch>
                <a:fillRect/>
              </a:stretch>
            </p:blipFill>
            <p:spPr>
              <a:xfrm>
                <a:off x="2880967" y="2779742"/>
                <a:ext cx="2625120" cy="303027"/>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2" name="Encre 11"/>
              <p14:cNvContentPartPr/>
              <p14:nvPr/>
            </p14:nvContentPartPr>
            <p14:xfrm>
              <a:off x="6244087" y="2886255"/>
              <a:ext cx="299520" cy="57240"/>
            </p14:xfrm>
          </p:contentPart>
        </mc:Choice>
        <mc:Fallback xmlns="">
          <p:pic>
            <p:nvPicPr>
              <p:cNvPr id="12" name="Encre 11"/>
              <p:cNvPicPr/>
              <p:nvPr/>
            </p:nvPicPr>
            <p:blipFill>
              <a:blip r:embed="rId13"/>
              <a:stretch>
                <a:fillRect/>
              </a:stretch>
            </p:blipFill>
            <p:spPr>
              <a:xfrm>
                <a:off x="6195847" y="2790135"/>
                <a:ext cx="396000" cy="24948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3" name="Encre 12"/>
              <p14:cNvContentPartPr/>
              <p14:nvPr/>
            </p14:nvContentPartPr>
            <p14:xfrm>
              <a:off x="2958007" y="4472055"/>
              <a:ext cx="2128680" cy="88200"/>
            </p14:xfrm>
          </p:contentPart>
        </mc:Choice>
        <mc:Fallback xmlns="">
          <p:pic>
            <p:nvPicPr>
              <p:cNvPr id="13" name="Encre 12"/>
              <p:cNvPicPr/>
              <p:nvPr/>
            </p:nvPicPr>
            <p:blipFill>
              <a:blip r:embed="rId15"/>
              <a:stretch>
                <a:fillRect/>
              </a:stretch>
            </p:blipFill>
            <p:spPr>
              <a:xfrm>
                <a:off x="2909767" y="4375935"/>
                <a:ext cx="2224800" cy="28044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4" name="Encre 13"/>
              <p14:cNvContentPartPr/>
              <p14:nvPr/>
            </p14:nvContentPartPr>
            <p14:xfrm>
              <a:off x="5086327" y="4465575"/>
              <a:ext cx="900000" cy="39960"/>
            </p14:xfrm>
          </p:contentPart>
        </mc:Choice>
        <mc:Fallback xmlns="">
          <p:pic>
            <p:nvPicPr>
              <p:cNvPr id="14" name="Encre 13"/>
              <p:cNvPicPr/>
              <p:nvPr/>
            </p:nvPicPr>
            <p:blipFill>
              <a:blip r:embed="rId17"/>
              <a:stretch>
                <a:fillRect/>
              </a:stretch>
            </p:blipFill>
            <p:spPr>
              <a:xfrm>
                <a:off x="5038447" y="4370670"/>
                <a:ext cx="996120" cy="230127"/>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5" name="Encre 14"/>
              <p14:cNvContentPartPr/>
              <p14:nvPr/>
            </p14:nvContentPartPr>
            <p14:xfrm>
              <a:off x="6272167" y="4485735"/>
              <a:ext cx="314280" cy="45000"/>
            </p14:xfrm>
          </p:contentPart>
        </mc:Choice>
        <mc:Fallback xmlns="">
          <p:pic>
            <p:nvPicPr>
              <p:cNvPr id="15" name="Encre 14"/>
              <p:cNvPicPr/>
              <p:nvPr/>
            </p:nvPicPr>
            <p:blipFill>
              <a:blip r:embed="rId19"/>
              <a:stretch>
                <a:fillRect/>
              </a:stretch>
            </p:blipFill>
            <p:spPr>
              <a:xfrm>
                <a:off x="6224287" y="4389975"/>
                <a:ext cx="410400" cy="23688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6" name="Encre 15"/>
              <p14:cNvContentPartPr/>
              <p14:nvPr/>
            </p14:nvContentPartPr>
            <p14:xfrm>
              <a:off x="2943247" y="5225175"/>
              <a:ext cx="1843560" cy="47160"/>
            </p14:xfrm>
          </p:contentPart>
        </mc:Choice>
        <mc:Fallback xmlns="">
          <p:pic>
            <p:nvPicPr>
              <p:cNvPr id="16" name="Encre 15"/>
              <p:cNvPicPr/>
              <p:nvPr/>
            </p:nvPicPr>
            <p:blipFill>
              <a:blip r:embed="rId21"/>
              <a:stretch>
                <a:fillRect/>
              </a:stretch>
            </p:blipFill>
            <p:spPr>
              <a:xfrm>
                <a:off x="2895367" y="5129415"/>
                <a:ext cx="1939320" cy="23904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7" name="Encre 16"/>
              <p14:cNvContentPartPr/>
              <p14:nvPr/>
            </p14:nvContentPartPr>
            <p14:xfrm>
              <a:off x="6272167" y="5215095"/>
              <a:ext cx="314280" cy="71640"/>
            </p14:xfrm>
          </p:contentPart>
        </mc:Choice>
        <mc:Fallback xmlns="">
          <p:pic>
            <p:nvPicPr>
              <p:cNvPr id="17" name="Encre 16"/>
              <p:cNvPicPr/>
              <p:nvPr/>
            </p:nvPicPr>
            <p:blipFill>
              <a:blip r:embed="rId23"/>
              <a:stretch>
                <a:fillRect/>
              </a:stretch>
            </p:blipFill>
            <p:spPr>
              <a:xfrm>
                <a:off x="6224287" y="5118975"/>
                <a:ext cx="410400" cy="263880"/>
              </a:xfrm>
              <a:prstGeom prst="rect">
                <a:avLst/>
              </a:prstGeom>
            </p:spPr>
          </p:pic>
        </mc:Fallback>
      </mc:AlternateContent>
      <p:sp>
        <p:nvSpPr>
          <p:cNvPr id="20" name="ZoneTexte 19"/>
          <p:cNvSpPr txBox="1"/>
          <p:nvPr/>
        </p:nvSpPr>
        <p:spPr>
          <a:xfrm>
            <a:off x="663698" y="849815"/>
            <a:ext cx="1814153" cy="338554"/>
          </a:xfrm>
          <a:prstGeom prst="rect">
            <a:avLst/>
          </a:prstGeom>
          <a:noFill/>
        </p:spPr>
        <p:txBody>
          <a:bodyPr wrap="square" rtlCol="0">
            <a:spAutoFit/>
          </a:bodyPr>
          <a:lstStyle/>
          <a:p>
            <a:r>
              <a:rPr lang="fr-FR" b="1" i="1" baseline="0" dirty="0">
                <a:solidFill>
                  <a:srgbClr val="C00000"/>
                </a:solidFill>
              </a:rPr>
              <a:t>Dite « DSFLI »</a:t>
            </a:r>
          </a:p>
        </p:txBody>
      </p:sp>
      <mc:AlternateContent xmlns:mc="http://schemas.openxmlformats.org/markup-compatibility/2006" xmlns:p14="http://schemas.microsoft.com/office/powerpoint/2010/main">
        <mc:Choice Requires="p14">
          <p:contentPart p14:bwMode="auto" r:id="rId24">
            <p14:nvContentPartPr>
              <p14:cNvPr id="2" name="Encre 1"/>
              <p14:cNvContentPartPr/>
              <p14:nvPr/>
            </p14:nvContentPartPr>
            <p14:xfrm>
              <a:off x="5712395" y="6579275"/>
              <a:ext cx="1426320" cy="103320"/>
            </p14:xfrm>
          </p:contentPart>
        </mc:Choice>
        <mc:Fallback xmlns="">
          <p:pic>
            <p:nvPicPr>
              <p:cNvPr id="2" name="Encre 1"/>
              <p:cNvPicPr/>
              <p:nvPr/>
            </p:nvPicPr>
            <p:blipFill>
              <a:blip r:embed="rId25"/>
              <a:stretch>
                <a:fillRect/>
              </a:stretch>
            </p:blipFill>
            <p:spPr>
              <a:xfrm>
                <a:off x="5670275" y="6495395"/>
                <a:ext cx="1510560" cy="27144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4" name="Encre 3"/>
              <p14:cNvContentPartPr/>
              <p14:nvPr/>
            </p14:nvContentPartPr>
            <p14:xfrm>
              <a:off x="1043555" y="6384155"/>
              <a:ext cx="1054440" cy="60120"/>
            </p14:xfrm>
          </p:contentPart>
        </mc:Choice>
        <mc:Fallback xmlns="">
          <p:pic>
            <p:nvPicPr>
              <p:cNvPr id="4" name="Encre 3"/>
              <p:cNvPicPr/>
              <p:nvPr/>
            </p:nvPicPr>
            <p:blipFill>
              <a:blip r:embed="rId27"/>
              <a:stretch>
                <a:fillRect/>
              </a:stretch>
            </p:blipFill>
            <p:spPr>
              <a:xfrm>
                <a:off x="1001435" y="6300275"/>
                <a:ext cx="1138680" cy="22788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6" name="Encre 5"/>
              <p14:cNvContentPartPr/>
              <p14:nvPr/>
            </p14:nvContentPartPr>
            <p14:xfrm>
              <a:off x="4194995" y="6387035"/>
              <a:ext cx="1582200" cy="69120"/>
            </p14:xfrm>
          </p:contentPart>
        </mc:Choice>
        <mc:Fallback xmlns="">
          <p:pic>
            <p:nvPicPr>
              <p:cNvPr id="6" name="Encre 5"/>
              <p:cNvPicPr/>
              <p:nvPr/>
            </p:nvPicPr>
            <p:blipFill>
              <a:blip r:embed="rId29"/>
              <a:stretch>
                <a:fillRect/>
              </a:stretch>
            </p:blipFill>
            <p:spPr>
              <a:xfrm>
                <a:off x="4153235" y="6303155"/>
                <a:ext cx="1666080" cy="23688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8" name="Encre 7"/>
              <p14:cNvContentPartPr/>
              <p14:nvPr/>
            </p14:nvContentPartPr>
            <p14:xfrm>
              <a:off x="5809235" y="6378395"/>
              <a:ext cx="570240" cy="65880"/>
            </p14:xfrm>
          </p:contentPart>
        </mc:Choice>
        <mc:Fallback xmlns="">
          <p:pic>
            <p:nvPicPr>
              <p:cNvPr id="8" name="Encre 7"/>
              <p:cNvPicPr/>
              <p:nvPr/>
            </p:nvPicPr>
            <p:blipFill>
              <a:blip r:embed="rId31"/>
              <a:stretch>
                <a:fillRect/>
              </a:stretch>
            </p:blipFill>
            <p:spPr>
              <a:xfrm>
                <a:off x="5767115" y="6294515"/>
                <a:ext cx="654480" cy="23364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9" name="Encre 8"/>
              <p14:cNvContentPartPr/>
              <p14:nvPr/>
            </p14:nvContentPartPr>
            <p14:xfrm>
              <a:off x="5604755" y="6369035"/>
              <a:ext cx="322920" cy="20880"/>
            </p14:xfrm>
          </p:contentPart>
        </mc:Choice>
        <mc:Fallback xmlns="">
          <p:pic>
            <p:nvPicPr>
              <p:cNvPr id="9" name="Encre 8"/>
              <p:cNvPicPr/>
              <p:nvPr/>
            </p:nvPicPr>
            <p:blipFill>
              <a:blip r:embed="rId33"/>
              <a:stretch>
                <a:fillRect/>
              </a:stretch>
            </p:blipFill>
            <p:spPr>
              <a:xfrm>
                <a:off x="5562635" y="6284795"/>
                <a:ext cx="407160" cy="189360"/>
              </a:xfrm>
              <a:prstGeom prst="rect">
                <a:avLst/>
              </a:prstGeom>
            </p:spPr>
          </p:pic>
        </mc:Fallback>
      </mc:AlternateContent>
      <p:sp>
        <p:nvSpPr>
          <p:cNvPr id="19" name="ZoneTexte 18"/>
          <p:cNvSpPr txBox="1"/>
          <p:nvPr/>
        </p:nvSpPr>
        <p:spPr>
          <a:xfrm>
            <a:off x="3749433" y="648264"/>
            <a:ext cx="4356484" cy="338554"/>
          </a:xfrm>
          <a:prstGeom prst="rect">
            <a:avLst/>
          </a:prstGeom>
          <a:noFill/>
        </p:spPr>
        <p:txBody>
          <a:bodyPr wrap="square" rtlCol="0">
            <a:spAutoFit/>
          </a:bodyPr>
          <a:lstStyle/>
          <a:p>
            <a:r>
              <a:rPr lang="fr-FR" b="1" i="1" baseline="0" dirty="0">
                <a:solidFill>
                  <a:srgbClr val="C00000"/>
                </a:solidFill>
              </a:rPr>
              <a:t>Art. 3 – les prescriptions techniques</a:t>
            </a:r>
          </a:p>
        </p:txBody>
      </p:sp>
    </p:spTree>
    <p:extLst>
      <p:ext uri="{BB962C8B-B14F-4D97-AF65-F5344CB8AC3E}">
        <p14:creationId xmlns:p14="http://schemas.microsoft.com/office/powerpoint/2010/main" val="121119543"/>
      </p:ext>
    </p:extLst>
  </p:cSld>
  <p:clrMapOvr>
    <a:masterClrMapping/>
  </p:clrMapOvr>
  <p:transition>
    <p:cu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Imag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593913"/>
            <a:ext cx="4957732" cy="4264087"/>
          </a:xfrm>
          <a:prstGeom prst="rect">
            <a:avLst/>
          </a:prstGeom>
        </p:spPr>
      </p:pic>
      <p:sp>
        <p:nvSpPr>
          <p:cNvPr id="23" name="Titre 22"/>
          <p:cNvSpPr>
            <a:spLocks noGrp="1"/>
          </p:cNvSpPr>
          <p:nvPr>
            <p:ph type="title"/>
          </p:nvPr>
        </p:nvSpPr>
        <p:spPr/>
        <p:txBody>
          <a:bodyPr/>
          <a:lstStyle/>
          <a:p>
            <a:endParaRPr lang="fr-FR" dirty="0"/>
          </a:p>
        </p:txBody>
      </p:sp>
      <p:sp>
        <p:nvSpPr>
          <p:cNvPr id="27" name="Rectangle 2"/>
          <p:cNvSpPr txBox="1">
            <a:spLocks noChangeArrowheads="1"/>
          </p:cNvSpPr>
          <p:nvPr/>
        </p:nvSpPr>
        <p:spPr>
          <a:xfrm>
            <a:off x="119335" y="80627"/>
            <a:ext cx="11017225" cy="1027893"/>
          </a:xfrm>
          <a:prstGeom prst="rect">
            <a:avLst/>
          </a:prstGeom>
          <a:gradFill flip="none" rotWithShape="1">
            <a:gsLst>
              <a:gs pos="0">
                <a:schemeClr val="accent3">
                  <a:lumMod val="75000"/>
                </a:schemeClr>
              </a:gs>
              <a:gs pos="100000">
                <a:srgbClr val="000000">
                  <a:alpha val="68000"/>
                </a:srgbClr>
              </a:gs>
            </a:gsLst>
            <a:path path="rect">
              <a:fillToRect l="50000" t="50000" r="50000" b="50000"/>
            </a:path>
            <a:tileRect/>
          </a:gradFill>
          <a:ln>
            <a:solidFill>
              <a:schemeClr val="accent1"/>
            </a:solidFill>
          </a:ln>
        </p:spPr>
        <p:txBody>
          <a:bodyPr vert="horz" lIns="92075" tIns="46038" rIns="92075" bIns="46038" rtlCol="0" anchor="ctr">
            <a:normAutofit fontScale="97500"/>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fontAlgn="auto">
              <a:spcBef>
                <a:spcPts val="600"/>
              </a:spcBef>
              <a:spcAft>
                <a:spcPts val="600"/>
              </a:spcAft>
            </a:pPr>
            <a:r>
              <a:rPr lang="fr-FR" altLang="fr-FR" sz="3600" baseline="0" dirty="0"/>
              <a:t>Définitions</a:t>
            </a:r>
          </a:p>
        </p:txBody>
      </p:sp>
      <p:sp>
        <p:nvSpPr>
          <p:cNvPr id="28" name="Rectangle 3"/>
          <p:cNvSpPr txBox="1">
            <a:spLocks noChangeArrowheads="1"/>
          </p:cNvSpPr>
          <p:nvPr/>
        </p:nvSpPr>
        <p:spPr>
          <a:xfrm>
            <a:off x="119335" y="1724193"/>
            <a:ext cx="4716525" cy="736506"/>
          </a:xfrm>
          <a:prstGeom prst="rect">
            <a:avLst/>
          </a:prstGeom>
          <a:gradFill>
            <a:gsLst>
              <a:gs pos="0">
                <a:schemeClr val="tx1"/>
              </a:gs>
              <a:gs pos="100000">
                <a:srgbClr val="000000">
                  <a:alpha val="72000"/>
                </a:srgbClr>
              </a:gs>
            </a:gsLst>
            <a:path path="shape">
              <a:fillToRect l="50000" t="50000" r="50000" b="50000"/>
            </a:path>
          </a:gradFill>
          <a:ln>
            <a:solidFill>
              <a:schemeClr val="accent4"/>
            </a:solidFill>
          </a:ln>
        </p:spPr>
        <p:txBody>
          <a:bodyPr vert="horz" lIns="92075" tIns="46038" rIns="92075" bIns="46038"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q"/>
              <a:defRPr sz="2800" b="1" kern="1200">
                <a:solidFill>
                  <a:srgbClr val="FFFFFF"/>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Ø"/>
              <a:defRPr sz="2400" b="1" kern="1200">
                <a:solidFill>
                  <a:srgbClr val="FFFFFF"/>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q"/>
              <a:defRPr sz="2000" b="1" kern="1200">
                <a:solidFill>
                  <a:srgbClr val="FFFFFF"/>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rgbClr val="FFFFFF"/>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rgbClr val="FFFFFF"/>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57150" fontAlgn="auto">
              <a:lnSpc>
                <a:spcPct val="100000"/>
              </a:lnSpc>
              <a:spcBef>
                <a:spcPts val="600"/>
              </a:spcBef>
              <a:spcAft>
                <a:spcPts val="600"/>
              </a:spcAft>
              <a:buNone/>
            </a:pPr>
            <a:endParaRPr lang="fr-FR" altLang="fr-FR" sz="100" b="0" baseline="0" dirty="0"/>
          </a:p>
          <a:p>
            <a:pPr marL="0" indent="0">
              <a:lnSpc>
                <a:spcPct val="100000"/>
              </a:lnSpc>
              <a:spcBef>
                <a:spcPts val="0"/>
              </a:spcBef>
              <a:spcAft>
                <a:spcPts val="600"/>
              </a:spcAft>
              <a:buClr>
                <a:srgbClr val="DDAB63"/>
              </a:buClr>
              <a:buSzPct val="100000"/>
              <a:buNone/>
            </a:pPr>
            <a:r>
              <a:rPr lang="fr-FR" altLang="fr-FR" sz="1600" baseline="0" dirty="0">
                <a:solidFill>
                  <a:schemeClr val="bg1"/>
                </a:solidFill>
              </a:rPr>
              <a:t>Une lampe émet une quantité de lumière, exprimée en lumen(s)</a:t>
            </a:r>
          </a:p>
        </p:txBody>
      </p:sp>
      <p:sp>
        <p:nvSpPr>
          <p:cNvPr id="29" name="Rectangle 3"/>
          <p:cNvSpPr txBox="1">
            <a:spLocks noChangeArrowheads="1"/>
          </p:cNvSpPr>
          <p:nvPr/>
        </p:nvSpPr>
        <p:spPr>
          <a:xfrm>
            <a:off x="5051884" y="1822257"/>
            <a:ext cx="7140116" cy="789192"/>
          </a:xfrm>
          <a:prstGeom prst="rect">
            <a:avLst/>
          </a:prstGeom>
          <a:gradFill>
            <a:gsLst>
              <a:gs pos="0">
                <a:schemeClr val="tx1"/>
              </a:gs>
              <a:gs pos="100000">
                <a:srgbClr val="000000">
                  <a:alpha val="72000"/>
                </a:srgbClr>
              </a:gs>
            </a:gsLst>
            <a:path path="shape">
              <a:fillToRect l="50000" t="50000" r="50000" b="50000"/>
            </a:path>
          </a:gradFill>
          <a:ln>
            <a:solidFill>
              <a:schemeClr val="accent4"/>
            </a:solidFill>
          </a:ln>
        </p:spPr>
        <p:txBody>
          <a:bodyPr vert="horz" lIns="92075" tIns="46038" rIns="92075" bIns="46038"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q"/>
              <a:defRPr sz="2800" b="1" kern="1200">
                <a:solidFill>
                  <a:srgbClr val="FFFFFF"/>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Ø"/>
              <a:defRPr sz="2400" b="1" kern="1200">
                <a:solidFill>
                  <a:srgbClr val="FFFFFF"/>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q"/>
              <a:defRPr sz="2000" b="1" kern="1200">
                <a:solidFill>
                  <a:srgbClr val="FFFFFF"/>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rgbClr val="FFFFFF"/>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rgbClr val="FFFFFF"/>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57150" fontAlgn="auto">
              <a:lnSpc>
                <a:spcPct val="100000"/>
              </a:lnSpc>
              <a:spcBef>
                <a:spcPts val="600"/>
              </a:spcBef>
              <a:spcAft>
                <a:spcPts val="600"/>
              </a:spcAft>
              <a:buNone/>
            </a:pPr>
            <a:endParaRPr lang="fr-FR" altLang="fr-FR" sz="100" b="0" baseline="0" dirty="0"/>
          </a:p>
          <a:p>
            <a:pPr marL="0" indent="0">
              <a:lnSpc>
                <a:spcPct val="100000"/>
              </a:lnSpc>
              <a:spcBef>
                <a:spcPts val="0"/>
              </a:spcBef>
              <a:spcAft>
                <a:spcPts val="600"/>
              </a:spcAft>
              <a:buClr>
                <a:srgbClr val="DDAB63"/>
              </a:buClr>
              <a:buSzPct val="100000"/>
              <a:buNone/>
            </a:pPr>
            <a:r>
              <a:rPr lang="fr-FR" altLang="fr-FR" sz="1600" baseline="0" dirty="0">
                <a:solidFill>
                  <a:schemeClr val="bg1"/>
                </a:solidFill>
              </a:rPr>
              <a:t>L’éclairement, en lux, est le nombre de lumens qui atteignent une surface donnée : 1 lux = 1 lumen/m</a:t>
            </a:r>
            <a:r>
              <a:rPr lang="fr-FR" altLang="fr-FR" sz="1600" baseline="30000" dirty="0">
                <a:solidFill>
                  <a:schemeClr val="bg1"/>
                </a:solidFill>
              </a:rPr>
              <a:t>2 </a:t>
            </a:r>
            <a:r>
              <a:rPr lang="fr-FR" altLang="fr-FR" sz="1600" baseline="0" dirty="0">
                <a:solidFill>
                  <a:schemeClr val="bg1"/>
                </a:solidFill>
              </a:rPr>
              <a:t>= 1 lm/m</a:t>
            </a:r>
            <a:r>
              <a:rPr lang="fr-FR" altLang="fr-FR" sz="1600" baseline="30000" dirty="0">
                <a:solidFill>
                  <a:schemeClr val="bg1"/>
                </a:solidFill>
              </a:rPr>
              <a:t>2 </a:t>
            </a:r>
          </a:p>
        </p:txBody>
      </p:sp>
      <p:sp>
        <p:nvSpPr>
          <p:cNvPr id="30" name="Ellipse 29"/>
          <p:cNvSpPr/>
          <p:nvPr/>
        </p:nvSpPr>
        <p:spPr>
          <a:xfrm>
            <a:off x="-88795" y="3724492"/>
            <a:ext cx="1307148" cy="53633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7" name="Groupe 36"/>
          <p:cNvGrpSpPr/>
          <p:nvPr/>
        </p:nvGrpSpPr>
        <p:grpSpPr>
          <a:xfrm>
            <a:off x="5029163" y="2708920"/>
            <a:ext cx="7145473" cy="4149080"/>
            <a:chOff x="5029163" y="2708920"/>
            <a:chExt cx="7145473" cy="4149080"/>
          </a:xfrm>
        </p:grpSpPr>
        <p:grpSp>
          <p:nvGrpSpPr>
            <p:cNvPr id="33" name="Groupe 32"/>
            <p:cNvGrpSpPr/>
            <p:nvPr/>
          </p:nvGrpSpPr>
          <p:grpSpPr>
            <a:xfrm>
              <a:off x="5029163" y="2708920"/>
              <a:ext cx="7145473" cy="4149080"/>
              <a:chOff x="143287" y="1222672"/>
              <a:chExt cx="9444372" cy="5443392"/>
            </a:xfrm>
          </p:grpSpPr>
          <p:pic>
            <p:nvPicPr>
              <p:cNvPr id="34" name="Image 33">
                <a:hlinkClick r:id="rId4"/>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3287" y="1222672"/>
                <a:ext cx="9444372" cy="5443392"/>
              </a:xfrm>
              <a:prstGeom prst="rect">
                <a:avLst/>
              </a:prstGeom>
              <a:ln>
                <a:solidFill>
                  <a:schemeClr val="accent2"/>
                </a:solidFill>
              </a:ln>
            </p:spPr>
          </p:pic>
          <p:sp>
            <p:nvSpPr>
              <p:cNvPr id="35" name="Rectangle 34"/>
              <p:cNvSpPr/>
              <p:nvPr/>
            </p:nvSpPr>
            <p:spPr>
              <a:xfrm>
                <a:off x="1037438" y="5883511"/>
                <a:ext cx="1980220" cy="468052"/>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Rectangle 35"/>
              <p:cNvSpPr/>
              <p:nvPr/>
            </p:nvSpPr>
            <p:spPr>
              <a:xfrm>
                <a:off x="5555940" y="5409220"/>
                <a:ext cx="2178243" cy="468052"/>
              </a:xfrm>
              <a:prstGeom prst="rect">
                <a:avLst/>
              </a:prstGeom>
              <a:solidFill>
                <a:srgbClr val="3B3B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31" name="ZoneTexte 30"/>
            <p:cNvSpPr txBox="1"/>
            <p:nvPr/>
          </p:nvSpPr>
          <p:spPr>
            <a:xfrm>
              <a:off x="5844907" y="6282005"/>
              <a:ext cx="2304256" cy="338554"/>
            </a:xfrm>
            <a:prstGeom prst="rect">
              <a:avLst/>
            </a:prstGeom>
            <a:noFill/>
          </p:spPr>
          <p:txBody>
            <a:bodyPr wrap="square" rtlCol="0">
              <a:spAutoFit/>
            </a:bodyPr>
            <a:lstStyle/>
            <a:p>
              <a:r>
                <a:rPr lang="fr-FR" baseline="0" dirty="0">
                  <a:solidFill>
                    <a:schemeClr val="bg1">
                      <a:lumMod val="75000"/>
                    </a:schemeClr>
                  </a:solidFill>
                  <a:latin typeface="Times New Roman" panose="02020603050405020304" pitchFamily="18" charset="0"/>
                  <a:cs typeface="Times New Roman" panose="02020603050405020304" pitchFamily="18" charset="0"/>
                </a:rPr>
                <a:t>1m</a:t>
              </a:r>
              <a:r>
                <a:rPr lang="fr-FR" baseline="30000" dirty="0">
                  <a:solidFill>
                    <a:schemeClr val="bg1">
                      <a:lumMod val="75000"/>
                    </a:schemeClr>
                  </a:solidFill>
                  <a:latin typeface="Times New Roman" panose="02020603050405020304" pitchFamily="18" charset="0"/>
                  <a:cs typeface="Times New Roman" panose="02020603050405020304" pitchFamily="18" charset="0"/>
                </a:rPr>
                <a:t>2</a:t>
              </a:r>
              <a:r>
                <a:rPr lang="fr-FR" baseline="0" dirty="0">
                  <a:solidFill>
                    <a:schemeClr val="bg1">
                      <a:lumMod val="75000"/>
                    </a:schemeClr>
                  </a:solidFill>
                  <a:latin typeface="Times New Roman" panose="02020603050405020304" pitchFamily="18" charset="0"/>
                  <a:cs typeface="Times New Roman" panose="02020603050405020304" pitchFamily="18" charset="0"/>
                </a:rPr>
                <a:t> </a:t>
              </a:r>
              <a:r>
                <a:rPr lang="fr-FR" baseline="0" dirty="0">
                  <a:solidFill>
                    <a:schemeClr val="bg1">
                      <a:lumMod val="75000"/>
                    </a:schemeClr>
                  </a:solidFill>
                  <a:latin typeface="Times New Roman" panose="02020603050405020304" pitchFamily="18" charset="0"/>
                  <a:cs typeface="Times New Roman" panose="02020603050405020304" pitchFamily="18" charset="0"/>
                  <a:sym typeface="Symbol" panose="05050102010706020507" pitchFamily="18" charset="2"/>
                </a:rPr>
                <a:t> 1000 lux</a:t>
              </a:r>
              <a:endParaRPr lang="fr-FR" baseline="0" dirty="0">
                <a:solidFill>
                  <a:schemeClr val="bg1">
                    <a:lumMod val="75000"/>
                  </a:schemeClr>
                </a:solidFill>
                <a:latin typeface="Times New Roman" panose="02020603050405020304" pitchFamily="18" charset="0"/>
                <a:cs typeface="Times New Roman" panose="02020603050405020304" pitchFamily="18" charset="0"/>
              </a:endParaRPr>
            </a:p>
          </p:txBody>
        </p:sp>
        <p:sp>
          <p:nvSpPr>
            <p:cNvPr id="38" name="ZoneTexte 37"/>
            <p:cNvSpPr txBox="1"/>
            <p:nvPr/>
          </p:nvSpPr>
          <p:spPr>
            <a:xfrm>
              <a:off x="9169224" y="5888901"/>
              <a:ext cx="2304256" cy="338554"/>
            </a:xfrm>
            <a:prstGeom prst="rect">
              <a:avLst/>
            </a:prstGeom>
            <a:noFill/>
          </p:spPr>
          <p:txBody>
            <a:bodyPr wrap="square" rtlCol="0">
              <a:spAutoFit/>
            </a:bodyPr>
            <a:lstStyle/>
            <a:p>
              <a:r>
                <a:rPr lang="fr-FR" baseline="0" dirty="0">
                  <a:solidFill>
                    <a:schemeClr val="bg1">
                      <a:lumMod val="75000"/>
                    </a:schemeClr>
                  </a:solidFill>
                  <a:latin typeface="Times New Roman" panose="02020603050405020304" pitchFamily="18" charset="0"/>
                  <a:cs typeface="Times New Roman" panose="02020603050405020304" pitchFamily="18" charset="0"/>
                </a:rPr>
                <a:t>1000m</a:t>
              </a:r>
              <a:r>
                <a:rPr lang="fr-FR" baseline="30000" dirty="0">
                  <a:solidFill>
                    <a:schemeClr val="bg1">
                      <a:lumMod val="75000"/>
                    </a:schemeClr>
                  </a:solidFill>
                  <a:latin typeface="Times New Roman" panose="02020603050405020304" pitchFamily="18" charset="0"/>
                  <a:cs typeface="Times New Roman" panose="02020603050405020304" pitchFamily="18" charset="0"/>
                </a:rPr>
                <a:t>2</a:t>
              </a:r>
              <a:r>
                <a:rPr lang="fr-FR" baseline="0" dirty="0">
                  <a:solidFill>
                    <a:schemeClr val="bg1">
                      <a:lumMod val="75000"/>
                    </a:schemeClr>
                  </a:solidFill>
                  <a:latin typeface="Times New Roman" panose="02020603050405020304" pitchFamily="18" charset="0"/>
                  <a:cs typeface="Times New Roman" panose="02020603050405020304" pitchFamily="18" charset="0"/>
                </a:rPr>
                <a:t> </a:t>
              </a:r>
              <a:r>
                <a:rPr lang="fr-FR" baseline="0" dirty="0">
                  <a:solidFill>
                    <a:schemeClr val="bg1">
                      <a:lumMod val="75000"/>
                    </a:schemeClr>
                  </a:solidFill>
                  <a:latin typeface="Times New Roman" panose="02020603050405020304" pitchFamily="18" charset="0"/>
                  <a:cs typeface="Times New Roman" panose="02020603050405020304" pitchFamily="18" charset="0"/>
                  <a:sym typeface="Symbol" panose="05050102010706020507" pitchFamily="18" charset="2"/>
                </a:rPr>
                <a:t> 1 lux</a:t>
              </a:r>
              <a:endParaRPr lang="fr-FR" baseline="0" dirty="0">
                <a:solidFill>
                  <a:schemeClr val="bg1">
                    <a:lumMod val="75000"/>
                  </a:schemeClr>
                </a:solidFill>
                <a:latin typeface="Times New Roman" panose="02020603050405020304" pitchFamily="18" charset="0"/>
                <a:cs typeface="Times New Roman" panose="02020603050405020304" pitchFamily="18" charset="0"/>
              </a:endParaRPr>
            </a:p>
          </p:txBody>
        </p:sp>
        <p:sp>
          <p:nvSpPr>
            <p:cNvPr id="39" name="ZoneTexte 38"/>
            <p:cNvSpPr txBox="1"/>
            <p:nvPr/>
          </p:nvSpPr>
          <p:spPr>
            <a:xfrm>
              <a:off x="6600056" y="3005228"/>
              <a:ext cx="2232248" cy="338554"/>
            </a:xfrm>
            <a:prstGeom prst="rect">
              <a:avLst/>
            </a:prstGeom>
            <a:solidFill>
              <a:srgbClr val="000000"/>
            </a:solidFill>
          </p:spPr>
          <p:txBody>
            <a:bodyPr wrap="square" rtlCol="0">
              <a:spAutoFit/>
            </a:bodyPr>
            <a:lstStyle/>
            <a:p>
              <a:r>
                <a:rPr lang="fr-FR" baseline="0" dirty="0">
                  <a:solidFill>
                    <a:schemeClr val="bg1">
                      <a:lumMod val="75000"/>
                    </a:schemeClr>
                  </a:solidFill>
                  <a:latin typeface="Times New Roman" panose="02020603050405020304" pitchFamily="18" charset="0"/>
                  <a:cs typeface="Times New Roman" panose="02020603050405020304" pitchFamily="18" charset="0"/>
                </a:rPr>
                <a:t>1000 lumens</a:t>
              </a:r>
            </a:p>
          </p:txBody>
        </p:sp>
        <p:sp>
          <p:nvSpPr>
            <p:cNvPr id="40" name="ZoneTexte 39"/>
            <p:cNvSpPr txBox="1"/>
            <p:nvPr/>
          </p:nvSpPr>
          <p:spPr>
            <a:xfrm>
              <a:off x="10164452" y="3005228"/>
              <a:ext cx="1911167" cy="338554"/>
            </a:xfrm>
            <a:prstGeom prst="rect">
              <a:avLst/>
            </a:prstGeom>
            <a:solidFill>
              <a:srgbClr val="000000"/>
            </a:solidFill>
          </p:spPr>
          <p:txBody>
            <a:bodyPr wrap="square" rtlCol="0">
              <a:spAutoFit/>
            </a:bodyPr>
            <a:lstStyle/>
            <a:p>
              <a:r>
                <a:rPr lang="fr-FR" baseline="0" dirty="0">
                  <a:solidFill>
                    <a:schemeClr val="bg1">
                      <a:lumMod val="75000"/>
                    </a:schemeClr>
                  </a:solidFill>
                  <a:latin typeface="Times New Roman" panose="02020603050405020304" pitchFamily="18" charset="0"/>
                  <a:cs typeface="Times New Roman" panose="02020603050405020304" pitchFamily="18" charset="0"/>
                </a:rPr>
                <a:t>1000 lumens</a:t>
              </a:r>
            </a:p>
          </p:txBody>
        </p:sp>
      </p:grpSp>
    </p:spTree>
    <p:extLst>
      <p:ext uri="{BB962C8B-B14F-4D97-AF65-F5344CB8AC3E}">
        <p14:creationId xmlns:p14="http://schemas.microsoft.com/office/powerpoint/2010/main" val="103945797"/>
      </p:ext>
    </p:extLst>
  </p:cSld>
  <p:clrMapOvr>
    <a:masterClrMapping/>
  </p:clrMapOvr>
  <p:transition>
    <p:cu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re 22"/>
          <p:cNvSpPr>
            <a:spLocks noGrp="1"/>
          </p:cNvSpPr>
          <p:nvPr>
            <p:ph type="title"/>
          </p:nvPr>
        </p:nvSpPr>
        <p:spPr>
          <a:xfrm>
            <a:off x="122291" y="116633"/>
            <a:ext cx="11953328" cy="527148"/>
          </a:xfrm>
        </p:spPr>
        <p:txBody>
          <a:bodyPr/>
          <a:lstStyle/>
          <a:p>
            <a:endParaRPr lang="fr-FR" dirty="0"/>
          </a:p>
        </p:txBody>
      </p:sp>
      <p:sp>
        <p:nvSpPr>
          <p:cNvPr id="27" name="Rectangle 2"/>
          <p:cNvSpPr txBox="1">
            <a:spLocks noChangeArrowheads="1"/>
          </p:cNvSpPr>
          <p:nvPr/>
        </p:nvSpPr>
        <p:spPr>
          <a:xfrm>
            <a:off x="119335" y="80627"/>
            <a:ext cx="11017225" cy="598193"/>
          </a:xfrm>
          <a:prstGeom prst="rect">
            <a:avLst/>
          </a:prstGeom>
          <a:gradFill flip="none" rotWithShape="1">
            <a:gsLst>
              <a:gs pos="0">
                <a:schemeClr val="accent3">
                  <a:lumMod val="75000"/>
                </a:schemeClr>
              </a:gs>
              <a:gs pos="100000">
                <a:srgbClr val="000000">
                  <a:alpha val="68000"/>
                </a:srgbClr>
              </a:gs>
            </a:gsLst>
            <a:path path="rect">
              <a:fillToRect l="50000" t="50000" r="50000" b="50000"/>
            </a:path>
            <a:tileRect/>
          </a:gradFill>
          <a:ln>
            <a:solidFill>
              <a:schemeClr val="accent1"/>
            </a:solidFill>
          </a:ln>
        </p:spPr>
        <p:txBody>
          <a:bodyPr vert="horz" lIns="92075" tIns="46038" rIns="92075" bIns="46038" rtlCol="0" anchor="ctr">
            <a:normAutofit fontScale="97500"/>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fontAlgn="auto">
              <a:spcBef>
                <a:spcPts val="600"/>
              </a:spcBef>
              <a:spcAft>
                <a:spcPts val="600"/>
              </a:spcAft>
            </a:pPr>
            <a:r>
              <a:rPr lang="fr-FR" altLang="fr-FR" sz="3600" baseline="0" dirty="0"/>
              <a:t>Définitions</a:t>
            </a:r>
          </a:p>
        </p:txBody>
      </p:sp>
      <p:sp>
        <p:nvSpPr>
          <p:cNvPr id="29" name="Rectangle 3"/>
          <p:cNvSpPr txBox="1">
            <a:spLocks noChangeArrowheads="1"/>
          </p:cNvSpPr>
          <p:nvPr/>
        </p:nvSpPr>
        <p:spPr>
          <a:xfrm>
            <a:off x="8703717" y="1478199"/>
            <a:ext cx="3260935" cy="5352471"/>
          </a:xfrm>
          <a:prstGeom prst="rect">
            <a:avLst/>
          </a:prstGeom>
          <a:gradFill>
            <a:gsLst>
              <a:gs pos="0">
                <a:schemeClr val="tx1"/>
              </a:gs>
              <a:gs pos="100000">
                <a:srgbClr val="000000">
                  <a:alpha val="72000"/>
                </a:srgbClr>
              </a:gs>
            </a:gsLst>
            <a:path path="shape">
              <a:fillToRect l="50000" t="50000" r="50000" b="50000"/>
            </a:path>
          </a:gradFill>
          <a:ln>
            <a:solidFill>
              <a:schemeClr val="accent4"/>
            </a:solidFill>
          </a:ln>
        </p:spPr>
        <p:txBody>
          <a:bodyPr vert="horz" lIns="92075" tIns="46038" rIns="92075" bIns="46038"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q"/>
              <a:defRPr sz="2800" b="1" kern="1200">
                <a:solidFill>
                  <a:srgbClr val="FFFFFF"/>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Ø"/>
              <a:defRPr sz="2400" b="1" kern="1200">
                <a:solidFill>
                  <a:srgbClr val="FFFFFF"/>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q"/>
              <a:defRPr sz="2000" b="1" kern="1200">
                <a:solidFill>
                  <a:srgbClr val="FFFFFF"/>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rgbClr val="FFFFFF"/>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rgbClr val="FFFFFF"/>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57150" fontAlgn="auto">
              <a:lnSpc>
                <a:spcPct val="100000"/>
              </a:lnSpc>
              <a:spcBef>
                <a:spcPts val="600"/>
              </a:spcBef>
              <a:spcAft>
                <a:spcPts val="600"/>
              </a:spcAft>
              <a:buNone/>
            </a:pPr>
            <a:endParaRPr lang="fr-FR" altLang="fr-FR" sz="100" b="0" baseline="0" dirty="0"/>
          </a:p>
          <a:p>
            <a:pPr marL="0" indent="0">
              <a:lnSpc>
                <a:spcPct val="100000"/>
              </a:lnSpc>
              <a:spcBef>
                <a:spcPts val="0"/>
              </a:spcBef>
              <a:spcAft>
                <a:spcPts val="600"/>
              </a:spcAft>
              <a:buClr>
                <a:srgbClr val="DDAB63"/>
              </a:buClr>
              <a:buSzPct val="100000"/>
              <a:buNone/>
            </a:pPr>
            <a:r>
              <a:rPr lang="fr-FR" altLang="fr-FR" sz="1600" baseline="0" dirty="0">
                <a:solidFill>
                  <a:schemeClr val="bg1"/>
                </a:solidFill>
              </a:rPr>
              <a:t>Surface destinée à être éclairée :</a:t>
            </a:r>
          </a:p>
          <a:p>
            <a:pPr marL="0" indent="0">
              <a:lnSpc>
                <a:spcPct val="100000"/>
              </a:lnSpc>
              <a:spcBef>
                <a:spcPts val="0"/>
              </a:spcBef>
              <a:spcAft>
                <a:spcPts val="600"/>
              </a:spcAft>
              <a:buClr>
                <a:srgbClr val="DDAB63"/>
              </a:buClr>
              <a:buSzPct val="100000"/>
              <a:buNone/>
            </a:pPr>
            <a:r>
              <a:rPr lang="fr-FR" altLang="fr-FR" sz="1600" b="0" baseline="0" dirty="0">
                <a:solidFill>
                  <a:schemeClr val="bg1"/>
                </a:solidFill>
                <a:hlinkClick r:id="rId3"/>
              </a:rPr>
              <a:t>Notice</a:t>
            </a:r>
            <a:r>
              <a:rPr lang="fr-FR" altLang="fr-FR" sz="1600" b="0" baseline="0" dirty="0">
                <a:solidFill>
                  <a:schemeClr val="bg1"/>
                </a:solidFill>
              </a:rPr>
              <a:t> du ministère :</a:t>
            </a:r>
          </a:p>
          <a:p>
            <a:pPr marL="0" indent="0">
              <a:lnSpc>
                <a:spcPct val="100000"/>
              </a:lnSpc>
              <a:spcBef>
                <a:spcPts val="0"/>
              </a:spcBef>
              <a:spcAft>
                <a:spcPts val="600"/>
              </a:spcAft>
              <a:buClr>
                <a:srgbClr val="DDAB63"/>
              </a:buClr>
              <a:buSzPct val="100000"/>
              <a:buNone/>
            </a:pPr>
            <a:r>
              <a:rPr lang="fr-FR" sz="1600" b="0" i="1" baseline="0" dirty="0"/>
              <a:t>La surface destinée à être éclairée correspond à la surface utile qui porte les déplacements, les personnes, les biens, dont l’éclairage contribue à favoriser la sécurité. Ainsi, même si un éclairement des « abords » de la surface utile est souhaité, ils ne doivent pas s’additionner à la « surface destinée à être éclairée » dans le calcul de la DSFLI</a:t>
            </a:r>
          </a:p>
          <a:p>
            <a:pPr marL="0" indent="0">
              <a:lnSpc>
                <a:spcPct val="100000"/>
              </a:lnSpc>
              <a:spcBef>
                <a:spcPts val="0"/>
              </a:spcBef>
              <a:spcAft>
                <a:spcPts val="600"/>
              </a:spcAft>
              <a:buClr>
                <a:srgbClr val="DDAB63"/>
              </a:buClr>
              <a:buSzPct val="100000"/>
              <a:buNone/>
            </a:pPr>
            <a:endParaRPr lang="fr-FR" altLang="fr-FR" sz="1600" baseline="30000" dirty="0">
              <a:solidFill>
                <a:schemeClr val="bg1"/>
              </a:solidFill>
            </a:endParaRPr>
          </a:p>
        </p:txBody>
      </p:sp>
      <p:grpSp>
        <p:nvGrpSpPr>
          <p:cNvPr id="19" name="Groupe 18"/>
          <p:cNvGrpSpPr/>
          <p:nvPr/>
        </p:nvGrpSpPr>
        <p:grpSpPr>
          <a:xfrm>
            <a:off x="1" y="1552144"/>
            <a:ext cx="8616280" cy="5305856"/>
            <a:chOff x="143287" y="1222672"/>
            <a:chExt cx="9444372" cy="5443392"/>
          </a:xfrm>
        </p:grpSpPr>
        <p:pic>
          <p:nvPicPr>
            <p:cNvPr id="26" name="Image 25">
              <a:hlinkClick r:id="rId4"/>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3287" y="1222672"/>
              <a:ext cx="9444372" cy="5443392"/>
            </a:xfrm>
            <a:prstGeom prst="rect">
              <a:avLst/>
            </a:prstGeom>
            <a:ln>
              <a:solidFill>
                <a:schemeClr val="accent2"/>
              </a:solidFill>
            </a:ln>
          </p:spPr>
        </p:pic>
        <p:sp>
          <p:nvSpPr>
            <p:cNvPr id="30" name="Rectangle 29"/>
            <p:cNvSpPr/>
            <p:nvPr/>
          </p:nvSpPr>
          <p:spPr>
            <a:xfrm>
              <a:off x="1037438" y="5883511"/>
              <a:ext cx="1980220" cy="468052"/>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Rectangle 30"/>
            <p:cNvSpPr/>
            <p:nvPr/>
          </p:nvSpPr>
          <p:spPr>
            <a:xfrm>
              <a:off x="5555940" y="5409220"/>
              <a:ext cx="2178243" cy="468052"/>
            </a:xfrm>
            <a:prstGeom prst="rect">
              <a:avLst/>
            </a:prstGeom>
            <a:solidFill>
              <a:srgbClr val="3B3B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0" name="ZoneTexte 19"/>
          <p:cNvSpPr txBox="1"/>
          <p:nvPr/>
        </p:nvSpPr>
        <p:spPr>
          <a:xfrm>
            <a:off x="998288" y="6492117"/>
            <a:ext cx="2304256" cy="338554"/>
          </a:xfrm>
          <a:prstGeom prst="rect">
            <a:avLst/>
          </a:prstGeom>
          <a:noFill/>
        </p:spPr>
        <p:txBody>
          <a:bodyPr wrap="square" rtlCol="0">
            <a:spAutoFit/>
          </a:bodyPr>
          <a:lstStyle/>
          <a:p>
            <a:r>
              <a:rPr lang="fr-FR" baseline="0" dirty="0">
                <a:solidFill>
                  <a:schemeClr val="bg1">
                    <a:lumMod val="75000"/>
                  </a:schemeClr>
                </a:solidFill>
                <a:latin typeface="Times New Roman" panose="02020603050405020304" pitchFamily="18" charset="0"/>
                <a:cs typeface="Times New Roman" panose="02020603050405020304" pitchFamily="18" charset="0"/>
              </a:rPr>
              <a:t>1m</a:t>
            </a:r>
            <a:r>
              <a:rPr lang="fr-FR" baseline="30000" dirty="0">
                <a:solidFill>
                  <a:schemeClr val="bg1">
                    <a:lumMod val="75000"/>
                  </a:schemeClr>
                </a:solidFill>
                <a:latin typeface="Times New Roman" panose="02020603050405020304" pitchFamily="18" charset="0"/>
                <a:cs typeface="Times New Roman" panose="02020603050405020304" pitchFamily="18" charset="0"/>
              </a:rPr>
              <a:t>2</a:t>
            </a:r>
            <a:r>
              <a:rPr lang="fr-FR" baseline="0" dirty="0">
                <a:solidFill>
                  <a:schemeClr val="bg1">
                    <a:lumMod val="75000"/>
                  </a:schemeClr>
                </a:solidFill>
                <a:latin typeface="Times New Roman" panose="02020603050405020304" pitchFamily="18" charset="0"/>
                <a:cs typeface="Times New Roman" panose="02020603050405020304" pitchFamily="18" charset="0"/>
              </a:rPr>
              <a:t> </a:t>
            </a:r>
            <a:r>
              <a:rPr lang="fr-FR" baseline="0" dirty="0">
                <a:solidFill>
                  <a:schemeClr val="bg1">
                    <a:lumMod val="75000"/>
                  </a:schemeClr>
                </a:solidFill>
                <a:latin typeface="Times New Roman" panose="02020603050405020304" pitchFamily="18" charset="0"/>
                <a:cs typeface="Times New Roman" panose="02020603050405020304" pitchFamily="18" charset="0"/>
                <a:sym typeface="Symbol" panose="05050102010706020507" pitchFamily="18" charset="2"/>
              </a:rPr>
              <a:t> 1000 lux</a:t>
            </a:r>
            <a:endParaRPr lang="fr-FR" baseline="0" dirty="0">
              <a:solidFill>
                <a:schemeClr val="bg1">
                  <a:lumMod val="75000"/>
                </a:schemeClr>
              </a:solidFill>
              <a:latin typeface="Times New Roman" panose="02020603050405020304" pitchFamily="18" charset="0"/>
              <a:cs typeface="Times New Roman" panose="02020603050405020304" pitchFamily="18" charset="0"/>
            </a:endParaRPr>
          </a:p>
        </p:txBody>
      </p:sp>
      <p:sp>
        <p:nvSpPr>
          <p:cNvPr id="21" name="ZoneTexte 20"/>
          <p:cNvSpPr txBox="1"/>
          <p:nvPr/>
        </p:nvSpPr>
        <p:spPr>
          <a:xfrm>
            <a:off x="5190755" y="6323332"/>
            <a:ext cx="2304256" cy="338554"/>
          </a:xfrm>
          <a:prstGeom prst="rect">
            <a:avLst/>
          </a:prstGeom>
          <a:noFill/>
        </p:spPr>
        <p:txBody>
          <a:bodyPr wrap="square" rtlCol="0">
            <a:spAutoFit/>
          </a:bodyPr>
          <a:lstStyle/>
          <a:p>
            <a:r>
              <a:rPr lang="fr-FR" baseline="0" dirty="0">
                <a:solidFill>
                  <a:schemeClr val="bg1">
                    <a:lumMod val="75000"/>
                  </a:schemeClr>
                </a:solidFill>
                <a:latin typeface="Times New Roman" panose="02020603050405020304" pitchFamily="18" charset="0"/>
                <a:cs typeface="Times New Roman" panose="02020603050405020304" pitchFamily="18" charset="0"/>
              </a:rPr>
              <a:t>1000m</a:t>
            </a:r>
            <a:r>
              <a:rPr lang="fr-FR" baseline="30000" dirty="0">
                <a:solidFill>
                  <a:schemeClr val="bg1">
                    <a:lumMod val="75000"/>
                  </a:schemeClr>
                </a:solidFill>
                <a:latin typeface="Times New Roman" panose="02020603050405020304" pitchFamily="18" charset="0"/>
                <a:cs typeface="Times New Roman" panose="02020603050405020304" pitchFamily="18" charset="0"/>
              </a:rPr>
              <a:t>2</a:t>
            </a:r>
            <a:r>
              <a:rPr lang="fr-FR" baseline="0" dirty="0">
                <a:solidFill>
                  <a:schemeClr val="bg1">
                    <a:lumMod val="75000"/>
                  </a:schemeClr>
                </a:solidFill>
                <a:latin typeface="Times New Roman" panose="02020603050405020304" pitchFamily="18" charset="0"/>
                <a:cs typeface="Times New Roman" panose="02020603050405020304" pitchFamily="18" charset="0"/>
              </a:rPr>
              <a:t> </a:t>
            </a:r>
            <a:r>
              <a:rPr lang="fr-FR" baseline="0" dirty="0">
                <a:solidFill>
                  <a:schemeClr val="bg1">
                    <a:lumMod val="75000"/>
                  </a:schemeClr>
                </a:solidFill>
                <a:latin typeface="Times New Roman" panose="02020603050405020304" pitchFamily="18" charset="0"/>
                <a:cs typeface="Times New Roman" panose="02020603050405020304" pitchFamily="18" charset="0"/>
                <a:sym typeface="Symbol" panose="05050102010706020507" pitchFamily="18" charset="2"/>
              </a:rPr>
              <a:t> 1 lux</a:t>
            </a:r>
            <a:endParaRPr lang="fr-FR" baseline="0" dirty="0">
              <a:solidFill>
                <a:schemeClr val="bg1">
                  <a:lumMod val="75000"/>
                </a:schemeClr>
              </a:solidFill>
              <a:latin typeface="Times New Roman" panose="02020603050405020304" pitchFamily="18" charset="0"/>
              <a:cs typeface="Times New Roman" panose="02020603050405020304" pitchFamily="18" charset="0"/>
            </a:endParaRPr>
          </a:p>
        </p:txBody>
      </p:sp>
      <p:sp>
        <p:nvSpPr>
          <p:cNvPr id="22" name="ZoneTexte 21"/>
          <p:cNvSpPr txBox="1"/>
          <p:nvPr/>
        </p:nvSpPr>
        <p:spPr>
          <a:xfrm>
            <a:off x="2003885" y="1998898"/>
            <a:ext cx="2304256" cy="338554"/>
          </a:xfrm>
          <a:prstGeom prst="rect">
            <a:avLst/>
          </a:prstGeom>
          <a:solidFill>
            <a:srgbClr val="000000"/>
          </a:solidFill>
        </p:spPr>
        <p:txBody>
          <a:bodyPr wrap="square" rtlCol="0">
            <a:spAutoFit/>
          </a:bodyPr>
          <a:lstStyle/>
          <a:p>
            <a:r>
              <a:rPr lang="fr-FR" baseline="0" dirty="0">
                <a:solidFill>
                  <a:schemeClr val="bg1">
                    <a:lumMod val="75000"/>
                  </a:schemeClr>
                </a:solidFill>
                <a:latin typeface="Times New Roman" panose="02020603050405020304" pitchFamily="18" charset="0"/>
                <a:cs typeface="Times New Roman" panose="02020603050405020304" pitchFamily="18" charset="0"/>
              </a:rPr>
              <a:t>1000 lumens</a:t>
            </a:r>
          </a:p>
        </p:txBody>
      </p:sp>
      <p:sp>
        <p:nvSpPr>
          <p:cNvPr id="25" name="ZoneTexte 24"/>
          <p:cNvSpPr txBox="1"/>
          <p:nvPr/>
        </p:nvSpPr>
        <p:spPr>
          <a:xfrm>
            <a:off x="6199866" y="2069905"/>
            <a:ext cx="1911167" cy="338554"/>
          </a:xfrm>
          <a:prstGeom prst="rect">
            <a:avLst/>
          </a:prstGeom>
          <a:solidFill>
            <a:srgbClr val="000000"/>
          </a:solidFill>
        </p:spPr>
        <p:txBody>
          <a:bodyPr wrap="square" rtlCol="0">
            <a:spAutoFit/>
          </a:bodyPr>
          <a:lstStyle/>
          <a:p>
            <a:r>
              <a:rPr lang="fr-FR" baseline="0" dirty="0">
                <a:solidFill>
                  <a:schemeClr val="bg1">
                    <a:lumMod val="75000"/>
                  </a:schemeClr>
                </a:solidFill>
                <a:latin typeface="Times New Roman" panose="02020603050405020304" pitchFamily="18" charset="0"/>
                <a:cs typeface="Times New Roman" panose="02020603050405020304" pitchFamily="18" charset="0"/>
              </a:rPr>
              <a:t>1000 lumens</a:t>
            </a:r>
          </a:p>
        </p:txBody>
      </p:sp>
      <p:grpSp>
        <p:nvGrpSpPr>
          <p:cNvPr id="32" name="Groupe 31"/>
          <p:cNvGrpSpPr/>
          <p:nvPr/>
        </p:nvGrpSpPr>
        <p:grpSpPr>
          <a:xfrm>
            <a:off x="31173" y="5723149"/>
            <a:ext cx="3488817" cy="414590"/>
            <a:chOff x="83332" y="5481228"/>
            <a:chExt cx="3888432" cy="576064"/>
          </a:xfrm>
          <a:solidFill>
            <a:schemeClr val="tx1">
              <a:alpha val="49000"/>
            </a:schemeClr>
          </a:solidFill>
        </p:grpSpPr>
        <p:sp>
          <p:nvSpPr>
            <p:cNvPr id="33" name="Trapèze 32"/>
            <p:cNvSpPr/>
            <p:nvPr/>
          </p:nvSpPr>
          <p:spPr>
            <a:xfrm>
              <a:off x="83332" y="5481228"/>
              <a:ext cx="3888432" cy="576064"/>
            </a:xfrm>
            <a:prstGeom prst="trapezoid">
              <a:avLst>
                <a:gd name="adj" fmla="val 69643"/>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4" name="Connecteur droit 33"/>
            <p:cNvCxnSpPr>
              <a:stCxn id="33" idx="1"/>
              <a:endCxn id="33" idx="3"/>
            </p:cNvCxnSpPr>
            <p:nvPr/>
          </p:nvCxnSpPr>
          <p:spPr>
            <a:xfrm>
              <a:off x="283926" y="5769260"/>
              <a:ext cx="3487244" cy="0"/>
            </a:xfrm>
            <a:prstGeom prst="line">
              <a:avLst/>
            </a:prstGeom>
            <a:grpFill/>
            <a:ln w="28575">
              <a:solidFill>
                <a:schemeClr val="accent1"/>
              </a:solidFill>
              <a:prstDash val="dash"/>
            </a:ln>
          </p:spPr>
          <p:style>
            <a:lnRef idx="1">
              <a:schemeClr val="accent1"/>
            </a:lnRef>
            <a:fillRef idx="0">
              <a:schemeClr val="accent1"/>
            </a:fillRef>
            <a:effectRef idx="0">
              <a:schemeClr val="accent1"/>
            </a:effectRef>
            <a:fontRef idx="minor">
              <a:schemeClr val="tx1"/>
            </a:fontRef>
          </p:style>
        </p:cxnSp>
      </p:grpSp>
      <p:grpSp>
        <p:nvGrpSpPr>
          <p:cNvPr id="35" name="Groupe 34"/>
          <p:cNvGrpSpPr/>
          <p:nvPr/>
        </p:nvGrpSpPr>
        <p:grpSpPr>
          <a:xfrm>
            <a:off x="4066200" y="5718808"/>
            <a:ext cx="3730985" cy="418931"/>
            <a:chOff x="83332" y="5481228"/>
            <a:chExt cx="3888432" cy="576064"/>
          </a:xfrm>
          <a:solidFill>
            <a:schemeClr val="tx1"/>
          </a:solidFill>
        </p:grpSpPr>
        <p:sp>
          <p:nvSpPr>
            <p:cNvPr id="36" name="Trapèze 35"/>
            <p:cNvSpPr/>
            <p:nvPr/>
          </p:nvSpPr>
          <p:spPr>
            <a:xfrm>
              <a:off x="83332" y="5481228"/>
              <a:ext cx="3888432" cy="576064"/>
            </a:xfrm>
            <a:prstGeom prst="trapezoid">
              <a:avLst>
                <a:gd name="adj" fmla="val 69643"/>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7" name="Connecteur droit 36"/>
            <p:cNvCxnSpPr>
              <a:stCxn id="36" idx="1"/>
              <a:endCxn id="36" idx="3"/>
            </p:cNvCxnSpPr>
            <p:nvPr/>
          </p:nvCxnSpPr>
          <p:spPr>
            <a:xfrm>
              <a:off x="283926" y="5769260"/>
              <a:ext cx="3487244" cy="0"/>
            </a:xfrm>
            <a:prstGeom prst="line">
              <a:avLst/>
            </a:prstGeom>
            <a:grpFill/>
            <a:ln w="28575">
              <a:prstDash val="dash"/>
            </a:ln>
          </p:spPr>
          <p:style>
            <a:lnRef idx="1">
              <a:schemeClr val="accent1"/>
            </a:lnRef>
            <a:fillRef idx="0">
              <a:schemeClr val="accent1"/>
            </a:fillRef>
            <a:effectRef idx="0">
              <a:schemeClr val="accent1"/>
            </a:effectRef>
            <a:fontRef idx="minor">
              <a:schemeClr val="tx1"/>
            </a:fontRef>
          </p:style>
        </p:cxnSp>
      </p:grpSp>
      <p:pic>
        <p:nvPicPr>
          <p:cNvPr id="5" name="Image 4">
            <a:hlinkClick r:id="rId3"/>
          </p:cNvPr>
          <p:cNvPicPr>
            <a:picLocks noChangeAspect="1"/>
          </p:cNvPicPr>
          <p:nvPr/>
        </p:nvPicPr>
        <p:blipFill>
          <a:blip r:embed="rId6"/>
          <a:stretch>
            <a:fillRect/>
          </a:stretch>
        </p:blipFill>
        <p:spPr>
          <a:xfrm>
            <a:off x="8816874" y="5329681"/>
            <a:ext cx="2531621" cy="1424037"/>
          </a:xfrm>
          <a:prstGeom prst="rect">
            <a:avLst/>
          </a:prstGeom>
        </p:spPr>
      </p:pic>
      <p:sp>
        <p:nvSpPr>
          <p:cNvPr id="8" name="ZoneTexte 7"/>
          <p:cNvSpPr txBox="1"/>
          <p:nvPr/>
        </p:nvSpPr>
        <p:spPr>
          <a:xfrm>
            <a:off x="4587131" y="5887810"/>
            <a:ext cx="3354642" cy="307777"/>
          </a:xfrm>
          <a:prstGeom prst="rect">
            <a:avLst/>
          </a:prstGeom>
          <a:noFill/>
        </p:spPr>
        <p:txBody>
          <a:bodyPr wrap="square" rtlCol="0">
            <a:spAutoFit/>
          </a:bodyPr>
          <a:lstStyle/>
          <a:p>
            <a:r>
              <a:rPr lang="fr-FR" sz="1400" baseline="0" dirty="0">
                <a:solidFill>
                  <a:srgbClr val="FFFF00"/>
                </a:solidFill>
              </a:rPr>
              <a:t>Une surface à éclairer de 100m</a:t>
            </a:r>
            <a:r>
              <a:rPr lang="fr-FR" sz="1400" baseline="30000" dirty="0">
                <a:solidFill>
                  <a:srgbClr val="FFFF00"/>
                </a:solidFill>
              </a:rPr>
              <a:t>2</a:t>
            </a:r>
          </a:p>
        </p:txBody>
      </p:sp>
      <p:cxnSp>
        <p:nvCxnSpPr>
          <p:cNvPr id="11" name="Connecteur droit avec flèche 10"/>
          <p:cNvCxnSpPr/>
          <p:nvPr/>
        </p:nvCxnSpPr>
        <p:spPr>
          <a:xfrm flipV="1">
            <a:off x="1674368" y="6224163"/>
            <a:ext cx="0" cy="2490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06999" y="4745922"/>
            <a:ext cx="601447" cy="338554"/>
          </a:xfrm>
          <a:prstGeom prst="rect">
            <a:avLst/>
          </a:prstGeom>
        </p:spPr>
        <p:txBody>
          <a:bodyPr wrap="none">
            <a:spAutoFit/>
          </a:bodyPr>
          <a:lstStyle/>
          <a:p>
            <a:r>
              <a:rPr lang="fr-FR" baseline="0" dirty="0">
                <a:solidFill>
                  <a:schemeClr val="bg1">
                    <a:lumMod val="75000"/>
                  </a:schemeClr>
                </a:solidFill>
                <a:latin typeface="Times New Roman" panose="02020603050405020304" pitchFamily="18" charset="0"/>
                <a:cs typeface="Times New Roman" panose="02020603050405020304" pitchFamily="18" charset="0"/>
                <a:sym typeface="Symbol" panose="05050102010706020507" pitchFamily="18" charset="2"/>
              </a:rPr>
              <a:t>0 lux</a:t>
            </a:r>
            <a:endParaRPr lang="fr-FR" baseline="0" dirty="0">
              <a:solidFill>
                <a:schemeClr val="bg1">
                  <a:lumMod val="75000"/>
                </a:schemeClr>
              </a:solidFill>
              <a:latin typeface="Times New Roman" panose="02020603050405020304" pitchFamily="18" charset="0"/>
              <a:cs typeface="Times New Roman" panose="02020603050405020304" pitchFamily="18" charset="0"/>
            </a:endParaRPr>
          </a:p>
        </p:txBody>
      </p:sp>
      <p:cxnSp>
        <p:nvCxnSpPr>
          <p:cNvPr id="38" name="Connecteur droit avec flèche 37"/>
          <p:cNvCxnSpPr/>
          <p:nvPr/>
        </p:nvCxnSpPr>
        <p:spPr>
          <a:xfrm>
            <a:off x="507722" y="5070632"/>
            <a:ext cx="0" cy="4196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2" name="Connecteur droit avec flèche 41"/>
          <p:cNvCxnSpPr/>
          <p:nvPr/>
        </p:nvCxnSpPr>
        <p:spPr>
          <a:xfrm flipH="1">
            <a:off x="2351584" y="3745948"/>
            <a:ext cx="190881" cy="18124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4" name="Connecteur droit avec flèche 43"/>
          <p:cNvCxnSpPr/>
          <p:nvPr/>
        </p:nvCxnSpPr>
        <p:spPr>
          <a:xfrm>
            <a:off x="3156013" y="3831844"/>
            <a:ext cx="1670411" cy="18005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6" name="ZoneTexte 45"/>
          <p:cNvSpPr txBox="1"/>
          <p:nvPr/>
        </p:nvSpPr>
        <p:spPr>
          <a:xfrm>
            <a:off x="107308" y="800677"/>
            <a:ext cx="11857344" cy="707886"/>
          </a:xfrm>
          <a:prstGeom prst="rect">
            <a:avLst/>
          </a:prstGeom>
          <a:noFill/>
        </p:spPr>
        <p:txBody>
          <a:bodyPr wrap="square" rtlCol="0">
            <a:spAutoFit/>
          </a:bodyPr>
          <a:lstStyle/>
          <a:p>
            <a:r>
              <a:rPr lang="fr-FR" sz="2000" b="1" baseline="0" dirty="0">
                <a:solidFill>
                  <a:srgbClr val="FFFF00"/>
                </a:solidFill>
              </a:rPr>
              <a:t>LA DSFLI : UNE DOTATION OU QUOTA DE LUMIÈRE </a:t>
            </a:r>
            <a:r>
              <a:rPr lang="fr-FR" sz="2000" b="1" baseline="0" dirty="0">
                <a:solidFill>
                  <a:schemeClr val="bg1"/>
                </a:solidFill>
              </a:rPr>
              <a:t>émis par la </a:t>
            </a:r>
            <a:r>
              <a:rPr lang="fr-FR" sz="2000" b="1" u="sng" baseline="0" dirty="0">
                <a:solidFill>
                  <a:schemeClr val="bg1"/>
                </a:solidFill>
              </a:rPr>
              <a:t>lampe</a:t>
            </a:r>
            <a:r>
              <a:rPr lang="fr-FR" sz="2000" b="1" baseline="0" dirty="0">
                <a:solidFill>
                  <a:schemeClr val="bg1"/>
                </a:solidFill>
              </a:rPr>
              <a:t> ou les barrettes de </a:t>
            </a:r>
            <a:r>
              <a:rPr lang="fr-FR" sz="2000" b="1" u="sng" baseline="0" dirty="0" err="1">
                <a:solidFill>
                  <a:schemeClr val="bg1"/>
                </a:solidFill>
              </a:rPr>
              <a:t>LEDs</a:t>
            </a:r>
            <a:r>
              <a:rPr lang="fr-FR" sz="2000" b="1" baseline="0" dirty="0">
                <a:solidFill>
                  <a:schemeClr val="bg1"/>
                </a:solidFill>
              </a:rPr>
              <a:t> pour accomplir une tâche ; </a:t>
            </a:r>
            <a:r>
              <a:rPr lang="fr-FR" sz="2000" b="1" baseline="0" dirty="0">
                <a:solidFill>
                  <a:srgbClr val="FFFF00"/>
                </a:solidFill>
              </a:rPr>
              <a:t>CE N’EST PAS UN ÉCLAIREMENT</a:t>
            </a:r>
          </a:p>
        </p:txBody>
      </p:sp>
      <p:cxnSp>
        <p:nvCxnSpPr>
          <p:cNvPr id="47" name="Connecteur droit avec flèche 46"/>
          <p:cNvCxnSpPr/>
          <p:nvPr/>
        </p:nvCxnSpPr>
        <p:spPr>
          <a:xfrm flipH="1">
            <a:off x="6342883" y="1774474"/>
            <a:ext cx="2316261" cy="37157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9" name="Connecteur droit avec flèche 48"/>
          <p:cNvCxnSpPr/>
          <p:nvPr/>
        </p:nvCxnSpPr>
        <p:spPr>
          <a:xfrm flipH="1">
            <a:off x="4826424" y="6482749"/>
            <a:ext cx="364332" cy="8112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8" name="ZoneTexte 57"/>
          <p:cNvSpPr txBox="1"/>
          <p:nvPr/>
        </p:nvSpPr>
        <p:spPr>
          <a:xfrm>
            <a:off x="394917" y="5887810"/>
            <a:ext cx="3354642" cy="307777"/>
          </a:xfrm>
          <a:prstGeom prst="rect">
            <a:avLst/>
          </a:prstGeom>
          <a:noFill/>
        </p:spPr>
        <p:txBody>
          <a:bodyPr wrap="square" rtlCol="0">
            <a:spAutoFit/>
          </a:bodyPr>
          <a:lstStyle/>
          <a:p>
            <a:r>
              <a:rPr lang="fr-FR" sz="1400" baseline="0" dirty="0">
                <a:solidFill>
                  <a:srgbClr val="FFFF00"/>
                </a:solidFill>
              </a:rPr>
              <a:t>Une surface à éclairer de 100m</a:t>
            </a:r>
            <a:r>
              <a:rPr lang="fr-FR" sz="1400" baseline="30000" dirty="0">
                <a:solidFill>
                  <a:srgbClr val="FFFF00"/>
                </a:solidFill>
              </a:rPr>
              <a:t>2</a:t>
            </a:r>
          </a:p>
        </p:txBody>
      </p:sp>
      <p:sp>
        <p:nvSpPr>
          <p:cNvPr id="39" name="ZoneTexte 38"/>
          <p:cNvSpPr txBox="1"/>
          <p:nvPr/>
        </p:nvSpPr>
        <p:spPr>
          <a:xfrm>
            <a:off x="1905523" y="2381033"/>
            <a:ext cx="3228933" cy="1400383"/>
          </a:xfrm>
          <a:prstGeom prst="rect">
            <a:avLst/>
          </a:prstGeom>
          <a:noFill/>
        </p:spPr>
        <p:txBody>
          <a:bodyPr wrap="square" rtlCol="0">
            <a:spAutoFit/>
          </a:bodyPr>
          <a:lstStyle/>
          <a:p>
            <a:pPr>
              <a:spcBef>
                <a:spcPts val="600"/>
              </a:spcBef>
            </a:pPr>
            <a:r>
              <a:rPr lang="fr-FR" b="1" baseline="0" dirty="0">
                <a:solidFill>
                  <a:srgbClr val="FFFF00"/>
                </a:solidFill>
              </a:rPr>
              <a:t>CES DEUX INSTALLATIONS PRÉSENTENT UNE MÊME DSFLI :</a:t>
            </a:r>
            <a:endParaRPr lang="fr-FR" baseline="0" dirty="0">
              <a:solidFill>
                <a:srgbClr val="FFFF00"/>
              </a:solidFill>
            </a:endParaRPr>
          </a:p>
          <a:p>
            <a:pPr>
              <a:spcBef>
                <a:spcPts val="600"/>
              </a:spcBef>
            </a:pPr>
            <a:r>
              <a:rPr lang="fr-FR" baseline="0" dirty="0">
                <a:solidFill>
                  <a:srgbClr val="FFFF00"/>
                </a:solidFill>
              </a:rPr>
              <a:t>1000 lumens pour éclairer 100m</a:t>
            </a:r>
            <a:r>
              <a:rPr lang="fr-FR" baseline="30000" dirty="0">
                <a:solidFill>
                  <a:srgbClr val="FFFF00"/>
                </a:solidFill>
              </a:rPr>
              <a:t>2 </a:t>
            </a:r>
            <a:r>
              <a:rPr lang="fr-FR" baseline="0" dirty="0">
                <a:solidFill>
                  <a:srgbClr val="FFFF00"/>
                </a:solidFill>
              </a:rPr>
              <a:t>DSFLI = 1000/100 = 10 lm/m</a:t>
            </a:r>
            <a:r>
              <a:rPr lang="fr-FR" baseline="30000" dirty="0">
                <a:solidFill>
                  <a:srgbClr val="FFFF00"/>
                </a:solidFill>
              </a:rPr>
              <a:t>2</a:t>
            </a:r>
          </a:p>
        </p:txBody>
      </p:sp>
    </p:spTree>
    <p:extLst>
      <p:ext uri="{BB962C8B-B14F-4D97-AF65-F5344CB8AC3E}">
        <p14:creationId xmlns:p14="http://schemas.microsoft.com/office/powerpoint/2010/main" val="2505362695"/>
      </p:ext>
    </p:extLst>
  </p:cSld>
  <p:clrMapOvr>
    <a:masterClrMapping/>
  </p:clrMapOvr>
  <p:transition>
    <p:cu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re 22"/>
          <p:cNvSpPr>
            <a:spLocks noGrp="1"/>
          </p:cNvSpPr>
          <p:nvPr>
            <p:ph type="title"/>
          </p:nvPr>
        </p:nvSpPr>
        <p:spPr>
          <a:xfrm>
            <a:off x="122291" y="116633"/>
            <a:ext cx="11953328" cy="527148"/>
          </a:xfrm>
        </p:spPr>
        <p:txBody>
          <a:bodyPr/>
          <a:lstStyle/>
          <a:p>
            <a:endParaRPr lang="fr-FR" dirty="0"/>
          </a:p>
        </p:txBody>
      </p:sp>
      <p:sp>
        <p:nvSpPr>
          <p:cNvPr id="27" name="Rectangle 2"/>
          <p:cNvSpPr txBox="1">
            <a:spLocks noChangeArrowheads="1"/>
          </p:cNvSpPr>
          <p:nvPr/>
        </p:nvSpPr>
        <p:spPr>
          <a:xfrm>
            <a:off x="119335" y="80627"/>
            <a:ext cx="11017225" cy="598193"/>
          </a:xfrm>
          <a:prstGeom prst="rect">
            <a:avLst/>
          </a:prstGeom>
          <a:gradFill flip="none" rotWithShape="1">
            <a:gsLst>
              <a:gs pos="0">
                <a:schemeClr val="accent3">
                  <a:lumMod val="75000"/>
                </a:schemeClr>
              </a:gs>
              <a:gs pos="100000">
                <a:srgbClr val="000000">
                  <a:alpha val="68000"/>
                </a:srgbClr>
              </a:gs>
            </a:gsLst>
            <a:path path="rect">
              <a:fillToRect l="50000" t="50000" r="50000" b="50000"/>
            </a:path>
            <a:tileRect/>
          </a:gradFill>
          <a:ln>
            <a:solidFill>
              <a:schemeClr val="accent1"/>
            </a:solidFill>
          </a:ln>
        </p:spPr>
        <p:txBody>
          <a:bodyPr vert="horz" lIns="92075" tIns="46038" rIns="92075" bIns="46038" rtlCol="0" anchor="ctr">
            <a:normAutofit fontScale="97500"/>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fontAlgn="auto">
              <a:spcBef>
                <a:spcPts val="600"/>
              </a:spcBef>
              <a:spcAft>
                <a:spcPts val="600"/>
              </a:spcAft>
            </a:pPr>
            <a:r>
              <a:rPr lang="fr-FR" altLang="fr-FR" sz="3600" baseline="0" dirty="0"/>
              <a:t>Définitions</a:t>
            </a:r>
          </a:p>
        </p:txBody>
      </p:sp>
      <p:sp>
        <p:nvSpPr>
          <p:cNvPr id="29" name="Rectangle 3"/>
          <p:cNvSpPr txBox="1">
            <a:spLocks noChangeArrowheads="1"/>
          </p:cNvSpPr>
          <p:nvPr/>
        </p:nvSpPr>
        <p:spPr>
          <a:xfrm>
            <a:off x="8715276" y="1478200"/>
            <a:ext cx="3260935" cy="5352471"/>
          </a:xfrm>
          <a:prstGeom prst="rect">
            <a:avLst/>
          </a:prstGeom>
          <a:gradFill>
            <a:gsLst>
              <a:gs pos="0">
                <a:schemeClr val="tx1"/>
              </a:gs>
              <a:gs pos="100000">
                <a:srgbClr val="000000">
                  <a:alpha val="72000"/>
                </a:srgbClr>
              </a:gs>
            </a:gsLst>
            <a:path path="shape">
              <a:fillToRect l="50000" t="50000" r="50000" b="50000"/>
            </a:path>
          </a:gradFill>
          <a:ln>
            <a:solidFill>
              <a:schemeClr val="accent4"/>
            </a:solidFill>
          </a:ln>
        </p:spPr>
        <p:txBody>
          <a:bodyPr vert="horz" lIns="92075" tIns="46038" rIns="92075" bIns="46038"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q"/>
              <a:defRPr sz="2800" b="1" kern="1200">
                <a:solidFill>
                  <a:srgbClr val="FFFFFF"/>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Ø"/>
              <a:defRPr sz="2400" b="1" kern="1200">
                <a:solidFill>
                  <a:srgbClr val="FFFFFF"/>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q"/>
              <a:defRPr sz="2000" b="1" kern="1200">
                <a:solidFill>
                  <a:srgbClr val="FFFFFF"/>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rgbClr val="FFFFFF"/>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rgbClr val="FFFFFF"/>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57150" fontAlgn="auto">
              <a:lnSpc>
                <a:spcPct val="100000"/>
              </a:lnSpc>
              <a:spcBef>
                <a:spcPts val="600"/>
              </a:spcBef>
              <a:spcAft>
                <a:spcPts val="600"/>
              </a:spcAft>
              <a:buNone/>
            </a:pPr>
            <a:r>
              <a:rPr lang="fr-FR" altLang="fr-FR" sz="1800" b="0" baseline="0" dirty="0">
                <a:latin typeface="+mn-lt"/>
              </a:rPr>
              <a:t>Là, la lumière est mal distribuée</a:t>
            </a:r>
          </a:p>
          <a:p>
            <a:pPr marL="0" indent="-57150" fontAlgn="auto">
              <a:lnSpc>
                <a:spcPct val="100000"/>
              </a:lnSpc>
              <a:spcBef>
                <a:spcPts val="600"/>
              </a:spcBef>
              <a:spcAft>
                <a:spcPts val="600"/>
              </a:spcAft>
              <a:buNone/>
            </a:pPr>
            <a:endParaRPr lang="fr-FR" altLang="fr-FR" sz="1800" b="0" baseline="0" dirty="0">
              <a:latin typeface="+mn-lt"/>
            </a:endParaRPr>
          </a:p>
          <a:p>
            <a:pPr marL="0" indent="-57150" fontAlgn="auto">
              <a:lnSpc>
                <a:spcPct val="100000"/>
              </a:lnSpc>
              <a:spcBef>
                <a:spcPts val="600"/>
              </a:spcBef>
              <a:spcAft>
                <a:spcPts val="600"/>
              </a:spcAft>
              <a:buNone/>
            </a:pPr>
            <a:endParaRPr lang="fr-FR" altLang="fr-FR" sz="1800" b="0" baseline="0" dirty="0">
              <a:latin typeface="+mn-lt"/>
            </a:endParaRPr>
          </a:p>
          <a:p>
            <a:pPr marL="0" indent="-57150" fontAlgn="auto">
              <a:lnSpc>
                <a:spcPct val="100000"/>
              </a:lnSpc>
              <a:spcBef>
                <a:spcPts val="600"/>
              </a:spcBef>
              <a:spcAft>
                <a:spcPts val="600"/>
              </a:spcAft>
              <a:buNone/>
            </a:pPr>
            <a:endParaRPr lang="fr-FR" altLang="fr-FR" sz="1800" b="0" baseline="0" dirty="0">
              <a:latin typeface="+mn-lt"/>
            </a:endParaRPr>
          </a:p>
          <a:p>
            <a:pPr marL="0" indent="-57150" fontAlgn="auto">
              <a:lnSpc>
                <a:spcPct val="100000"/>
              </a:lnSpc>
              <a:spcBef>
                <a:spcPts val="600"/>
              </a:spcBef>
              <a:spcAft>
                <a:spcPts val="600"/>
              </a:spcAft>
              <a:buNone/>
            </a:pPr>
            <a:r>
              <a:rPr lang="fr-FR" altLang="fr-FR" sz="1800" b="0" baseline="0" dirty="0">
                <a:latin typeface="+mn-lt"/>
              </a:rPr>
              <a:t>Ici la lumière déborde excessivement de la surface à éclairer</a:t>
            </a:r>
          </a:p>
          <a:p>
            <a:pPr marL="0" indent="-57150" fontAlgn="auto">
              <a:lnSpc>
                <a:spcPct val="100000"/>
              </a:lnSpc>
              <a:spcBef>
                <a:spcPts val="600"/>
              </a:spcBef>
              <a:spcAft>
                <a:spcPts val="600"/>
              </a:spcAft>
              <a:buNone/>
            </a:pPr>
            <a:endParaRPr lang="fr-FR" altLang="fr-FR" sz="1800" b="0" baseline="0" dirty="0">
              <a:latin typeface="+mn-lt"/>
            </a:endParaRPr>
          </a:p>
          <a:p>
            <a:pPr marL="0" indent="-57150" fontAlgn="auto">
              <a:lnSpc>
                <a:spcPct val="100000"/>
              </a:lnSpc>
              <a:spcBef>
                <a:spcPts val="600"/>
              </a:spcBef>
              <a:spcAft>
                <a:spcPts val="600"/>
              </a:spcAft>
              <a:buNone/>
            </a:pPr>
            <a:r>
              <a:rPr lang="fr-FR" altLang="fr-FR" sz="1800" b="0" baseline="0" dirty="0">
                <a:solidFill>
                  <a:srgbClr val="FFFF00"/>
                </a:solidFill>
                <a:latin typeface="+mn-lt"/>
              </a:rPr>
              <a:t>Dans les deux cas, la DSFLI prévient le renforcement ou la multiplication des sources ; elle oblige à redistribuer les flux avec une même quantité de lumière</a:t>
            </a:r>
          </a:p>
          <a:p>
            <a:pPr marL="0" indent="-57150" fontAlgn="auto">
              <a:lnSpc>
                <a:spcPct val="100000"/>
              </a:lnSpc>
              <a:spcBef>
                <a:spcPts val="600"/>
              </a:spcBef>
              <a:spcAft>
                <a:spcPts val="600"/>
              </a:spcAft>
              <a:buNone/>
            </a:pPr>
            <a:endParaRPr lang="fr-FR" altLang="fr-FR" sz="1800" b="0" baseline="0" dirty="0">
              <a:latin typeface="+mn-lt"/>
            </a:endParaRPr>
          </a:p>
          <a:p>
            <a:pPr marL="0" indent="-57150" fontAlgn="auto">
              <a:lnSpc>
                <a:spcPct val="100000"/>
              </a:lnSpc>
              <a:spcBef>
                <a:spcPts val="600"/>
              </a:spcBef>
              <a:spcAft>
                <a:spcPts val="600"/>
              </a:spcAft>
              <a:buNone/>
            </a:pPr>
            <a:endParaRPr lang="fr-FR" altLang="fr-FR" sz="1800" b="0" baseline="0" dirty="0">
              <a:latin typeface="+mn-lt"/>
            </a:endParaRPr>
          </a:p>
          <a:p>
            <a:pPr marL="0" indent="-57150" fontAlgn="auto">
              <a:lnSpc>
                <a:spcPct val="100000"/>
              </a:lnSpc>
              <a:spcBef>
                <a:spcPts val="600"/>
              </a:spcBef>
              <a:spcAft>
                <a:spcPts val="600"/>
              </a:spcAft>
              <a:buNone/>
            </a:pPr>
            <a:endParaRPr lang="fr-FR" altLang="fr-FR" sz="1800" b="0" baseline="0" dirty="0">
              <a:latin typeface="+mn-lt"/>
            </a:endParaRPr>
          </a:p>
        </p:txBody>
      </p:sp>
      <p:grpSp>
        <p:nvGrpSpPr>
          <p:cNvPr id="19" name="Groupe 18"/>
          <p:cNvGrpSpPr/>
          <p:nvPr/>
        </p:nvGrpSpPr>
        <p:grpSpPr>
          <a:xfrm>
            <a:off x="1" y="1552144"/>
            <a:ext cx="8616280" cy="5305856"/>
            <a:chOff x="143287" y="1222672"/>
            <a:chExt cx="9444372" cy="5443392"/>
          </a:xfrm>
        </p:grpSpPr>
        <p:pic>
          <p:nvPicPr>
            <p:cNvPr id="26" name="Image 25">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3287" y="1222672"/>
              <a:ext cx="9444372" cy="5443392"/>
            </a:xfrm>
            <a:prstGeom prst="rect">
              <a:avLst/>
            </a:prstGeom>
            <a:ln>
              <a:solidFill>
                <a:schemeClr val="accent2"/>
              </a:solidFill>
            </a:ln>
          </p:spPr>
        </p:pic>
        <p:sp>
          <p:nvSpPr>
            <p:cNvPr id="30" name="Rectangle 29"/>
            <p:cNvSpPr/>
            <p:nvPr/>
          </p:nvSpPr>
          <p:spPr>
            <a:xfrm>
              <a:off x="1037438" y="5883511"/>
              <a:ext cx="1980220" cy="468052"/>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Rectangle 30"/>
            <p:cNvSpPr/>
            <p:nvPr/>
          </p:nvSpPr>
          <p:spPr>
            <a:xfrm>
              <a:off x="5555940" y="5409220"/>
              <a:ext cx="2178243" cy="468052"/>
            </a:xfrm>
            <a:prstGeom prst="rect">
              <a:avLst/>
            </a:prstGeom>
            <a:solidFill>
              <a:srgbClr val="3B3B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0" name="ZoneTexte 19"/>
          <p:cNvSpPr txBox="1"/>
          <p:nvPr/>
        </p:nvSpPr>
        <p:spPr>
          <a:xfrm>
            <a:off x="998288" y="6492117"/>
            <a:ext cx="2304256" cy="338554"/>
          </a:xfrm>
          <a:prstGeom prst="rect">
            <a:avLst/>
          </a:prstGeom>
          <a:noFill/>
        </p:spPr>
        <p:txBody>
          <a:bodyPr wrap="square" rtlCol="0">
            <a:spAutoFit/>
          </a:bodyPr>
          <a:lstStyle/>
          <a:p>
            <a:r>
              <a:rPr lang="fr-FR" baseline="0" dirty="0">
                <a:solidFill>
                  <a:schemeClr val="bg1">
                    <a:lumMod val="75000"/>
                  </a:schemeClr>
                </a:solidFill>
                <a:latin typeface="Times New Roman" panose="02020603050405020304" pitchFamily="18" charset="0"/>
                <a:cs typeface="Times New Roman" panose="02020603050405020304" pitchFamily="18" charset="0"/>
              </a:rPr>
              <a:t>1m</a:t>
            </a:r>
            <a:r>
              <a:rPr lang="fr-FR" baseline="30000" dirty="0">
                <a:solidFill>
                  <a:schemeClr val="bg1">
                    <a:lumMod val="75000"/>
                  </a:schemeClr>
                </a:solidFill>
                <a:latin typeface="Times New Roman" panose="02020603050405020304" pitchFamily="18" charset="0"/>
                <a:cs typeface="Times New Roman" panose="02020603050405020304" pitchFamily="18" charset="0"/>
              </a:rPr>
              <a:t>2</a:t>
            </a:r>
            <a:r>
              <a:rPr lang="fr-FR" baseline="0" dirty="0">
                <a:solidFill>
                  <a:schemeClr val="bg1">
                    <a:lumMod val="75000"/>
                  </a:schemeClr>
                </a:solidFill>
                <a:latin typeface="Times New Roman" panose="02020603050405020304" pitchFamily="18" charset="0"/>
                <a:cs typeface="Times New Roman" panose="02020603050405020304" pitchFamily="18" charset="0"/>
              </a:rPr>
              <a:t> </a:t>
            </a:r>
            <a:r>
              <a:rPr lang="fr-FR" baseline="0" dirty="0">
                <a:solidFill>
                  <a:schemeClr val="bg1">
                    <a:lumMod val="75000"/>
                  </a:schemeClr>
                </a:solidFill>
                <a:latin typeface="Times New Roman" panose="02020603050405020304" pitchFamily="18" charset="0"/>
                <a:cs typeface="Times New Roman" panose="02020603050405020304" pitchFamily="18" charset="0"/>
                <a:sym typeface="Symbol" panose="05050102010706020507" pitchFamily="18" charset="2"/>
              </a:rPr>
              <a:t> 1000 lux</a:t>
            </a:r>
            <a:endParaRPr lang="fr-FR" baseline="0" dirty="0">
              <a:solidFill>
                <a:schemeClr val="bg1">
                  <a:lumMod val="75000"/>
                </a:schemeClr>
              </a:solidFill>
              <a:latin typeface="Times New Roman" panose="02020603050405020304" pitchFamily="18" charset="0"/>
              <a:cs typeface="Times New Roman" panose="02020603050405020304" pitchFamily="18" charset="0"/>
            </a:endParaRPr>
          </a:p>
        </p:txBody>
      </p:sp>
      <p:sp>
        <p:nvSpPr>
          <p:cNvPr id="21" name="ZoneTexte 20"/>
          <p:cNvSpPr txBox="1"/>
          <p:nvPr/>
        </p:nvSpPr>
        <p:spPr>
          <a:xfrm>
            <a:off x="5190755" y="6323332"/>
            <a:ext cx="2304256" cy="338554"/>
          </a:xfrm>
          <a:prstGeom prst="rect">
            <a:avLst/>
          </a:prstGeom>
          <a:noFill/>
        </p:spPr>
        <p:txBody>
          <a:bodyPr wrap="square" rtlCol="0">
            <a:spAutoFit/>
          </a:bodyPr>
          <a:lstStyle/>
          <a:p>
            <a:r>
              <a:rPr lang="fr-FR" baseline="0" dirty="0">
                <a:solidFill>
                  <a:schemeClr val="bg1">
                    <a:lumMod val="75000"/>
                  </a:schemeClr>
                </a:solidFill>
                <a:latin typeface="Times New Roman" panose="02020603050405020304" pitchFamily="18" charset="0"/>
                <a:cs typeface="Times New Roman" panose="02020603050405020304" pitchFamily="18" charset="0"/>
              </a:rPr>
              <a:t>1000m</a:t>
            </a:r>
            <a:r>
              <a:rPr lang="fr-FR" baseline="30000" dirty="0">
                <a:solidFill>
                  <a:schemeClr val="bg1">
                    <a:lumMod val="75000"/>
                  </a:schemeClr>
                </a:solidFill>
                <a:latin typeface="Times New Roman" panose="02020603050405020304" pitchFamily="18" charset="0"/>
                <a:cs typeface="Times New Roman" panose="02020603050405020304" pitchFamily="18" charset="0"/>
              </a:rPr>
              <a:t>2</a:t>
            </a:r>
            <a:r>
              <a:rPr lang="fr-FR" baseline="0" dirty="0">
                <a:solidFill>
                  <a:schemeClr val="bg1">
                    <a:lumMod val="75000"/>
                  </a:schemeClr>
                </a:solidFill>
                <a:latin typeface="Times New Roman" panose="02020603050405020304" pitchFamily="18" charset="0"/>
                <a:cs typeface="Times New Roman" panose="02020603050405020304" pitchFamily="18" charset="0"/>
              </a:rPr>
              <a:t> </a:t>
            </a:r>
            <a:r>
              <a:rPr lang="fr-FR" baseline="0" dirty="0">
                <a:solidFill>
                  <a:schemeClr val="bg1">
                    <a:lumMod val="75000"/>
                  </a:schemeClr>
                </a:solidFill>
                <a:latin typeface="Times New Roman" panose="02020603050405020304" pitchFamily="18" charset="0"/>
                <a:cs typeface="Times New Roman" panose="02020603050405020304" pitchFamily="18" charset="0"/>
                <a:sym typeface="Symbol" panose="05050102010706020507" pitchFamily="18" charset="2"/>
              </a:rPr>
              <a:t> 1 lux</a:t>
            </a:r>
            <a:endParaRPr lang="fr-FR" baseline="0" dirty="0">
              <a:solidFill>
                <a:schemeClr val="bg1">
                  <a:lumMod val="75000"/>
                </a:schemeClr>
              </a:solidFill>
              <a:latin typeface="Times New Roman" panose="02020603050405020304" pitchFamily="18" charset="0"/>
              <a:cs typeface="Times New Roman" panose="02020603050405020304" pitchFamily="18" charset="0"/>
            </a:endParaRPr>
          </a:p>
        </p:txBody>
      </p:sp>
      <p:sp>
        <p:nvSpPr>
          <p:cNvPr id="22" name="ZoneTexte 21"/>
          <p:cNvSpPr txBox="1"/>
          <p:nvPr/>
        </p:nvSpPr>
        <p:spPr>
          <a:xfrm>
            <a:off x="2003885" y="1998898"/>
            <a:ext cx="2304256" cy="338554"/>
          </a:xfrm>
          <a:prstGeom prst="rect">
            <a:avLst/>
          </a:prstGeom>
          <a:solidFill>
            <a:srgbClr val="000000"/>
          </a:solidFill>
        </p:spPr>
        <p:txBody>
          <a:bodyPr wrap="square" rtlCol="0">
            <a:spAutoFit/>
          </a:bodyPr>
          <a:lstStyle/>
          <a:p>
            <a:r>
              <a:rPr lang="fr-FR" baseline="0" dirty="0">
                <a:solidFill>
                  <a:schemeClr val="bg1">
                    <a:lumMod val="75000"/>
                  </a:schemeClr>
                </a:solidFill>
                <a:latin typeface="Times New Roman" panose="02020603050405020304" pitchFamily="18" charset="0"/>
                <a:cs typeface="Times New Roman" panose="02020603050405020304" pitchFamily="18" charset="0"/>
              </a:rPr>
              <a:t>1000 lumens</a:t>
            </a:r>
          </a:p>
        </p:txBody>
      </p:sp>
      <p:sp>
        <p:nvSpPr>
          <p:cNvPr id="25" name="ZoneTexte 24"/>
          <p:cNvSpPr txBox="1"/>
          <p:nvPr/>
        </p:nvSpPr>
        <p:spPr>
          <a:xfrm>
            <a:off x="6199866" y="2069905"/>
            <a:ext cx="1911167" cy="338554"/>
          </a:xfrm>
          <a:prstGeom prst="rect">
            <a:avLst/>
          </a:prstGeom>
          <a:solidFill>
            <a:srgbClr val="000000"/>
          </a:solidFill>
        </p:spPr>
        <p:txBody>
          <a:bodyPr wrap="square" rtlCol="0">
            <a:spAutoFit/>
          </a:bodyPr>
          <a:lstStyle/>
          <a:p>
            <a:r>
              <a:rPr lang="fr-FR" baseline="0" dirty="0">
                <a:solidFill>
                  <a:schemeClr val="bg1">
                    <a:lumMod val="75000"/>
                  </a:schemeClr>
                </a:solidFill>
                <a:latin typeface="Times New Roman" panose="02020603050405020304" pitchFamily="18" charset="0"/>
                <a:cs typeface="Times New Roman" panose="02020603050405020304" pitchFamily="18" charset="0"/>
              </a:rPr>
              <a:t>1000 lumens</a:t>
            </a:r>
          </a:p>
        </p:txBody>
      </p:sp>
      <p:grpSp>
        <p:nvGrpSpPr>
          <p:cNvPr id="32" name="Groupe 31"/>
          <p:cNvGrpSpPr/>
          <p:nvPr/>
        </p:nvGrpSpPr>
        <p:grpSpPr>
          <a:xfrm>
            <a:off x="31173" y="5723149"/>
            <a:ext cx="3488817" cy="414590"/>
            <a:chOff x="83332" y="5481228"/>
            <a:chExt cx="3888432" cy="576064"/>
          </a:xfrm>
          <a:solidFill>
            <a:schemeClr val="bg2">
              <a:lumMod val="50000"/>
              <a:alpha val="61000"/>
            </a:schemeClr>
          </a:solidFill>
        </p:grpSpPr>
        <p:sp>
          <p:nvSpPr>
            <p:cNvPr id="33" name="Trapèze 32"/>
            <p:cNvSpPr/>
            <p:nvPr/>
          </p:nvSpPr>
          <p:spPr>
            <a:xfrm>
              <a:off x="83332" y="5481228"/>
              <a:ext cx="3888432" cy="576064"/>
            </a:xfrm>
            <a:prstGeom prst="trapezoid">
              <a:avLst>
                <a:gd name="adj" fmla="val 69643"/>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4" name="Connecteur droit 33"/>
            <p:cNvCxnSpPr>
              <a:stCxn id="33" idx="1"/>
              <a:endCxn id="33" idx="3"/>
            </p:cNvCxnSpPr>
            <p:nvPr/>
          </p:nvCxnSpPr>
          <p:spPr>
            <a:xfrm>
              <a:off x="283926" y="5769260"/>
              <a:ext cx="3487244" cy="0"/>
            </a:xfrm>
            <a:prstGeom prst="line">
              <a:avLst/>
            </a:prstGeom>
            <a:grpFill/>
            <a:ln w="28575">
              <a:prstDash val="dash"/>
            </a:ln>
          </p:spPr>
          <p:style>
            <a:lnRef idx="1">
              <a:schemeClr val="accent1"/>
            </a:lnRef>
            <a:fillRef idx="0">
              <a:schemeClr val="accent1"/>
            </a:fillRef>
            <a:effectRef idx="0">
              <a:schemeClr val="accent1"/>
            </a:effectRef>
            <a:fontRef idx="minor">
              <a:schemeClr val="tx1"/>
            </a:fontRef>
          </p:style>
        </p:cxnSp>
      </p:grpSp>
      <p:grpSp>
        <p:nvGrpSpPr>
          <p:cNvPr id="35" name="Groupe 34"/>
          <p:cNvGrpSpPr/>
          <p:nvPr/>
        </p:nvGrpSpPr>
        <p:grpSpPr>
          <a:xfrm>
            <a:off x="4066200" y="5718808"/>
            <a:ext cx="3730985" cy="418931"/>
            <a:chOff x="83332" y="5481228"/>
            <a:chExt cx="3888432" cy="576064"/>
          </a:xfrm>
          <a:solidFill>
            <a:schemeClr val="bg2">
              <a:lumMod val="50000"/>
            </a:schemeClr>
          </a:solidFill>
        </p:grpSpPr>
        <p:sp>
          <p:nvSpPr>
            <p:cNvPr id="36" name="Trapèze 35"/>
            <p:cNvSpPr/>
            <p:nvPr/>
          </p:nvSpPr>
          <p:spPr>
            <a:xfrm>
              <a:off x="83332" y="5481228"/>
              <a:ext cx="3888432" cy="576064"/>
            </a:xfrm>
            <a:prstGeom prst="trapezoid">
              <a:avLst>
                <a:gd name="adj" fmla="val 69643"/>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7" name="Connecteur droit 36"/>
            <p:cNvCxnSpPr>
              <a:stCxn id="36" idx="1"/>
              <a:endCxn id="36" idx="3"/>
            </p:cNvCxnSpPr>
            <p:nvPr/>
          </p:nvCxnSpPr>
          <p:spPr>
            <a:xfrm>
              <a:off x="283926" y="5769260"/>
              <a:ext cx="3487244" cy="0"/>
            </a:xfrm>
            <a:prstGeom prst="line">
              <a:avLst/>
            </a:prstGeom>
            <a:grpFill/>
            <a:ln w="28575">
              <a:prstDash val="dash"/>
            </a:ln>
          </p:spPr>
          <p:style>
            <a:lnRef idx="1">
              <a:schemeClr val="accent1"/>
            </a:lnRef>
            <a:fillRef idx="0">
              <a:schemeClr val="accent1"/>
            </a:fillRef>
            <a:effectRef idx="0">
              <a:schemeClr val="accent1"/>
            </a:effectRef>
            <a:fontRef idx="minor">
              <a:schemeClr val="tx1"/>
            </a:fontRef>
          </p:style>
        </p:cxnSp>
      </p:grpSp>
      <p:sp>
        <p:nvSpPr>
          <p:cNvPr id="8" name="ZoneTexte 7"/>
          <p:cNvSpPr txBox="1"/>
          <p:nvPr/>
        </p:nvSpPr>
        <p:spPr>
          <a:xfrm>
            <a:off x="4674945" y="5887810"/>
            <a:ext cx="3354642" cy="307777"/>
          </a:xfrm>
          <a:prstGeom prst="rect">
            <a:avLst/>
          </a:prstGeom>
          <a:noFill/>
        </p:spPr>
        <p:txBody>
          <a:bodyPr wrap="square" rtlCol="0">
            <a:spAutoFit/>
          </a:bodyPr>
          <a:lstStyle/>
          <a:p>
            <a:r>
              <a:rPr lang="fr-FR" sz="1400" baseline="0" dirty="0">
                <a:solidFill>
                  <a:srgbClr val="FFFF00"/>
                </a:solidFill>
              </a:rPr>
              <a:t>Une surface à éclairer de 100m</a:t>
            </a:r>
            <a:r>
              <a:rPr lang="fr-FR" sz="1400" baseline="30000" dirty="0">
                <a:solidFill>
                  <a:srgbClr val="FFFF00"/>
                </a:solidFill>
              </a:rPr>
              <a:t>2</a:t>
            </a:r>
          </a:p>
        </p:txBody>
      </p:sp>
      <p:cxnSp>
        <p:nvCxnSpPr>
          <p:cNvPr id="11" name="Connecteur droit avec flèche 10"/>
          <p:cNvCxnSpPr/>
          <p:nvPr/>
        </p:nvCxnSpPr>
        <p:spPr>
          <a:xfrm flipV="1">
            <a:off x="1674368" y="6224163"/>
            <a:ext cx="0" cy="2490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06999" y="4745922"/>
            <a:ext cx="601447" cy="338554"/>
          </a:xfrm>
          <a:prstGeom prst="rect">
            <a:avLst/>
          </a:prstGeom>
        </p:spPr>
        <p:txBody>
          <a:bodyPr wrap="none">
            <a:spAutoFit/>
          </a:bodyPr>
          <a:lstStyle/>
          <a:p>
            <a:r>
              <a:rPr lang="fr-FR" baseline="0" dirty="0">
                <a:solidFill>
                  <a:schemeClr val="bg1">
                    <a:lumMod val="75000"/>
                  </a:schemeClr>
                </a:solidFill>
                <a:latin typeface="Times New Roman" panose="02020603050405020304" pitchFamily="18" charset="0"/>
                <a:cs typeface="Times New Roman" panose="02020603050405020304" pitchFamily="18" charset="0"/>
                <a:sym typeface="Symbol" panose="05050102010706020507" pitchFamily="18" charset="2"/>
              </a:rPr>
              <a:t>0 lux</a:t>
            </a:r>
            <a:endParaRPr lang="fr-FR" baseline="0" dirty="0">
              <a:solidFill>
                <a:schemeClr val="bg1">
                  <a:lumMod val="75000"/>
                </a:schemeClr>
              </a:solidFill>
              <a:latin typeface="Times New Roman" panose="02020603050405020304" pitchFamily="18" charset="0"/>
              <a:cs typeface="Times New Roman" panose="02020603050405020304" pitchFamily="18" charset="0"/>
            </a:endParaRPr>
          </a:p>
        </p:txBody>
      </p:sp>
      <p:cxnSp>
        <p:nvCxnSpPr>
          <p:cNvPr id="38" name="Connecteur droit avec flèche 37"/>
          <p:cNvCxnSpPr/>
          <p:nvPr/>
        </p:nvCxnSpPr>
        <p:spPr>
          <a:xfrm>
            <a:off x="507722" y="5070632"/>
            <a:ext cx="0" cy="4196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0" name="ZoneTexte 39"/>
          <p:cNvSpPr txBox="1"/>
          <p:nvPr/>
        </p:nvSpPr>
        <p:spPr>
          <a:xfrm>
            <a:off x="1883532" y="2595295"/>
            <a:ext cx="3228933" cy="1400383"/>
          </a:xfrm>
          <a:prstGeom prst="rect">
            <a:avLst/>
          </a:prstGeom>
          <a:noFill/>
        </p:spPr>
        <p:txBody>
          <a:bodyPr wrap="square" rtlCol="0">
            <a:spAutoFit/>
          </a:bodyPr>
          <a:lstStyle/>
          <a:p>
            <a:pPr>
              <a:spcBef>
                <a:spcPts val="600"/>
              </a:spcBef>
            </a:pPr>
            <a:r>
              <a:rPr lang="fr-FR" b="1" baseline="0" dirty="0">
                <a:solidFill>
                  <a:srgbClr val="FFFF00"/>
                </a:solidFill>
              </a:rPr>
              <a:t>CES DEUX INSTALLATIONS PRÉSENTENT UNE MÊME DSFLI :</a:t>
            </a:r>
            <a:endParaRPr lang="fr-FR" baseline="0" dirty="0">
              <a:solidFill>
                <a:srgbClr val="FFFF00"/>
              </a:solidFill>
            </a:endParaRPr>
          </a:p>
          <a:p>
            <a:pPr>
              <a:spcBef>
                <a:spcPts val="600"/>
              </a:spcBef>
            </a:pPr>
            <a:r>
              <a:rPr lang="fr-FR" baseline="0" dirty="0">
                <a:solidFill>
                  <a:srgbClr val="FFFF00"/>
                </a:solidFill>
              </a:rPr>
              <a:t>1000 lumens pour éclairer 100m</a:t>
            </a:r>
            <a:r>
              <a:rPr lang="fr-FR" baseline="30000" dirty="0">
                <a:solidFill>
                  <a:srgbClr val="FFFF00"/>
                </a:solidFill>
              </a:rPr>
              <a:t>2 </a:t>
            </a:r>
            <a:r>
              <a:rPr lang="fr-FR" baseline="0" dirty="0">
                <a:solidFill>
                  <a:srgbClr val="FFFF00"/>
                </a:solidFill>
              </a:rPr>
              <a:t>DSFLI = 1000/100 = 10 lm/m</a:t>
            </a:r>
            <a:r>
              <a:rPr lang="fr-FR" baseline="30000" dirty="0">
                <a:solidFill>
                  <a:srgbClr val="FFFF00"/>
                </a:solidFill>
              </a:rPr>
              <a:t>2</a:t>
            </a:r>
          </a:p>
        </p:txBody>
      </p:sp>
      <p:sp>
        <p:nvSpPr>
          <p:cNvPr id="46" name="ZoneTexte 45"/>
          <p:cNvSpPr txBox="1"/>
          <p:nvPr/>
        </p:nvSpPr>
        <p:spPr>
          <a:xfrm>
            <a:off x="79300" y="872271"/>
            <a:ext cx="11241186" cy="400110"/>
          </a:xfrm>
          <a:prstGeom prst="rect">
            <a:avLst/>
          </a:prstGeom>
          <a:noFill/>
        </p:spPr>
        <p:txBody>
          <a:bodyPr wrap="square" rtlCol="0">
            <a:spAutoFit/>
          </a:bodyPr>
          <a:lstStyle/>
          <a:p>
            <a:r>
              <a:rPr lang="fr-FR" sz="2000" b="1" baseline="0" dirty="0">
                <a:solidFill>
                  <a:schemeClr val="bg1"/>
                </a:solidFill>
              </a:rPr>
              <a:t>La DSFLI sanctionne les installations qui gaspillent la lumière</a:t>
            </a:r>
          </a:p>
        </p:txBody>
      </p:sp>
      <p:cxnSp>
        <p:nvCxnSpPr>
          <p:cNvPr id="47" name="Connecteur droit avec flèche 46"/>
          <p:cNvCxnSpPr/>
          <p:nvPr/>
        </p:nvCxnSpPr>
        <p:spPr>
          <a:xfrm flipH="1">
            <a:off x="2735960" y="1842243"/>
            <a:ext cx="5863352" cy="39132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9" name="Connecteur droit avec flèche 48"/>
          <p:cNvCxnSpPr/>
          <p:nvPr/>
        </p:nvCxnSpPr>
        <p:spPr>
          <a:xfrm flipH="1">
            <a:off x="4826424" y="6482749"/>
            <a:ext cx="364332" cy="8112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8" name="ZoneTexte 57"/>
          <p:cNvSpPr txBox="1"/>
          <p:nvPr/>
        </p:nvSpPr>
        <p:spPr>
          <a:xfrm>
            <a:off x="394917" y="5887810"/>
            <a:ext cx="3354642" cy="307777"/>
          </a:xfrm>
          <a:prstGeom prst="rect">
            <a:avLst/>
          </a:prstGeom>
          <a:noFill/>
        </p:spPr>
        <p:txBody>
          <a:bodyPr wrap="square" rtlCol="0">
            <a:spAutoFit/>
          </a:bodyPr>
          <a:lstStyle/>
          <a:p>
            <a:r>
              <a:rPr lang="fr-FR" sz="1400" baseline="0" dirty="0">
                <a:solidFill>
                  <a:srgbClr val="FFFF00"/>
                </a:solidFill>
              </a:rPr>
              <a:t>Une surface à éclairer de 100m</a:t>
            </a:r>
            <a:r>
              <a:rPr lang="fr-FR" sz="1400" baseline="30000" dirty="0">
                <a:solidFill>
                  <a:srgbClr val="FFFF00"/>
                </a:solidFill>
              </a:rPr>
              <a:t>2</a:t>
            </a:r>
          </a:p>
        </p:txBody>
      </p:sp>
      <p:cxnSp>
        <p:nvCxnSpPr>
          <p:cNvPr id="39" name="Connecteur droit avec flèche 38"/>
          <p:cNvCxnSpPr/>
          <p:nvPr/>
        </p:nvCxnSpPr>
        <p:spPr>
          <a:xfrm flipH="1">
            <a:off x="6352266" y="3510996"/>
            <a:ext cx="2346041" cy="20648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1923391"/>
      </p:ext>
    </p:extLst>
  </p:cSld>
  <p:clrMapOvr>
    <a:masterClrMapping/>
  </p:clrMapOvr>
  <p:transition>
    <p:cu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3954" name="Rectangle 2"/>
          <p:cNvSpPr>
            <a:spLocks noGrp="1" noChangeArrowheads="1"/>
          </p:cNvSpPr>
          <p:nvPr>
            <p:ph type="title"/>
          </p:nvPr>
        </p:nvSpPr>
        <p:spPr>
          <a:xfrm>
            <a:off x="155340" y="45160"/>
            <a:ext cx="9961479" cy="1058069"/>
          </a:xfrm>
          <a:gradFill>
            <a:gsLst>
              <a:gs pos="0">
                <a:srgbClr val="3C3C3C"/>
              </a:gs>
              <a:gs pos="100000">
                <a:srgbClr val="000000">
                  <a:alpha val="72000"/>
                </a:srgbClr>
              </a:gs>
            </a:gsLst>
            <a:path path="shape">
              <a:fillToRect l="50000" t="50000" r="50000" b="50000"/>
            </a:path>
          </a:gradFill>
          <a:ln>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ctr" anchorCtr="0" compatLnSpc="1">
            <a:prstTxWarp prst="textNoShape">
              <a:avLst/>
            </a:prstTxWarp>
          </a:bodyPr>
          <a:lstStyle/>
          <a:p>
            <a:pPr fontAlgn="base">
              <a:spcBef>
                <a:spcPts val="1200"/>
              </a:spcBef>
              <a:spcAft>
                <a:spcPts val="1200"/>
              </a:spcAft>
              <a:buClr>
                <a:schemeClr val="hlink"/>
              </a:buClr>
              <a:buFont typeface="Arial" panose="020B0604020202020204" pitchFamily="34" charset="0"/>
            </a:pPr>
            <a:r>
              <a:rPr lang="fr-FR" altLang="fr-FR" sz="2400" dirty="0">
                <a:solidFill>
                  <a:schemeClr val="bg1"/>
                </a:solidFill>
                <a:latin typeface="Tahoma" panose="020B0604030504040204" pitchFamily="34" charset="0"/>
                <a:ea typeface="+mn-ea"/>
                <a:cs typeface="+mn-cs"/>
              </a:rPr>
              <a:t>Art. 3-II-4 – Prescription applicable à la « Densité Surfacique de Flux Lumineux Installé »</a:t>
            </a:r>
          </a:p>
        </p:txBody>
      </p:sp>
      <p:sp>
        <p:nvSpPr>
          <p:cNvPr id="3" name="Rectangle 3"/>
          <p:cNvSpPr>
            <a:spLocks noChangeArrowheads="1"/>
          </p:cNvSpPr>
          <p:nvPr/>
        </p:nvSpPr>
        <p:spPr bwMode="auto">
          <a:xfrm>
            <a:off x="2434826" y="4617350"/>
            <a:ext cx="184731" cy="256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mc:AlternateContent xmlns:mc="http://schemas.openxmlformats.org/markup-compatibility/2006" xmlns:a14="http://schemas.microsoft.com/office/drawing/2010/main">
        <mc:Choice Requires="a14">
          <p:sp>
            <p:nvSpPr>
              <p:cNvPr id="155" name="Rectangle 3"/>
              <p:cNvSpPr txBox="1">
                <a:spLocks noChangeArrowheads="1"/>
              </p:cNvSpPr>
              <p:nvPr/>
            </p:nvSpPr>
            <p:spPr bwMode="auto">
              <a:xfrm>
                <a:off x="155340" y="1113386"/>
                <a:ext cx="11917324" cy="5529696"/>
              </a:xfrm>
              <a:prstGeom prst="rect">
                <a:avLst/>
              </a:prstGeom>
              <a:gradFill>
                <a:gsLst>
                  <a:gs pos="0">
                    <a:srgbClr val="3C3C3C"/>
                  </a:gs>
                  <a:gs pos="100000">
                    <a:srgbClr val="000000">
                      <a:alpha val="72000"/>
                    </a:srgbClr>
                  </a:gs>
                </a:gsLst>
                <a:path path="shape">
                  <a:fillToRect l="50000" t="50000" r="50000" b="50000"/>
                </a:path>
              </a:gradFill>
              <a:ln>
                <a:solidFill>
                  <a:schemeClr val="tx2"/>
                </a:solidFill>
              </a:ln>
              <a:effectLst/>
              <a:extLst>
                <a:ext uri="{AF507438-7753-43E0-B8FC-AC1667EBCBE1}">
                  <a14:hiddenEffects>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lvl1pPr marL="342900" indent="-342900" algn="l" rtl="0" fontAlgn="base">
                  <a:spcBef>
                    <a:spcPct val="20000"/>
                  </a:spcBef>
                  <a:spcAft>
                    <a:spcPct val="0"/>
                  </a:spcAft>
                  <a:buClr>
                    <a:schemeClr val="hlink"/>
                  </a:buClr>
                  <a:buSzPct val="80000"/>
                  <a:buFont typeface="Arial" panose="020B0604020202020204" pitchFamily="34" charset="0"/>
                  <a:buChar char="►"/>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folHlink"/>
                  </a:buClr>
                  <a:buFont typeface="Wingdings" panose="05000000000000000000" pitchFamily="2" charset="2"/>
                  <a:buChar char="§"/>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fontAlgn="base">
                  <a:spcBef>
                    <a:spcPct val="20000"/>
                  </a:spcBef>
                  <a:spcAft>
                    <a:spcPct val="0"/>
                  </a:spcAft>
                  <a:buClr>
                    <a:schemeClr val="hlink"/>
                  </a:buClr>
                  <a:buSzPct val="80000"/>
                  <a:buFont typeface="Arial" panose="020B0604020202020204" pitchFamily="34" charset="0"/>
                  <a:buChar char="►"/>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fontAlgn="base">
                  <a:spcBef>
                    <a:spcPct val="20000"/>
                  </a:spcBef>
                  <a:spcAft>
                    <a:spcPct val="0"/>
                  </a:spcAft>
                  <a:buClr>
                    <a:schemeClr val="folHlink"/>
                  </a:buClr>
                  <a:buFont typeface="Wingdings" panose="05000000000000000000" pitchFamily="2" charset="2"/>
                  <a:buChar char="§"/>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fontAlgn="base">
                  <a:spcBef>
                    <a:spcPct val="20000"/>
                  </a:spcBef>
                  <a:spcAft>
                    <a:spcPct val="0"/>
                  </a:spcAft>
                  <a:buClr>
                    <a:schemeClr val="hlink"/>
                  </a:buClr>
                  <a:buSzPct val="80000"/>
                  <a:buFont typeface="Arial" panose="020B0604020202020204" pitchFamily="34" charset="0"/>
                  <a:buChar char="►"/>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200"/>
                  </a:spcBef>
                  <a:spcAft>
                    <a:spcPts val="1200"/>
                  </a:spcAft>
                  <a:buSzTx/>
                  <a:buNone/>
                </a:pPr>
                <a:r>
                  <a:rPr lang="fr-FR" altLang="fr-FR" sz="2400" b="1" u="sng" baseline="0" dirty="0">
                    <a:solidFill>
                      <a:schemeClr val="bg1"/>
                    </a:solidFill>
                    <a:latin typeface="Tahoma" panose="020B0604030504040204" pitchFamily="34" charset="0"/>
                  </a:rPr>
                  <a:t>Commentaire</a:t>
                </a:r>
              </a:p>
              <a:p>
                <a:pPr marL="355600" indent="-355600">
                  <a:spcBef>
                    <a:spcPts val="600"/>
                  </a:spcBef>
                  <a:spcAft>
                    <a:spcPts val="0"/>
                  </a:spcAft>
                  <a:buClr>
                    <a:srgbClr val="DDAB63"/>
                  </a:buClr>
                  <a:buSzPct val="100000"/>
                  <a:buFont typeface="Wingdings" panose="05000000000000000000" pitchFamily="2" charset="2"/>
                  <a:buChar char="q"/>
                </a:pPr>
                <a:r>
                  <a:rPr lang="fr-FR" altLang="fr-FR" sz="1800" baseline="0" dirty="0">
                    <a:solidFill>
                      <a:srgbClr val="FFFFFF"/>
                    </a:solidFill>
                    <a:latin typeface="Tahoma" panose="020B0604030504040204" pitchFamily="34" charset="0"/>
                  </a:rPr>
                  <a:t>Un concept simple </a:t>
                </a:r>
              </a:p>
              <a:p>
                <a:pPr marL="355600" indent="-355600">
                  <a:spcBef>
                    <a:spcPts val="600"/>
                  </a:spcBef>
                  <a:spcAft>
                    <a:spcPts val="0"/>
                  </a:spcAft>
                  <a:buClr>
                    <a:srgbClr val="DDAB63"/>
                  </a:buClr>
                  <a:buSzPct val="100000"/>
                  <a:buFont typeface="Wingdings" panose="05000000000000000000" pitchFamily="2" charset="2"/>
                  <a:buChar char="q"/>
                </a:pPr>
                <a:r>
                  <a:rPr lang="fr-FR" altLang="fr-FR" sz="1800" baseline="0" dirty="0">
                    <a:solidFill>
                      <a:srgbClr val="FFFFFF"/>
                    </a:solidFill>
                    <a:latin typeface="Tahoma" panose="020B0604030504040204" pitchFamily="34" charset="0"/>
                  </a:rPr>
                  <a:t>Une prescription de bon sens : </a:t>
                </a:r>
                <a:r>
                  <a:rPr lang="fr-FR" altLang="fr-FR" sz="1800" b="1" baseline="0" dirty="0">
                    <a:solidFill>
                      <a:srgbClr val="FFFFFF"/>
                    </a:solidFill>
                    <a:latin typeface="Tahoma" panose="020B0604030504040204" pitchFamily="34" charset="0"/>
                  </a:rPr>
                  <a:t>avoir connaissance de la surface à éclairer</a:t>
                </a:r>
              </a:p>
              <a:p>
                <a:pPr marL="355600" indent="-355600">
                  <a:spcBef>
                    <a:spcPts val="600"/>
                  </a:spcBef>
                  <a:spcAft>
                    <a:spcPts val="0"/>
                  </a:spcAft>
                  <a:buClr>
                    <a:srgbClr val="DDAB63"/>
                  </a:buClr>
                  <a:buSzPct val="100000"/>
                  <a:buFont typeface="Wingdings" panose="05000000000000000000" pitchFamily="2" charset="2"/>
                  <a:buChar char="q"/>
                </a:pPr>
                <a:r>
                  <a:rPr lang="fr-FR" altLang="fr-FR" sz="1800" b="1" baseline="0" dirty="0">
                    <a:solidFill>
                      <a:srgbClr val="FFFFFF"/>
                    </a:solidFill>
                    <a:latin typeface="Tahoma" panose="020B0604030504040204" pitchFamily="34" charset="0"/>
                  </a:rPr>
                  <a:t>Un contrôle de conformité simple, à coût nul, sans appareillage, sans visite de nuit</a:t>
                </a:r>
                <a:r>
                  <a:rPr lang="fr-FR" sz="1800" b="1" baseline="0" dirty="0">
                    <a:solidFill>
                      <a:srgbClr val="FFFFFF"/>
                    </a:solidFill>
                    <a:effectLst/>
                  </a:rPr>
                  <a:t> </a:t>
                </a:r>
              </a:p>
              <a:p>
                <a:pPr marL="755650" lvl="1" indent="-355600">
                  <a:spcBef>
                    <a:spcPts val="600"/>
                  </a:spcBef>
                  <a:spcAft>
                    <a:spcPts val="0"/>
                  </a:spcAft>
                  <a:buClr>
                    <a:schemeClr val="bg1">
                      <a:lumMod val="60000"/>
                      <a:lumOff val="40000"/>
                    </a:schemeClr>
                  </a:buClr>
                  <a:buSzPct val="100000"/>
                  <a:buFont typeface="Wingdings" panose="05000000000000000000" pitchFamily="2" charset="2"/>
                  <a:buChar char="q"/>
                </a:pPr>
                <a:r>
                  <a:rPr lang="fr-FR" altLang="fr-FR" sz="1600" baseline="0" dirty="0">
                    <a:solidFill>
                      <a:srgbClr val="FFFFFF"/>
                    </a:solidFill>
                    <a:latin typeface="Tahoma" panose="020B0604030504040204" pitchFamily="34" charset="0"/>
                  </a:rPr>
                  <a:t>Le flux lumineux </a:t>
                </a:r>
                <a:r>
                  <a:rPr lang="fr-FR" altLang="fr-FR" sz="1600" u="sng" baseline="0" dirty="0">
                    <a:solidFill>
                      <a:srgbClr val="FFFF00"/>
                    </a:solidFill>
                    <a:latin typeface="Tahoma" panose="020B0604030504040204" pitchFamily="34" charset="0"/>
                  </a:rPr>
                  <a:t>des sources</a:t>
                </a:r>
                <a:r>
                  <a:rPr lang="fr-FR" altLang="fr-FR" sz="1600" baseline="0" dirty="0">
                    <a:solidFill>
                      <a:srgbClr val="FFFFFF"/>
                    </a:solidFill>
                    <a:latin typeface="Tahoma" panose="020B0604030504040204" pitchFamily="34" charset="0"/>
                  </a:rPr>
                  <a:t> de l’installation : une donnée catalogue des luminaires</a:t>
                </a:r>
              </a:p>
              <a:p>
                <a:pPr marL="755650" lvl="1" indent="-355600">
                  <a:spcBef>
                    <a:spcPts val="600"/>
                  </a:spcBef>
                  <a:spcAft>
                    <a:spcPts val="0"/>
                  </a:spcAft>
                  <a:buClr>
                    <a:schemeClr val="bg1">
                      <a:lumMod val="60000"/>
                      <a:lumOff val="40000"/>
                    </a:schemeClr>
                  </a:buClr>
                  <a:buSzPct val="100000"/>
                  <a:buFont typeface="Wingdings" panose="05000000000000000000" pitchFamily="2" charset="2"/>
                  <a:buChar char="q"/>
                </a:pPr>
                <a:r>
                  <a:rPr lang="fr-FR" altLang="fr-FR" sz="1600" baseline="0" dirty="0">
                    <a:solidFill>
                      <a:srgbClr val="FFFFFF"/>
                    </a:solidFill>
                    <a:latin typeface="Tahoma" panose="020B0604030504040204" pitchFamily="34" charset="0"/>
                  </a:rPr>
                  <a:t>La surface à éclairer : donnée cartographique (</a:t>
                </a:r>
                <a:r>
                  <a:rPr lang="fr-FR" altLang="fr-FR" sz="1600" baseline="0" dirty="0" err="1">
                    <a:solidFill>
                      <a:srgbClr val="FFFFFF"/>
                    </a:solidFill>
                    <a:latin typeface="Tahoma" panose="020B0604030504040204" pitchFamily="34" charset="0"/>
                  </a:rPr>
                  <a:t>GéoPortail</a:t>
                </a:r>
                <a:r>
                  <a:rPr lang="fr-FR" altLang="fr-FR" sz="1600" baseline="0" dirty="0">
                    <a:solidFill>
                      <a:srgbClr val="FFFFFF"/>
                    </a:solidFill>
                    <a:latin typeface="Tahoma" panose="020B0604030504040204" pitchFamily="34" charset="0"/>
                  </a:rPr>
                  <a:t>, </a:t>
                </a:r>
                <a:r>
                  <a:rPr lang="fr-FR" altLang="fr-FR" sz="1600" baseline="0" dirty="0" err="1">
                    <a:solidFill>
                      <a:srgbClr val="FFFFFF"/>
                    </a:solidFill>
                    <a:latin typeface="Tahoma" panose="020B0604030504040204" pitchFamily="34" charset="0"/>
                  </a:rPr>
                  <a:t>GoogleMaps</a:t>
                </a:r>
                <a:r>
                  <a:rPr lang="fr-FR" altLang="fr-FR" sz="1600" baseline="0" dirty="0">
                    <a:solidFill>
                      <a:srgbClr val="FFFFFF"/>
                    </a:solidFill>
                    <a:latin typeface="Tahoma" panose="020B0604030504040204" pitchFamily="34" charset="0"/>
                  </a:rPr>
                  <a:t>,…)</a:t>
                </a:r>
              </a:p>
              <a:p>
                <a:pPr marL="755650" lvl="1" indent="-355600">
                  <a:spcBef>
                    <a:spcPts val="600"/>
                  </a:spcBef>
                  <a:spcAft>
                    <a:spcPts val="0"/>
                  </a:spcAft>
                  <a:buClr>
                    <a:schemeClr val="bg1">
                      <a:lumMod val="60000"/>
                      <a:lumOff val="40000"/>
                    </a:schemeClr>
                  </a:buClr>
                  <a:buSzPct val="100000"/>
                  <a:buFont typeface="Wingdings" panose="05000000000000000000" pitchFamily="2" charset="2"/>
                  <a:buChar char="q"/>
                </a:pPr>
                <a:endParaRPr lang="fr-FR" altLang="fr-FR" sz="1600" baseline="0" dirty="0">
                  <a:solidFill>
                    <a:srgbClr val="FFFFFF"/>
                  </a:solidFill>
                  <a:latin typeface="Tahoma" panose="020B0604030504040204" pitchFamily="34" charset="0"/>
                </a:endParaRPr>
              </a:p>
              <a:p>
                <a:pPr marL="400050" lvl="1" indent="0">
                  <a:spcBef>
                    <a:spcPts val="600"/>
                  </a:spcBef>
                  <a:spcAft>
                    <a:spcPts val="0"/>
                  </a:spcAft>
                  <a:buClr>
                    <a:schemeClr val="bg1">
                      <a:lumMod val="60000"/>
                      <a:lumOff val="40000"/>
                    </a:schemeClr>
                  </a:buClr>
                  <a:buSzPct val="100000"/>
                  <a:buNone/>
                </a:pPr>
                <a14:m>
                  <m:oMathPara xmlns:m="http://schemas.openxmlformats.org/officeDocument/2006/math">
                    <m:oMathParaPr>
                      <m:jc m:val="center"/>
                    </m:oMathParaPr>
                    <m:oMath xmlns:m="http://schemas.openxmlformats.org/officeDocument/2006/math">
                      <m:r>
                        <a:rPr lang="fr-FR" sz="1600" b="1" i="1" baseline="0">
                          <a:solidFill>
                            <a:srgbClr val="FFFFFF"/>
                          </a:solidFill>
                          <a:effectLst/>
                          <a:latin typeface="Cambria Math" panose="02040503050406030204" pitchFamily="18" charset="0"/>
                        </a:rPr>
                        <m:t>𝑫𝑺𝑭𝑳𝑰</m:t>
                      </m:r>
                      <m:r>
                        <a:rPr lang="fr-FR" sz="1600" b="1" i="1" baseline="0">
                          <a:solidFill>
                            <a:srgbClr val="FFFFFF"/>
                          </a:solidFill>
                          <a:effectLst/>
                          <a:latin typeface="Cambria Math" panose="02040503050406030204" pitchFamily="18" charset="0"/>
                        </a:rPr>
                        <m:t>=</m:t>
                      </m:r>
                      <m:f>
                        <m:fPr>
                          <m:ctrlPr>
                            <a:rPr lang="fr-FR" sz="1600" b="1" i="1" baseline="0">
                              <a:solidFill>
                                <a:srgbClr val="FFFFFF"/>
                              </a:solidFill>
                              <a:effectLst/>
                              <a:latin typeface="Cambria Math" panose="02040503050406030204" pitchFamily="18" charset="0"/>
                            </a:rPr>
                          </m:ctrlPr>
                        </m:fPr>
                        <m:num>
                          <m:r>
                            <a:rPr lang="fr-FR" sz="1600" b="1" i="1" baseline="0">
                              <a:solidFill>
                                <a:srgbClr val="FFFFFF"/>
                              </a:solidFill>
                              <a:effectLst/>
                              <a:latin typeface="Cambria Math" panose="02040503050406030204" pitchFamily="18" charset="0"/>
                            </a:rPr>
                            <m:t>𝑭𝒍𝒖𝒙</m:t>
                          </m:r>
                          <m:r>
                            <a:rPr lang="fr-FR" sz="1600" b="1" i="1" baseline="0">
                              <a:solidFill>
                                <a:srgbClr val="FFFFFF"/>
                              </a:solidFill>
                              <a:effectLst/>
                              <a:latin typeface="Cambria Math" panose="02040503050406030204" pitchFamily="18" charset="0"/>
                            </a:rPr>
                            <m:t> </m:t>
                          </m:r>
                          <m:r>
                            <a:rPr lang="fr-FR" sz="1600" b="1" i="1" baseline="0">
                              <a:solidFill>
                                <a:srgbClr val="FFFFFF"/>
                              </a:solidFill>
                              <a:effectLst/>
                              <a:latin typeface="Cambria Math" panose="02040503050406030204" pitchFamily="18" charset="0"/>
                            </a:rPr>
                            <m:t>𝒍𝒖𝒎𝒊𝒏𝒆𝒖𝒙</m:t>
                          </m:r>
                          <m:r>
                            <a:rPr lang="fr-FR" sz="1600" b="1" i="1" baseline="0">
                              <a:solidFill>
                                <a:srgbClr val="FFFFFF"/>
                              </a:solidFill>
                              <a:effectLst/>
                              <a:latin typeface="Cambria Math" panose="02040503050406030204" pitchFamily="18" charset="0"/>
                            </a:rPr>
                            <m:t> </m:t>
                          </m:r>
                          <m:r>
                            <a:rPr lang="fr-FR" sz="1600" b="1" i="1" baseline="0">
                              <a:solidFill>
                                <a:srgbClr val="FFFFFF"/>
                              </a:solidFill>
                              <a:effectLst/>
                              <a:latin typeface="Cambria Math" panose="02040503050406030204" pitchFamily="18" charset="0"/>
                            </a:rPr>
                            <m:t>𝒅𝒆𝒔</m:t>
                          </m:r>
                          <m:r>
                            <a:rPr lang="fr-FR" sz="1600" b="1" i="1" baseline="0">
                              <a:solidFill>
                                <a:srgbClr val="FFFFFF"/>
                              </a:solidFill>
                              <a:effectLst/>
                              <a:latin typeface="Cambria Math" panose="02040503050406030204" pitchFamily="18" charset="0"/>
                            </a:rPr>
                            <m:t> </m:t>
                          </m:r>
                          <m:r>
                            <a:rPr lang="fr-FR" sz="1600" b="1" i="1" baseline="0" smtClean="0">
                              <a:solidFill>
                                <a:srgbClr val="FFFF00"/>
                              </a:solidFill>
                              <a:effectLst/>
                              <a:latin typeface="Cambria Math" panose="02040503050406030204" pitchFamily="18" charset="0"/>
                            </a:rPr>
                            <m:t>𝒔𝒐𝒖𝒓𝒄𝒆𝒔</m:t>
                          </m:r>
                          <m:r>
                            <a:rPr lang="fr-FR" sz="1600" b="1" i="1" baseline="0">
                              <a:solidFill>
                                <a:srgbClr val="FFFFFF"/>
                              </a:solidFill>
                              <a:effectLst/>
                              <a:latin typeface="Cambria Math" panose="02040503050406030204" pitchFamily="18" charset="0"/>
                            </a:rPr>
                            <m:t> </m:t>
                          </m:r>
                          <m:r>
                            <a:rPr lang="fr-FR" sz="1600" b="1" i="1" baseline="0">
                              <a:solidFill>
                                <a:srgbClr val="FFFFFF"/>
                              </a:solidFill>
                              <a:effectLst/>
                              <a:latin typeface="Cambria Math" panose="02040503050406030204" pitchFamily="18" charset="0"/>
                            </a:rPr>
                            <m:t>𝒅𝒆</m:t>
                          </m:r>
                          <m:r>
                            <a:rPr lang="fr-FR" sz="1600" b="1" i="1" baseline="0">
                              <a:solidFill>
                                <a:srgbClr val="FFFFFF"/>
                              </a:solidFill>
                              <a:effectLst/>
                              <a:latin typeface="Cambria Math" panose="02040503050406030204" pitchFamily="18" charset="0"/>
                            </a:rPr>
                            <m:t> </m:t>
                          </m:r>
                          <m:sSup>
                            <m:sSupPr>
                              <m:ctrlPr>
                                <a:rPr lang="fr-FR" sz="1600" b="1" i="1" baseline="0">
                                  <a:solidFill>
                                    <a:srgbClr val="FFFFFF"/>
                                  </a:solidFill>
                                  <a:effectLst/>
                                  <a:latin typeface="Cambria Math" panose="02040503050406030204" pitchFamily="18" charset="0"/>
                                </a:rPr>
                              </m:ctrlPr>
                            </m:sSupPr>
                            <m:e>
                              <m:r>
                                <a:rPr lang="fr-FR" sz="1600" b="1" i="1" baseline="0">
                                  <a:solidFill>
                                    <a:srgbClr val="FFFFFF"/>
                                  </a:solidFill>
                                  <a:effectLst/>
                                  <a:latin typeface="Cambria Math" panose="02040503050406030204" pitchFamily="18" charset="0"/>
                                </a:rPr>
                                <m:t>𝒍</m:t>
                              </m:r>
                            </m:e>
                            <m:sup>
                              <m:r>
                                <a:rPr lang="fr-FR" sz="1600" b="1" i="1" baseline="0">
                                  <a:solidFill>
                                    <a:srgbClr val="FFFFFF"/>
                                  </a:solidFill>
                                  <a:effectLst/>
                                  <a:latin typeface="Cambria Math" panose="02040503050406030204" pitchFamily="18" charset="0"/>
                                </a:rPr>
                                <m:t>′</m:t>
                              </m:r>
                            </m:sup>
                          </m:sSup>
                          <m:r>
                            <a:rPr lang="fr-FR" sz="1600" b="1" i="1" baseline="0">
                              <a:solidFill>
                                <a:srgbClr val="FFFFFF"/>
                              </a:solidFill>
                              <a:effectLst/>
                              <a:latin typeface="Cambria Math" panose="02040503050406030204" pitchFamily="18" charset="0"/>
                            </a:rPr>
                            <m:t>𝒊𝒏𝒔𝒕𝒂𝒍𝒍𝒂𝒕𝒊𝒐𝒏</m:t>
                          </m:r>
                          <m:r>
                            <a:rPr lang="fr-FR" sz="1600" b="1" i="1" baseline="0">
                              <a:solidFill>
                                <a:srgbClr val="FFFFFF"/>
                              </a:solidFill>
                              <a:effectLst/>
                              <a:latin typeface="Cambria Math" panose="02040503050406030204" pitchFamily="18" charset="0"/>
                            </a:rPr>
                            <m:t> </m:t>
                          </m:r>
                        </m:num>
                        <m:den>
                          <m:r>
                            <a:rPr lang="fr-FR" sz="1600" b="1" i="1" baseline="0">
                              <a:solidFill>
                                <a:srgbClr val="FFFFFF"/>
                              </a:solidFill>
                              <a:effectLst/>
                              <a:latin typeface="Cambria Math" panose="02040503050406030204" pitchFamily="18" charset="0"/>
                            </a:rPr>
                            <m:t>𝑺𝒖𝒓𝒇𝒂𝒄𝒆</m:t>
                          </m:r>
                          <m:r>
                            <a:rPr lang="fr-FR" sz="1600" b="1" i="1" baseline="0">
                              <a:solidFill>
                                <a:srgbClr val="FFFFFF"/>
                              </a:solidFill>
                              <a:effectLst/>
                              <a:latin typeface="Cambria Math" panose="02040503050406030204" pitchFamily="18" charset="0"/>
                            </a:rPr>
                            <m:t> à é</m:t>
                          </m:r>
                          <m:r>
                            <a:rPr lang="fr-FR" sz="1600" b="1" i="1" baseline="0">
                              <a:solidFill>
                                <a:srgbClr val="FFFFFF"/>
                              </a:solidFill>
                              <a:effectLst/>
                              <a:latin typeface="Cambria Math" panose="02040503050406030204" pitchFamily="18" charset="0"/>
                            </a:rPr>
                            <m:t>𝒄𝒍𝒂𝒊𝒓𝒆𝒓</m:t>
                          </m:r>
                          <m:r>
                            <a:rPr lang="fr-FR" sz="1600" b="1" i="1" baseline="0">
                              <a:solidFill>
                                <a:srgbClr val="FFFFFF"/>
                              </a:solidFill>
                              <a:effectLst/>
                              <a:latin typeface="Cambria Math" panose="02040503050406030204" pitchFamily="18" charset="0"/>
                            </a:rPr>
                            <m:t> </m:t>
                          </m:r>
                        </m:den>
                      </m:f>
                      <m:r>
                        <a:rPr lang="fr-FR" sz="1600" b="1" i="1" baseline="0">
                          <a:solidFill>
                            <a:srgbClr val="FFFFFF"/>
                          </a:solidFill>
                          <a:effectLst/>
                          <a:latin typeface="Cambria Math" panose="02040503050406030204" pitchFamily="18" charset="0"/>
                        </a:rPr>
                        <m:t>         </m:t>
                      </m:r>
                      <m:f>
                        <m:fPr>
                          <m:ctrlPr>
                            <a:rPr lang="fr-FR" sz="1600" b="1" i="1" baseline="0">
                              <a:solidFill>
                                <a:srgbClr val="FFFFFF"/>
                              </a:solidFill>
                              <a:effectLst/>
                              <a:latin typeface="Cambria Math" panose="02040503050406030204" pitchFamily="18" charset="0"/>
                            </a:rPr>
                          </m:ctrlPr>
                        </m:fPr>
                        <m:num>
                          <m:r>
                            <a:rPr lang="fr-FR" sz="1600" b="1" i="1" baseline="0">
                              <a:solidFill>
                                <a:srgbClr val="FFFFFF"/>
                              </a:solidFill>
                              <a:effectLst/>
                              <a:latin typeface="Cambria Math" panose="02040503050406030204" pitchFamily="18" charset="0"/>
                            </a:rPr>
                            <m:t>(</m:t>
                          </m:r>
                          <m:r>
                            <a:rPr lang="fr-FR" sz="1600" b="1" i="1" baseline="0">
                              <a:solidFill>
                                <a:srgbClr val="FFFFFF"/>
                              </a:solidFill>
                              <a:effectLst/>
                              <a:latin typeface="Cambria Math" panose="02040503050406030204" pitchFamily="18" charset="0"/>
                            </a:rPr>
                            <m:t>𝒆𝒏</m:t>
                          </m:r>
                          <m:r>
                            <a:rPr lang="fr-FR" sz="1600" b="1" i="1" baseline="0">
                              <a:solidFill>
                                <a:srgbClr val="FFFFFF"/>
                              </a:solidFill>
                              <a:effectLst/>
                              <a:latin typeface="Cambria Math" panose="02040503050406030204" pitchFamily="18" charset="0"/>
                            </a:rPr>
                            <m:t> </m:t>
                          </m:r>
                          <m:r>
                            <a:rPr lang="fr-FR" sz="1600" b="1" i="1" baseline="0">
                              <a:solidFill>
                                <a:srgbClr val="FFFFFF"/>
                              </a:solidFill>
                              <a:effectLst/>
                              <a:latin typeface="Cambria Math" panose="02040503050406030204" pitchFamily="18" charset="0"/>
                            </a:rPr>
                            <m:t>𝒍𝒖𝒎𝒆𝒏𝒔</m:t>
                          </m:r>
                          <m:r>
                            <a:rPr lang="fr-FR" sz="1600" b="1" i="1" baseline="0">
                              <a:solidFill>
                                <a:srgbClr val="FFFFFF"/>
                              </a:solidFill>
                              <a:effectLst/>
                              <a:latin typeface="Cambria Math" panose="02040503050406030204" pitchFamily="18" charset="0"/>
                            </a:rPr>
                            <m:t>)</m:t>
                          </m:r>
                        </m:num>
                        <m:den>
                          <m:r>
                            <a:rPr lang="fr-FR" sz="1600" b="1" i="1" baseline="0">
                              <a:solidFill>
                                <a:srgbClr val="FFFFFF"/>
                              </a:solidFill>
                              <a:effectLst/>
                              <a:latin typeface="Cambria Math" panose="02040503050406030204" pitchFamily="18" charset="0"/>
                            </a:rPr>
                            <m:t>(</m:t>
                          </m:r>
                          <m:r>
                            <a:rPr lang="fr-FR" sz="1600" b="1" i="1" baseline="0">
                              <a:solidFill>
                                <a:srgbClr val="FFFFFF"/>
                              </a:solidFill>
                              <a:effectLst/>
                              <a:latin typeface="Cambria Math" panose="02040503050406030204" pitchFamily="18" charset="0"/>
                            </a:rPr>
                            <m:t>𝒆𝒏</m:t>
                          </m:r>
                          <m:r>
                            <a:rPr lang="fr-FR" sz="1600" b="1" i="1" baseline="0">
                              <a:solidFill>
                                <a:srgbClr val="FFFFFF"/>
                              </a:solidFill>
                              <a:effectLst/>
                              <a:latin typeface="Cambria Math" panose="02040503050406030204" pitchFamily="18" charset="0"/>
                            </a:rPr>
                            <m:t> </m:t>
                          </m:r>
                          <m:r>
                            <a:rPr lang="fr-FR" sz="1600" b="1" i="1" baseline="0">
                              <a:solidFill>
                                <a:srgbClr val="FFFFFF"/>
                              </a:solidFill>
                              <a:effectLst/>
                              <a:latin typeface="Cambria Math" panose="02040503050406030204" pitchFamily="18" charset="0"/>
                            </a:rPr>
                            <m:t>𝒎</m:t>
                          </m:r>
                          <m:r>
                            <a:rPr lang="fr-FR" sz="1600" b="1" i="1" baseline="30000">
                              <a:solidFill>
                                <a:srgbClr val="FFFFFF"/>
                              </a:solidFill>
                              <a:effectLst/>
                              <a:latin typeface="Cambria Math" panose="02040503050406030204" pitchFamily="18" charset="0"/>
                            </a:rPr>
                            <m:t>𝟐</m:t>
                          </m:r>
                          <m:r>
                            <a:rPr lang="fr-FR" sz="1600" b="1" i="1" baseline="0">
                              <a:solidFill>
                                <a:srgbClr val="FFFFFF"/>
                              </a:solidFill>
                              <a:effectLst/>
                              <a:latin typeface="Cambria Math" panose="02040503050406030204" pitchFamily="18" charset="0"/>
                            </a:rPr>
                            <m:t>)</m:t>
                          </m:r>
                        </m:den>
                      </m:f>
                    </m:oMath>
                  </m:oMathPara>
                </a14:m>
                <a:endParaRPr lang="fr-FR" sz="1600" b="1" baseline="0" dirty="0">
                  <a:solidFill>
                    <a:srgbClr val="FFFFFF"/>
                  </a:solidFill>
                  <a:effectLst/>
                </a:endParaRPr>
              </a:p>
            </p:txBody>
          </p:sp>
        </mc:Choice>
        <mc:Fallback xmlns="">
          <p:sp>
            <p:nvSpPr>
              <p:cNvPr id="155" name="Rectangle 3"/>
              <p:cNvSpPr txBox="1">
                <a:spLocks noRot="1" noChangeAspect="1" noMove="1" noResize="1" noEditPoints="1" noAdjustHandles="1" noChangeArrowheads="1" noChangeShapeType="1" noTextEdit="1"/>
              </p:cNvSpPr>
              <p:nvPr/>
            </p:nvSpPr>
            <p:spPr bwMode="auto">
              <a:xfrm>
                <a:off x="155340" y="1113386"/>
                <a:ext cx="11917324" cy="5529696"/>
              </a:xfrm>
              <a:prstGeom prst="rect">
                <a:avLst/>
              </a:prstGeom>
              <a:blipFill>
                <a:blip r:embed="rId3"/>
                <a:stretch>
                  <a:fillRect l="-766" t="-880"/>
                </a:stretch>
              </a:blipFill>
              <a:ln>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fr-FR">
                    <a:noFill/>
                  </a:rPr>
                  <a:t> </a:t>
                </a:r>
              </a:p>
            </p:txBody>
          </p:sp>
        </mc:Fallback>
      </mc:AlternateContent>
    </p:spTree>
    <p:extLst>
      <p:ext uri="{BB962C8B-B14F-4D97-AF65-F5344CB8AC3E}">
        <p14:creationId xmlns:p14="http://schemas.microsoft.com/office/powerpoint/2010/main" val="1928287346"/>
      </p:ext>
    </p:extLst>
  </p:cSld>
  <p:clrMapOvr>
    <a:masterClrMapping/>
  </p:clrMapOvr>
  <p:transition>
    <p:cu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Rectangle 3"/>
          <p:cNvSpPr txBox="1">
            <a:spLocks noChangeArrowheads="1"/>
          </p:cNvSpPr>
          <p:nvPr/>
        </p:nvSpPr>
        <p:spPr bwMode="auto">
          <a:xfrm>
            <a:off x="155341" y="1113663"/>
            <a:ext cx="11920278" cy="5529696"/>
          </a:xfrm>
          <a:prstGeom prst="rect">
            <a:avLst/>
          </a:prstGeom>
          <a:gradFill>
            <a:gsLst>
              <a:gs pos="0">
                <a:srgbClr val="3C3C3C"/>
              </a:gs>
              <a:gs pos="100000">
                <a:srgbClr val="000000">
                  <a:alpha val="72000"/>
                </a:srgbClr>
              </a:gs>
            </a:gsLst>
            <a:path path="shape">
              <a:fillToRect l="50000" t="50000" r="50000" b="50000"/>
            </a:path>
          </a:gradFill>
          <a:ln>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lvl1pPr marL="342900" indent="-342900" algn="l" rtl="0" fontAlgn="base">
              <a:spcBef>
                <a:spcPct val="20000"/>
              </a:spcBef>
              <a:spcAft>
                <a:spcPct val="0"/>
              </a:spcAft>
              <a:buClr>
                <a:schemeClr val="hlink"/>
              </a:buClr>
              <a:buSzPct val="80000"/>
              <a:buFont typeface="Arial" panose="020B0604020202020204" pitchFamily="34" charset="0"/>
              <a:buChar char="►"/>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folHlink"/>
              </a:buClr>
              <a:buFont typeface="Wingdings" panose="05000000000000000000" pitchFamily="2" charset="2"/>
              <a:buChar char="§"/>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fontAlgn="base">
              <a:spcBef>
                <a:spcPct val="20000"/>
              </a:spcBef>
              <a:spcAft>
                <a:spcPct val="0"/>
              </a:spcAft>
              <a:buClr>
                <a:schemeClr val="hlink"/>
              </a:buClr>
              <a:buSzPct val="80000"/>
              <a:buFont typeface="Arial" panose="020B0604020202020204" pitchFamily="34" charset="0"/>
              <a:buChar char="►"/>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fontAlgn="base">
              <a:spcBef>
                <a:spcPct val="20000"/>
              </a:spcBef>
              <a:spcAft>
                <a:spcPct val="0"/>
              </a:spcAft>
              <a:buClr>
                <a:schemeClr val="folHlink"/>
              </a:buClr>
              <a:buFont typeface="Wingdings" panose="05000000000000000000" pitchFamily="2" charset="2"/>
              <a:buChar char="§"/>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fontAlgn="base">
              <a:spcBef>
                <a:spcPct val="20000"/>
              </a:spcBef>
              <a:spcAft>
                <a:spcPct val="0"/>
              </a:spcAft>
              <a:buClr>
                <a:schemeClr val="hlink"/>
              </a:buClr>
              <a:buSzPct val="80000"/>
              <a:buFont typeface="Arial" panose="020B0604020202020204" pitchFamily="34" charset="0"/>
              <a:buChar char="►"/>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200"/>
              </a:spcBef>
              <a:spcAft>
                <a:spcPts val="1200"/>
              </a:spcAft>
              <a:buSzTx/>
              <a:buNone/>
            </a:pPr>
            <a:r>
              <a:rPr lang="fr-FR" altLang="fr-FR" sz="2400" b="1" u="sng" baseline="0" dirty="0">
                <a:solidFill>
                  <a:schemeClr val="bg1"/>
                </a:solidFill>
                <a:latin typeface="Tahoma" panose="020B0604030504040204" pitchFamily="34" charset="0"/>
              </a:rPr>
              <a:t>Commentaire</a:t>
            </a:r>
          </a:p>
          <a:p>
            <a:pPr marL="355600" indent="-355600">
              <a:spcBef>
                <a:spcPts val="600"/>
              </a:spcBef>
              <a:spcAft>
                <a:spcPts val="0"/>
              </a:spcAft>
              <a:buClr>
                <a:srgbClr val="DDAB63"/>
              </a:buClr>
              <a:buSzPct val="100000"/>
              <a:buFont typeface="Wingdings" panose="05000000000000000000" pitchFamily="2" charset="2"/>
              <a:buChar char="q"/>
            </a:pPr>
            <a:r>
              <a:rPr lang="fr-FR" altLang="fr-FR" sz="1800" b="1" baseline="0" dirty="0">
                <a:solidFill>
                  <a:srgbClr val="FFFFFF"/>
                </a:solidFill>
                <a:latin typeface="Tahoma" panose="020B0604030504040204" pitchFamily="34" charset="0"/>
              </a:rPr>
              <a:t>La surface destinée à être éclairer </a:t>
            </a:r>
            <a:r>
              <a:rPr lang="fr-FR" altLang="fr-FR" sz="1800" baseline="0" dirty="0">
                <a:solidFill>
                  <a:srgbClr val="FFFFFF"/>
                </a:solidFill>
                <a:latin typeface="Tahoma" panose="020B0604030504040204" pitchFamily="34" charset="0"/>
              </a:rPr>
              <a:t>: un concept simple, là où on pose les pieds, les roues,….</a:t>
            </a:r>
          </a:p>
          <a:p>
            <a:pPr marL="355600" indent="0">
              <a:spcBef>
                <a:spcPts val="600"/>
              </a:spcBef>
              <a:spcAft>
                <a:spcPts val="0"/>
              </a:spcAft>
              <a:buClr>
                <a:srgbClr val="DDAB63"/>
              </a:buClr>
              <a:buSzPct val="100000"/>
              <a:buNone/>
            </a:pPr>
            <a:r>
              <a:rPr lang="fr-FR" altLang="fr-FR" sz="1800" i="1" baseline="0" dirty="0">
                <a:solidFill>
                  <a:srgbClr val="FFFFFF"/>
                </a:solidFill>
                <a:latin typeface="Tahoma" panose="020B0604030504040204" pitchFamily="34" charset="0"/>
              </a:rPr>
              <a:t>(…) la surface destinée à être éclairée correspond à l</a:t>
            </a:r>
            <a:r>
              <a:rPr lang="fr-FR" altLang="fr-FR" sz="1800" b="1" i="1" baseline="0" dirty="0">
                <a:solidFill>
                  <a:srgbClr val="FFFFFF"/>
                </a:solidFill>
                <a:latin typeface="Tahoma" panose="020B0604030504040204" pitchFamily="34" charset="0"/>
              </a:rPr>
              <a:t>a surface utile qui porte les déplacements, les personnes, les biens</a:t>
            </a:r>
            <a:r>
              <a:rPr lang="fr-FR" altLang="fr-FR" sz="1800" i="1" baseline="0" dirty="0">
                <a:solidFill>
                  <a:srgbClr val="FFFFFF"/>
                </a:solidFill>
                <a:latin typeface="Tahoma" panose="020B0604030504040204" pitchFamily="34" charset="0"/>
              </a:rPr>
              <a:t> (…) si un éclairement des « abords » de la surface utile est souhaité, ils ne doivent pas s’additionner à la « surface destinée à être éclairée » </a:t>
            </a:r>
            <a:r>
              <a:rPr lang="fr-FR" altLang="fr-FR" sz="1800" baseline="0" dirty="0">
                <a:solidFill>
                  <a:srgbClr val="FFFFFF"/>
                </a:solidFill>
                <a:latin typeface="Tahoma" panose="020B0604030504040204" pitchFamily="34" charset="0"/>
              </a:rPr>
              <a:t>- </a:t>
            </a:r>
            <a:r>
              <a:rPr lang="fr-FR" altLang="fr-FR" sz="1800" baseline="0" dirty="0">
                <a:solidFill>
                  <a:srgbClr val="FFFFFF"/>
                </a:solidFill>
                <a:latin typeface="Tahoma" panose="020B0604030504040204" pitchFamily="34" charset="0"/>
                <a:hlinkClick r:id="rId3"/>
              </a:rPr>
              <a:t>Notice explicative du Ministère</a:t>
            </a:r>
            <a:r>
              <a:rPr lang="fr-FR" altLang="fr-FR" sz="1800" baseline="0" dirty="0">
                <a:solidFill>
                  <a:srgbClr val="FFFFFF"/>
                </a:solidFill>
                <a:latin typeface="Tahoma" panose="020B0604030504040204" pitchFamily="34" charset="0"/>
              </a:rPr>
              <a:t>.</a:t>
            </a:r>
          </a:p>
          <a:p>
            <a:pPr marL="355600" indent="-355600">
              <a:spcBef>
                <a:spcPts val="600"/>
              </a:spcBef>
              <a:spcAft>
                <a:spcPts val="0"/>
              </a:spcAft>
              <a:buClr>
                <a:srgbClr val="DDAB63"/>
              </a:buClr>
              <a:buSzPct val="100000"/>
              <a:buFont typeface="Wingdings" panose="05000000000000000000" pitchFamily="2" charset="2"/>
              <a:buChar char="q"/>
            </a:pPr>
            <a:endParaRPr lang="fr-FR" sz="1600" b="1" baseline="0" dirty="0">
              <a:solidFill>
                <a:srgbClr val="FFFFFF"/>
              </a:solidFill>
              <a:effectLst/>
            </a:endParaRPr>
          </a:p>
        </p:txBody>
      </p:sp>
      <p:pic>
        <p:nvPicPr>
          <p:cNvPr id="1533969" name="Image 1533968"/>
          <p:cNvPicPr>
            <a:picLocks noChangeAspect="1"/>
          </p:cNvPicPr>
          <p:nvPr/>
        </p:nvPicPr>
        <p:blipFill>
          <a:blip r:embed="rId4"/>
          <a:stretch>
            <a:fillRect/>
          </a:stretch>
        </p:blipFill>
        <p:spPr>
          <a:xfrm>
            <a:off x="551384" y="2963500"/>
            <a:ext cx="10520852" cy="3564180"/>
          </a:xfrm>
          <a:prstGeom prst="rect">
            <a:avLst/>
          </a:prstGeom>
        </p:spPr>
      </p:pic>
      <p:sp>
        <p:nvSpPr>
          <p:cNvPr id="3" name="Rectangle 3"/>
          <p:cNvSpPr>
            <a:spLocks noChangeArrowheads="1"/>
          </p:cNvSpPr>
          <p:nvPr/>
        </p:nvSpPr>
        <p:spPr bwMode="auto">
          <a:xfrm>
            <a:off x="2434826" y="4617350"/>
            <a:ext cx="184731" cy="256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533968" name="ZoneTexte 1533967"/>
          <p:cNvSpPr txBox="1"/>
          <p:nvPr/>
        </p:nvSpPr>
        <p:spPr>
          <a:xfrm>
            <a:off x="9444372" y="5841268"/>
            <a:ext cx="2400638" cy="307777"/>
          </a:xfrm>
          <a:prstGeom prst="rect">
            <a:avLst/>
          </a:prstGeom>
          <a:noFill/>
        </p:spPr>
        <p:txBody>
          <a:bodyPr wrap="square" rtlCol="0">
            <a:spAutoFit/>
          </a:bodyPr>
          <a:lstStyle/>
          <a:p>
            <a:r>
              <a:rPr lang="fr-FR" sz="1400" i="1" baseline="0" dirty="0">
                <a:solidFill>
                  <a:schemeClr val="bg1"/>
                </a:solidFill>
              </a:rPr>
              <a:t>Exemple d’une chaussée</a:t>
            </a:r>
          </a:p>
        </p:txBody>
      </p:sp>
      <p:cxnSp>
        <p:nvCxnSpPr>
          <p:cNvPr id="1533971" name="Connecteur droit avec flèche 1533970"/>
          <p:cNvCxnSpPr/>
          <p:nvPr/>
        </p:nvCxnSpPr>
        <p:spPr bwMode="auto">
          <a:xfrm>
            <a:off x="2959486" y="5596268"/>
            <a:ext cx="1080120" cy="0"/>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 name="Titre 1"/>
          <p:cNvSpPr>
            <a:spLocks noGrp="1"/>
          </p:cNvSpPr>
          <p:nvPr>
            <p:ph type="title"/>
          </p:nvPr>
        </p:nvSpPr>
        <p:spPr/>
        <p:txBody>
          <a:bodyPr/>
          <a:lstStyle/>
          <a:p>
            <a:endParaRPr lang="fr-FR"/>
          </a:p>
        </p:txBody>
      </p:sp>
      <p:sp>
        <p:nvSpPr>
          <p:cNvPr id="9" name="Rectangle 2"/>
          <p:cNvSpPr txBox="1">
            <a:spLocks noChangeArrowheads="1"/>
          </p:cNvSpPr>
          <p:nvPr/>
        </p:nvSpPr>
        <p:spPr>
          <a:xfrm>
            <a:off x="155341" y="45160"/>
            <a:ext cx="10657183" cy="1058069"/>
          </a:xfrm>
          <a:prstGeom prst="rect">
            <a:avLst/>
          </a:prstGeom>
          <a:gradFill>
            <a:gsLst>
              <a:gs pos="0">
                <a:srgbClr val="3C3C3C"/>
              </a:gs>
              <a:gs pos="100000">
                <a:srgbClr val="000000">
                  <a:alpha val="72000"/>
                </a:srgbClr>
              </a:gs>
            </a:gsLst>
            <a:path path="shape">
              <a:fillToRect l="50000" t="50000" r="50000" b="50000"/>
            </a:path>
          </a:gradFill>
          <a:ln>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ctr" anchorCtr="0" compatLnSpc="1">
            <a:prstTxWarp prst="textNoShape">
              <a:avLst/>
            </a:prstTxWarp>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fontAlgn="base">
              <a:spcBef>
                <a:spcPts val="1200"/>
              </a:spcBef>
              <a:spcAft>
                <a:spcPts val="1200"/>
              </a:spcAft>
              <a:buClr>
                <a:schemeClr val="hlink"/>
              </a:buClr>
              <a:buFont typeface="Arial" panose="020B0604020202020204" pitchFamily="34" charset="0"/>
              <a:buNone/>
            </a:pPr>
            <a:r>
              <a:rPr lang="fr-FR" altLang="fr-FR" sz="2400" baseline="0" dirty="0">
                <a:solidFill>
                  <a:schemeClr val="bg1"/>
                </a:solidFill>
                <a:latin typeface="Tahoma" panose="020B0604030504040204" pitchFamily="34" charset="0"/>
                <a:ea typeface="+mn-ea"/>
                <a:cs typeface="+mn-cs"/>
              </a:rPr>
              <a:t>Art. 3-II-4 – Prescription applicable à la « Densité Surfacique de Flux Lumineux Installé »</a:t>
            </a:r>
          </a:p>
        </p:txBody>
      </p:sp>
    </p:spTree>
    <p:extLst>
      <p:ext uri="{BB962C8B-B14F-4D97-AF65-F5344CB8AC3E}">
        <p14:creationId xmlns:p14="http://schemas.microsoft.com/office/powerpoint/2010/main" val="1343468540"/>
      </p:ext>
    </p:extLst>
  </p:cSld>
  <p:clrMapOvr>
    <a:masterClrMapping/>
  </p:clrMapOvr>
  <p:transition>
    <p:cut/>
  </p:transition>
</p:sld>
</file>

<file path=ppt/theme/theme1.xml><?xml version="1.0" encoding="utf-8"?>
<a:theme xmlns:a="http://schemas.openxmlformats.org/drawingml/2006/main" name="Boussole">
  <a:themeElements>
    <a:clrScheme name="Personnalisé 10">
      <a:dk1>
        <a:srgbClr val="1D1B1B"/>
      </a:dk1>
      <a:lt1>
        <a:srgbClr val="FFFFFF"/>
      </a:lt1>
      <a:dk2>
        <a:srgbClr val="3A3838"/>
      </a:dk2>
      <a:lt2>
        <a:srgbClr val="3A3838"/>
      </a:lt2>
      <a:accent1>
        <a:srgbClr val="FFFFFF"/>
      </a:accent1>
      <a:accent2>
        <a:srgbClr val="ADB9CA"/>
      </a:accent2>
      <a:accent3>
        <a:srgbClr val="A5A5A5"/>
      </a:accent3>
      <a:accent4>
        <a:srgbClr val="8496B0"/>
      </a:accent4>
      <a:accent5>
        <a:srgbClr val="4472C4"/>
      </a:accent5>
      <a:accent6>
        <a:srgbClr val="70AD47"/>
      </a:accent6>
      <a:hlink>
        <a:srgbClr val="B4C6E7"/>
      </a:hlink>
      <a:folHlink>
        <a:srgbClr val="B4C6E7"/>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Boussole">
  <a:themeElements>
    <a:clrScheme name="Boussole 4">
      <a:dk1>
        <a:srgbClr val="676A5C"/>
      </a:dk1>
      <a:lt1>
        <a:srgbClr val="FFFFFF"/>
      </a:lt1>
      <a:dk2>
        <a:srgbClr val="686B5D"/>
      </a:dk2>
      <a:lt2>
        <a:srgbClr val="FFFFCC"/>
      </a:lt2>
      <a:accent1>
        <a:srgbClr val="CC6600"/>
      </a:accent1>
      <a:accent2>
        <a:srgbClr val="809EA8"/>
      </a:accent2>
      <a:accent3>
        <a:srgbClr val="B9BAB6"/>
      </a:accent3>
      <a:accent4>
        <a:srgbClr val="DADADA"/>
      </a:accent4>
      <a:accent5>
        <a:srgbClr val="E2B8AA"/>
      </a:accent5>
      <a:accent6>
        <a:srgbClr val="738F98"/>
      </a:accent6>
      <a:hlink>
        <a:srgbClr val="DDBF4F"/>
      </a:hlink>
      <a:folHlink>
        <a:srgbClr val="B7B6A3"/>
      </a:folHlink>
    </a:clrScheme>
    <a:fontScheme name="Boussole">
      <a:majorFont>
        <a:latin typeface="Tahoma"/>
        <a:ea typeface=""/>
        <a:cs typeface="Arial"/>
      </a:majorFont>
      <a:minorFont>
        <a:latin typeface="Tahoma"/>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fr-FR" altLang="fr-FR" sz="1600" b="0" i="0" u="none" strike="noStrike" cap="none" normalizeH="0" baseline="-2500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fr-FR" altLang="fr-FR" sz="1600" b="0" i="0" u="none" strike="noStrike" cap="none" normalizeH="0" baseline="-25000" smtClean="0">
            <a:ln>
              <a:noFill/>
            </a:ln>
            <a:solidFill>
              <a:schemeClr val="tx1"/>
            </a:solidFill>
            <a:effectLst/>
            <a:latin typeface="Arial" panose="020B0604020202020204" pitchFamily="34" charset="0"/>
          </a:defRPr>
        </a:defPPr>
      </a:lstStyle>
    </a:lnDef>
  </a:objectDefaults>
  <a:extraClrSchemeLst>
    <a:extraClrScheme>
      <a:clrScheme name="Boussole 1">
        <a:dk1>
          <a:srgbClr val="00007A"/>
        </a:dk1>
        <a:lt1>
          <a:srgbClr val="FFFFFF"/>
        </a:lt1>
        <a:dk2>
          <a:srgbClr val="000066"/>
        </a:dk2>
        <a:lt2>
          <a:srgbClr val="CCECFF"/>
        </a:lt2>
        <a:accent1>
          <a:srgbClr val="6F64C2"/>
        </a:accent1>
        <a:accent2>
          <a:srgbClr val="0089BA"/>
        </a:accent2>
        <a:accent3>
          <a:srgbClr val="AAAAB8"/>
        </a:accent3>
        <a:accent4>
          <a:srgbClr val="DADADA"/>
        </a:accent4>
        <a:accent5>
          <a:srgbClr val="BBB8DD"/>
        </a:accent5>
        <a:accent6>
          <a:srgbClr val="007CA8"/>
        </a:accent6>
        <a:hlink>
          <a:srgbClr val="66CCFF"/>
        </a:hlink>
        <a:folHlink>
          <a:srgbClr val="00CC99"/>
        </a:folHlink>
      </a:clrScheme>
      <a:clrMap bg1="dk2" tx1="lt1" bg2="dk1" tx2="lt2" accent1="accent1" accent2="accent2" accent3="accent3" accent4="accent4" accent5="accent5" accent6="accent6" hlink="hlink" folHlink="folHlink"/>
    </a:extraClrScheme>
    <a:extraClrScheme>
      <a:clrScheme name="Boussole 2">
        <a:dk1>
          <a:srgbClr val="5B5D6B"/>
        </a:dk1>
        <a:lt1>
          <a:srgbClr val="FFFFFF"/>
        </a:lt1>
        <a:dk2>
          <a:srgbClr val="5A5C6C"/>
        </a:dk2>
        <a:lt2>
          <a:srgbClr val="FFFFCC"/>
        </a:lt2>
        <a:accent1>
          <a:srgbClr val="9966FF"/>
        </a:accent1>
        <a:accent2>
          <a:srgbClr val="9383B3"/>
        </a:accent2>
        <a:accent3>
          <a:srgbClr val="B5B5BA"/>
        </a:accent3>
        <a:accent4>
          <a:srgbClr val="DADADA"/>
        </a:accent4>
        <a:accent5>
          <a:srgbClr val="CAB8FF"/>
        </a:accent5>
        <a:accent6>
          <a:srgbClr val="8576A2"/>
        </a:accent6>
        <a:hlink>
          <a:srgbClr val="A3C145"/>
        </a:hlink>
        <a:folHlink>
          <a:srgbClr val="6FA9B7"/>
        </a:folHlink>
      </a:clrScheme>
      <a:clrMap bg1="dk2" tx1="lt1" bg2="dk1" tx2="lt2" accent1="accent1" accent2="accent2" accent3="accent3" accent4="accent4" accent5="accent5" accent6="accent6" hlink="hlink" folHlink="folHlink"/>
    </a:extraClrScheme>
    <a:extraClrScheme>
      <a:clrScheme name="Boussole 3">
        <a:dk1>
          <a:srgbClr val="860000"/>
        </a:dk1>
        <a:lt1>
          <a:srgbClr val="FFFFFF"/>
        </a:lt1>
        <a:dk2>
          <a:srgbClr val="800000"/>
        </a:dk2>
        <a:lt2>
          <a:srgbClr val="FFFFCC"/>
        </a:lt2>
        <a:accent1>
          <a:srgbClr val="FF6600"/>
        </a:accent1>
        <a:accent2>
          <a:srgbClr val="FF9933"/>
        </a:accent2>
        <a:accent3>
          <a:srgbClr val="C0AAAA"/>
        </a:accent3>
        <a:accent4>
          <a:srgbClr val="DADADA"/>
        </a:accent4>
        <a:accent5>
          <a:srgbClr val="FFB8AA"/>
        </a:accent5>
        <a:accent6>
          <a:srgbClr val="E78A2D"/>
        </a:accent6>
        <a:hlink>
          <a:srgbClr val="FFCC00"/>
        </a:hlink>
        <a:folHlink>
          <a:srgbClr val="CC9900"/>
        </a:folHlink>
      </a:clrScheme>
      <a:clrMap bg1="dk2" tx1="lt1" bg2="dk1" tx2="lt2" accent1="accent1" accent2="accent2" accent3="accent3" accent4="accent4" accent5="accent5" accent6="accent6" hlink="hlink" folHlink="folHlink"/>
    </a:extraClrScheme>
    <a:extraClrScheme>
      <a:clrScheme name="Boussole 4">
        <a:dk1>
          <a:srgbClr val="676A5C"/>
        </a:dk1>
        <a:lt1>
          <a:srgbClr val="FFFFFF"/>
        </a:lt1>
        <a:dk2>
          <a:srgbClr val="686B5D"/>
        </a:dk2>
        <a:lt2>
          <a:srgbClr val="FFFFCC"/>
        </a:lt2>
        <a:accent1>
          <a:srgbClr val="CC6600"/>
        </a:accent1>
        <a:accent2>
          <a:srgbClr val="809EA8"/>
        </a:accent2>
        <a:accent3>
          <a:srgbClr val="B9BAB6"/>
        </a:accent3>
        <a:accent4>
          <a:srgbClr val="DADADA"/>
        </a:accent4>
        <a:accent5>
          <a:srgbClr val="E2B8AA"/>
        </a:accent5>
        <a:accent6>
          <a:srgbClr val="738F98"/>
        </a:accent6>
        <a:hlink>
          <a:srgbClr val="DDBF4F"/>
        </a:hlink>
        <a:folHlink>
          <a:srgbClr val="B7B6A3"/>
        </a:folHlink>
      </a:clrScheme>
      <a:clrMap bg1="dk2" tx1="lt1" bg2="dk1" tx2="lt2" accent1="accent1" accent2="accent2" accent3="accent3" accent4="accent4" accent5="accent5" accent6="accent6" hlink="hlink" folHlink="folHlink"/>
    </a:extraClrScheme>
    <a:extraClrScheme>
      <a:clrScheme name="Boussole 5">
        <a:dk1>
          <a:srgbClr val="AC835E"/>
        </a:dk1>
        <a:lt1>
          <a:srgbClr val="FFFFFF"/>
        </a:lt1>
        <a:dk2>
          <a:srgbClr val="AE8764"/>
        </a:dk2>
        <a:lt2>
          <a:srgbClr val="FFFFCC"/>
        </a:lt2>
        <a:accent1>
          <a:srgbClr val="CC6600"/>
        </a:accent1>
        <a:accent2>
          <a:srgbClr val="FF5050"/>
        </a:accent2>
        <a:accent3>
          <a:srgbClr val="D3C3B8"/>
        </a:accent3>
        <a:accent4>
          <a:srgbClr val="DADADA"/>
        </a:accent4>
        <a:accent5>
          <a:srgbClr val="E2B8AA"/>
        </a:accent5>
        <a:accent6>
          <a:srgbClr val="E74848"/>
        </a:accent6>
        <a:hlink>
          <a:srgbClr val="FFCC99"/>
        </a:hlink>
        <a:folHlink>
          <a:srgbClr val="FF9966"/>
        </a:folHlink>
      </a:clrScheme>
      <a:clrMap bg1="dk2" tx1="lt1" bg2="dk1" tx2="lt2" accent1="accent1" accent2="accent2" accent3="accent3" accent4="accent4" accent5="accent5" accent6="accent6" hlink="hlink" folHlink="folHlink"/>
    </a:extraClrScheme>
    <a:extraClrScheme>
      <a:clrScheme name="Boussole 6">
        <a:dk1>
          <a:srgbClr val="526133"/>
        </a:dk1>
        <a:lt1>
          <a:srgbClr val="FFFFFF"/>
        </a:lt1>
        <a:dk2>
          <a:srgbClr val="4E5D31"/>
        </a:dk2>
        <a:lt2>
          <a:srgbClr val="FFFFCC"/>
        </a:lt2>
        <a:accent1>
          <a:srgbClr val="99CC00"/>
        </a:accent1>
        <a:accent2>
          <a:srgbClr val="7A9505"/>
        </a:accent2>
        <a:accent3>
          <a:srgbClr val="B2B6AD"/>
        </a:accent3>
        <a:accent4>
          <a:srgbClr val="DADADA"/>
        </a:accent4>
        <a:accent5>
          <a:srgbClr val="CAE2AA"/>
        </a:accent5>
        <a:accent6>
          <a:srgbClr val="6E8704"/>
        </a:accent6>
        <a:hlink>
          <a:srgbClr val="FFCC00"/>
        </a:hlink>
        <a:folHlink>
          <a:srgbClr val="CCCC00"/>
        </a:folHlink>
      </a:clrScheme>
      <a:clrMap bg1="dk2" tx1="lt1" bg2="dk1" tx2="lt2" accent1="accent1" accent2="accent2" accent3="accent3" accent4="accent4" accent5="accent5" accent6="accent6" hlink="hlink" folHlink="folHlink"/>
    </a:extraClrScheme>
    <a:extraClrScheme>
      <a:clrScheme name="Boussole 7">
        <a:dk1>
          <a:srgbClr val="000000"/>
        </a:dk1>
        <a:lt1>
          <a:srgbClr val="DDDCC5"/>
        </a:lt1>
        <a:dk2>
          <a:srgbClr val="95934B"/>
        </a:dk2>
        <a:lt2>
          <a:srgbClr val="DBDAC3"/>
        </a:lt2>
        <a:accent1>
          <a:srgbClr val="EAEBE1"/>
        </a:accent1>
        <a:accent2>
          <a:srgbClr val="9DB0B7"/>
        </a:accent2>
        <a:accent3>
          <a:srgbClr val="EBEBDF"/>
        </a:accent3>
        <a:accent4>
          <a:srgbClr val="000000"/>
        </a:accent4>
        <a:accent5>
          <a:srgbClr val="F3F3EE"/>
        </a:accent5>
        <a:accent6>
          <a:srgbClr val="8E9FA6"/>
        </a:accent6>
        <a:hlink>
          <a:srgbClr val="009900"/>
        </a:hlink>
        <a:folHlink>
          <a:srgbClr val="808000"/>
        </a:folHlink>
      </a:clrScheme>
      <a:clrMap bg1="lt1" tx1="dk1" bg2="lt2" tx2="dk2" accent1="accent1" accent2="accent2" accent3="accent3" accent4="accent4" accent5="accent5" accent6="accent6" hlink="hlink" folHlink="folHlink"/>
    </a:extraClrScheme>
    <a:extraClrScheme>
      <a:clrScheme name="Boussole 8">
        <a:dk1>
          <a:srgbClr val="007E7B"/>
        </a:dk1>
        <a:lt1>
          <a:srgbClr val="FFFFFF"/>
        </a:lt1>
        <a:dk2>
          <a:srgbClr val="008080"/>
        </a:dk2>
        <a:lt2>
          <a:srgbClr val="FFFF99"/>
        </a:lt2>
        <a:accent1>
          <a:srgbClr val="33CCCC"/>
        </a:accent1>
        <a:accent2>
          <a:srgbClr val="00CC66"/>
        </a:accent2>
        <a:accent3>
          <a:srgbClr val="AAC0C0"/>
        </a:accent3>
        <a:accent4>
          <a:srgbClr val="DADADA"/>
        </a:accent4>
        <a:accent5>
          <a:srgbClr val="ADE2E2"/>
        </a:accent5>
        <a:accent6>
          <a:srgbClr val="00B95C"/>
        </a:accent6>
        <a:hlink>
          <a:srgbClr val="CCFFCC"/>
        </a:hlink>
        <a:folHlink>
          <a:srgbClr val="FFFFCC"/>
        </a:folHlink>
      </a:clrScheme>
      <a:clrMap bg1="dk2" tx1="lt1" bg2="dk1" tx2="lt2" accent1="accent1" accent2="accent2" accent3="accent3" accent4="accent4" accent5="accent5" accent6="accent6" hlink="hlink" folHlink="folHlink"/>
    </a:extraClrScheme>
    <a:extraClrScheme>
      <a:clrScheme name="Boussole 9">
        <a:dk1>
          <a:srgbClr val="000000"/>
        </a:dk1>
        <a:lt1>
          <a:srgbClr val="FFFFFF"/>
        </a:lt1>
        <a:dk2>
          <a:srgbClr val="000000"/>
        </a:dk2>
        <a:lt2>
          <a:srgbClr val="FEFEFE"/>
        </a:lt2>
        <a:accent1>
          <a:srgbClr val="E1E1FF"/>
        </a:accent1>
        <a:accent2>
          <a:srgbClr val="D9FFF8"/>
        </a:accent2>
        <a:accent3>
          <a:srgbClr val="FFFFFF"/>
        </a:accent3>
        <a:accent4>
          <a:srgbClr val="000000"/>
        </a:accent4>
        <a:accent5>
          <a:srgbClr val="EEEEFF"/>
        </a:accent5>
        <a:accent6>
          <a:srgbClr val="C4E7E1"/>
        </a:accent6>
        <a:hlink>
          <a:srgbClr val="9966FF"/>
        </a:hlink>
        <a:folHlink>
          <a:srgbClr val="6666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41655</TotalTime>
  <Words>2167</Words>
  <Application>Microsoft Office PowerPoint</Application>
  <PresentationFormat>Grand écran</PresentationFormat>
  <Paragraphs>460</Paragraphs>
  <Slides>21</Slides>
  <Notes>18</Notes>
  <HiddenSlides>0</HiddenSlides>
  <MMClips>0</MMClips>
  <ScaleCrop>false</ScaleCrop>
  <HeadingPairs>
    <vt:vector size="6" baseType="variant">
      <vt:variant>
        <vt:lpstr>Polices utilisées</vt:lpstr>
      </vt:variant>
      <vt:variant>
        <vt:i4>10</vt:i4>
      </vt:variant>
      <vt:variant>
        <vt:lpstr>Thème</vt:lpstr>
      </vt:variant>
      <vt:variant>
        <vt:i4>2</vt:i4>
      </vt:variant>
      <vt:variant>
        <vt:lpstr>Titres des diapositives</vt:lpstr>
      </vt:variant>
      <vt:variant>
        <vt:i4>21</vt:i4>
      </vt:variant>
    </vt:vector>
  </HeadingPairs>
  <TitlesOfParts>
    <vt:vector size="33" baseType="lpstr">
      <vt:lpstr>Arial Unicode MS</vt:lpstr>
      <vt:lpstr>Arial</vt:lpstr>
      <vt:lpstr>Calibri</vt:lpstr>
      <vt:lpstr>Calibri Light</vt:lpstr>
      <vt:lpstr>Calibri-Light</vt:lpstr>
      <vt:lpstr>Cambria Math</vt:lpstr>
      <vt:lpstr>Symbol</vt:lpstr>
      <vt:lpstr>Tahoma</vt:lpstr>
      <vt:lpstr>Times New Roman</vt:lpstr>
      <vt:lpstr>Wingdings</vt:lpstr>
      <vt:lpstr>Boussole</vt:lpstr>
      <vt:lpstr>1_Boussole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Eclairage artificiel et milieux aquatiques</vt:lpstr>
      <vt:lpstr>Présentation PowerPoint</vt:lpstr>
      <vt:lpstr>Présentation PowerPoint</vt:lpstr>
      <vt:lpstr>Présentation PowerPoint</vt:lpstr>
      <vt:lpstr>Présentation PowerPoint</vt:lpstr>
      <vt:lpstr>Présentation PowerPoint</vt:lpstr>
      <vt:lpstr>Art. 3-II-4 – Prescription applicable à la « Densité Surfacique de Flux Lumineux Installé »</vt:lpstr>
      <vt:lpstr>Présentation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Panoramas à 360° des dômes de pollution lumineuse</dc:title>
  <dc:creator>Standard</dc:creator>
  <cp:lastModifiedBy>Microsoft account</cp:lastModifiedBy>
  <cp:revision>1630</cp:revision>
  <dcterms:created xsi:type="dcterms:W3CDTF">2003-09-22T14:43:53Z</dcterms:created>
  <dcterms:modified xsi:type="dcterms:W3CDTF">2021-11-17T03:25:52Z</dcterms:modified>
</cp:coreProperties>
</file>