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2"/>
  </p:notesMasterIdLst>
  <p:sldIdLst>
    <p:sldId id="738" r:id="rId3"/>
    <p:sldId id="732" r:id="rId4"/>
    <p:sldId id="733" r:id="rId5"/>
    <p:sldId id="744" r:id="rId6"/>
    <p:sldId id="745" r:id="rId7"/>
    <p:sldId id="746" r:id="rId8"/>
    <p:sldId id="778" r:id="rId9"/>
    <p:sldId id="918" r:id="rId10"/>
    <p:sldId id="924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389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B0C01C-B882-4C08-AAFB-BE8640963E9A}" type="datetimeFigureOut">
              <a:rPr lang="fr-FR" smtClean="0"/>
              <a:t>10/10/2025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95275B-07CB-4905-B8AC-3D443B697D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4522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33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2283053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8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r>
              <a:rPr lang="fr-FR" altLang="fr-FR"/>
              <a:t>NOAA National Oceanic &amp; Atmospheric Administration</a:t>
            </a:r>
          </a:p>
          <a:p>
            <a:r>
              <a:rPr lang="fr-FR" altLang="fr-FR"/>
              <a:t>Defense Meteorological Satellite Program </a:t>
            </a:r>
          </a:p>
        </p:txBody>
      </p:sp>
    </p:spTree>
    <p:extLst>
      <p:ext uri="{BB962C8B-B14F-4D97-AF65-F5344CB8AC3E}">
        <p14:creationId xmlns:p14="http://schemas.microsoft.com/office/powerpoint/2010/main" val="5243761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04A8C-540E-ECDF-35E8-E9ECFA513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354" name="Rectangle 2">
            <a:extLst>
              <a:ext uri="{FF2B5EF4-FFF2-40B4-BE49-F238E27FC236}">
                <a16:creationId xmlns:a16="http://schemas.microsoft.com/office/drawing/2014/main" id="{528AC7CD-F30E-B08D-F919-F3587D7ADE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80355" name="Rectangle 3">
            <a:extLst>
              <a:ext uri="{FF2B5EF4-FFF2-40B4-BE49-F238E27FC236}">
                <a16:creationId xmlns:a16="http://schemas.microsoft.com/office/drawing/2014/main" id="{78091ED7-E7CB-9B0C-5E24-4D4DD9C7E2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r>
              <a:rPr lang="fr-FR" altLang="fr-FR"/>
              <a:t>NOAA National Oceanic &amp; Atmospheric Administration</a:t>
            </a:r>
          </a:p>
          <a:p>
            <a:r>
              <a:rPr lang="fr-FR" altLang="fr-FR"/>
              <a:t>Defense Meteorological Satellite Program </a:t>
            </a:r>
          </a:p>
        </p:txBody>
      </p:sp>
    </p:spTree>
    <p:extLst>
      <p:ext uri="{BB962C8B-B14F-4D97-AF65-F5344CB8AC3E}">
        <p14:creationId xmlns:p14="http://schemas.microsoft.com/office/powerpoint/2010/main" val="4289581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23302B-651F-0D8F-2028-15C5AF038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354" name="Rectangle 2">
            <a:extLst>
              <a:ext uri="{FF2B5EF4-FFF2-40B4-BE49-F238E27FC236}">
                <a16:creationId xmlns:a16="http://schemas.microsoft.com/office/drawing/2014/main" id="{4C95FCCC-4539-E8E7-A67C-8261D81413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80355" name="Rectangle 3">
            <a:extLst>
              <a:ext uri="{FF2B5EF4-FFF2-40B4-BE49-F238E27FC236}">
                <a16:creationId xmlns:a16="http://schemas.microsoft.com/office/drawing/2014/main" id="{0ED00F5E-2C65-E8CC-1F75-D291F036FE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r>
              <a:rPr lang="fr-FR" altLang="fr-FR"/>
              <a:t>NOAA National Oceanic &amp; Atmospheric Administration</a:t>
            </a:r>
          </a:p>
          <a:p>
            <a:r>
              <a:rPr lang="fr-FR" altLang="fr-FR"/>
              <a:t>Defense Meteorological Satellite Program </a:t>
            </a:r>
          </a:p>
        </p:txBody>
      </p:sp>
    </p:spTree>
    <p:extLst>
      <p:ext uri="{BB962C8B-B14F-4D97-AF65-F5344CB8AC3E}">
        <p14:creationId xmlns:p14="http://schemas.microsoft.com/office/powerpoint/2010/main" val="2897436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72516-AD3C-AABA-194B-B5A3DF0F3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354" name="Rectangle 2">
            <a:extLst>
              <a:ext uri="{FF2B5EF4-FFF2-40B4-BE49-F238E27FC236}">
                <a16:creationId xmlns:a16="http://schemas.microsoft.com/office/drawing/2014/main" id="{9EEDF4C0-6115-B34F-5F1B-7F431CBBCB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80355" name="Rectangle 3">
            <a:extLst>
              <a:ext uri="{FF2B5EF4-FFF2-40B4-BE49-F238E27FC236}">
                <a16:creationId xmlns:a16="http://schemas.microsoft.com/office/drawing/2014/main" id="{8B1BDC15-93CD-8B91-A099-6BA555713C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r>
              <a:rPr lang="fr-FR" altLang="fr-FR"/>
              <a:t>NOAA National Oceanic &amp; Atmospheric Administration</a:t>
            </a:r>
          </a:p>
          <a:p>
            <a:r>
              <a:rPr lang="fr-FR" altLang="fr-FR"/>
              <a:t>Defense Meteorological Satellite Program </a:t>
            </a:r>
          </a:p>
        </p:txBody>
      </p:sp>
    </p:spTree>
    <p:extLst>
      <p:ext uri="{BB962C8B-B14F-4D97-AF65-F5344CB8AC3E}">
        <p14:creationId xmlns:p14="http://schemas.microsoft.com/office/powerpoint/2010/main" val="25621807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29789-2686-6148-AAE3-62DE872CC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354" name="Rectangle 2">
            <a:extLst>
              <a:ext uri="{FF2B5EF4-FFF2-40B4-BE49-F238E27FC236}">
                <a16:creationId xmlns:a16="http://schemas.microsoft.com/office/drawing/2014/main" id="{C99EEB94-9354-2941-F6CE-ABAD88CE40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80355" name="Rectangle 3">
            <a:extLst>
              <a:ext uri="{FF2B5EF4-FFF2-40B4-BE49-F238E27FC236}">
                <a16:creationId xmlns:a16="http://schemas.microsoft.com/office/drawing/2014/main" id="{308B9509-0E1B-372F-CFB9-5DB54614CC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r>
              <a:rPr lang="fr-FR" altLang="fr-FR"/>
              <a:t>NOAA National Oceanic &amp; Atmospheric Administration</a:t>
            </a:r>
          </a:p>
          <a:p>
            <a:r>
              <a:rPr lang="fr-FR" altLang="fr-FR"/>
              <a:t>Defense Meteorological Satellite Program </a:t>
            </a:r>
          </a:p>
        </p:txBody>
      </p:sp>
    </p:spTree>
    <p:extLst>
      <p:ext uri="{BB962C8B-B14F-4D97-AF65-F5344CB8AC3E}">
        <p14:creationId xmlns:p14="http://schemas.microsoft.com/office/powerpoint/2010/main" val="1294373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1980972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14112424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1856055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C85784-2E92-0869-D2DF-8A820237A0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8FC30DD-F46E-94BA-6F89-E5B1C78776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9C5159-B84D-C0D3-798A-880D94BF8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59811D2-9986-D6FD-42A9-7F7968292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Jour de la Nuit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D0D232E-32BA-9ADE-1949-073D16EB5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6919-7998-4E28-B3AF-CB2FE71867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6257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0EF1DD-A53C-A0BC-52D9-629578F85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4B520A2-2EEA-1ABB-B553-F098F25A51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ECC109B-591F-728F-5404-8685280C5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4175515-37B7-F426-CBCA-C8D1A307A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4D4369E-F255-919A-5054-9DE3BD2AC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dirty="0"/>
              <a:t>Jour de la Nuit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2969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5E13BE-53EA-FCDF-A8CE-BDBD27FBA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91B20DB-6E14-21A8-DD08-EA4F5DFAB8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C2C18C6-4E69-DD84-CB86-2E60D26F6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D3CA54-E35C-5900-D995-3BD860C5C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Jour de la Nuit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70EA617-C91F-5BCB-4984-FD5348219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6919-7998-4E28-B3AF-CB2FE71867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1596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829639-3783-0937-2661-AA1C829C7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26AD368-1F50-7286-4D7F-924AD396EE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59E415C-48FA-A986-722A-48DFFE91CA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9FCEE5C-7669-E8BC-A001-A7EF0E694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7726539-0A55-86EC-7B51-70D0E9520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Jour de la Nuit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BE1EC8A-22B7-FA8C-2CC7-CABEA2C9D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6919-7998-4E28-B3AF-CB2FE71867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9610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45973C-CB48-0A20-16D0-7E431564D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B1A4A46-7839-D3F7-CECA-7263C0328D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D0C714C-ACFC-07DB-2454-4DF96CE6D2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FB40613-C20B-CE5D-8B68-B6D08D2B13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248AD0-0036-FA5E-0ADB-4D31B114ED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A09D3D9-CEDC-44C0-1241-A62F592AA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52D13D3-6B4C-50BD-FD8F-2D145EC01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Jour de la Nuit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07A0C67-8539-56DA-6E39-57AAEBC22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6919-7998-4E28-B3AF-CB2FE71867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8582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B9F5B4-60BE-356B-C53E-D5F929AC2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C656D66-4AC0-22E9-BF86-C4E2FD262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7D3724F-4E6A-6F64-4CE9-2ED4E752C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Jour de la Nuit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78B240B-196B-AE23-C0CA-264C65CAB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6919-7998-4E28-B3AF-CB2FE71867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5449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32392C9-7766-5BB2-2C50-733B59A77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244B7DE-C831-B09F-8429-E1DFC1E96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Jour de la Nuit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3BE1AC-EEE8-DA5C-6F17-E118BAB3F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6919-7998-4E28-B3AF-CB2FE71867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1193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6CDEF0-8244-8A72-BD02-DEB584D09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AB564C5-590C-57FB-FBB7-07D29028A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775ED91-7C78-1B10-3EAA-631A03375E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2C2A06A-C26F-521A-45CD-67C4B872C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07E7E88-87F8-8877-DC54-1292AE89D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Jour de la Nuit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AAA5CD6-9CAC-7EDD-EBB3-ED97D686D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6919-7998-4E28-B3AF-CB2FE71867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0138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505F19-2D08-9D4C-2383-2F09D0F67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A8C355C-DA72-7E8F-25D0-300E98FE79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3B29E6C-A294-7D23-1A39-74C33CEFF0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0D98A44-57ED-9880-D5F6-F1216F973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80C779D-CC43-CD88-5579-EAC854596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Jour de la Nuit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9E785FB-9332-E205-054D-A7E4E86D2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6919-7998-4E28-B3AF-CB2FE71867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5604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3FA06-82D6-CD34-21B4-2ECC0C0C8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E595763-21DD-0CBD-13FF-12200FC302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DF33A76-D750-7B08-3C1B-C8B588C2C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694A340-34BB-C6B6-750D-ED7A84B4B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Jour de la Nuit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4CAEF8-E046-C763-FB7B-5E8933D00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6919-7998-4E28-B3AF-CB2FE71867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2173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8FD0046-5A5F-03A4-B4FE-82D3F11F84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2701C46-056E-0852-B32E-08EAB98081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7E113E9-24BC-7CF2-B155-0E4C1A677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0D6151E-E2F6-30A2-A41C-C06403E86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Jour de la Nuit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724E2E-3C60-CFAA-2384-3D16EB0A9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6919-7998-4E28-B3AF-CB2FE71867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1271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pic>
        <p:nvPicPr>
          <p:cNvPr id="2" name="Picture 14" descr="golf2">
            <a:extLst>
              <a:ext uri="{FF2B5EF4-FFF2-40B4-BE49-F238E27FC236}">
                <a16:creationId xmlns:a16="http://schemas.microsoft.com/office/drawing/2014/main" id="{703A96EE-6FC5-2004-009B-D66C8A87153F}"/>
              </a:ext>
            </a:extLst>
          </p:cNvPr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" r="8299"/>
          <a:stretch>
            <a:fillRect/>
          </a:stretch>
        </p:blipFill>
        <p:spPr bwMode="auto">
          <a:xfrm>
            <a:off x="0" y="12700"/>
            <a:ext cx="12192000" cy="684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81737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pic>
        <p:nvPicPr>
          <p:cNvPr id="2" name="Picture 14" descr="golf2">
            <a:extLst>
              <a:ext uri="{FF2B5EF4-FFF2-40B4-BE49-F238E27FC236}">
                <a16:creationId xmlns:a16="http://schemas.microsoft.com/office/drawing/2014/main" id="{DD06B456-F698-5F4C-79D0-A932D20078B4}"/>
              </a:ext>
            </a:extLst>
          </p:cNvPr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" r="8299"/>
          <a:stretch>
            <a:fillRect/>
          </a:stretch>
        </p:blipFill>
        <p:spPr bwMode="auto">
          <a:xfrm>
            <a:off x="0" y="12700"/>
            <a:ext cx="12192000" cy="684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76115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336" y="1556792"/>
            <a:ext cx="11953328" cy="4620171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anose="05000000000000000000" pitchFamily="2" charset="2"/>
              <a:buChar char="q"/>
              <a:defRPr b="1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>
              <a:buFont typeface="Wingdings" panose="05000000000000000000" pitchFamily="2" charset="2"/>
              <a:buChar char="Ø"/>
              <a:defRPr b="1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>
              <a:buFont typeface="Wingdings" panose="05000000000000000000" pitchFamily="2" charset="2"/>
              <a:buChar char="q"/>
              <a:defRPr b="1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b="1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b="1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pic>
        <p:nvPicPr>
          <p:cNvPr id="7" name="Image 6" descr="Logo_France_Nature_Environnement_20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0400" y="2035"/>
            <a:ext cx="961600" cy="80070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EE043E3-80A9-4F90-A41A-C2F9A75AE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51542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291" y="116632"/>
            <a:ext cx="11953328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2291" y="1825625"/>
            <a:ext cx="5897509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901363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pic>
        <p:nvPicPr>
          <p:cNvPr id="5" name="Image 4" descr="Logo_France_Nature_Environnement_2016">
            <a:extLst>
              <a:ext uri="{FF2B5EF4-FFF2-40B4-BE49-F238E27FC236}">
                <a16:creationId xmlns:a16="http://schemas.microsoft.com/office/drawing/2014/main" id="{8A7BEDA4-9E24-414A-97D6-F5555327801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0400" y="2035"/>
            <a:ext cx="961600" cy="8007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4392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075615A-547B-6A13-406D-AD25E7296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4CD7635-8BD9-DA69-9C0D-AC9DE3AA18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77604C-5633-D036-E3F2-6994314469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7C0E4FE-8D51-7DF4-F858-95EE96377E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Jour de la Nuit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65A7F1-EB57-AC15-BFED-CB4F0ABF88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C6919-7998-4E28-B3AF-CB2FE71867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589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7832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ikinight.free.fr/index.php/2020/02/12/un-dossier-sur-la-pollution-lumineuse/" TargetMode="External"/><Relationship Id="rId5" Type="http://schemas.openxmlformats.org/officeDocument/2006/relationships/hyperlink" Target="mailto:pierrebrunet2014@gmail.com" TargetMode="Externa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blue-marble.de/night.php" TargetMode="External"/><Relationship Id="rId5" Type="http://schemas.openxmlformats.org/officeDocument/2006/relationships/hyperlink" Target="https://lighttrends.lightpollutionmap.info/" TargetMode="External"/><Relationship Id="rId4" Type="http://schemas.openxmlformats.org/officeDocument/2006/relationships/hyperlink" Target="https://wikinight.fr/index.php/2017/11/22/atlas-mondial-de-la-pollution-lumineuse-falchi-et-all-2016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ikinight.fr/index.php/2019/08/10/les-etiquettes-environnementales-de-larrete-du-27-decembre-2018/#Etiquette_environnementale_sur_le_flux_des_sources_des_luminaires_%E2%80%93_Art_3II4%C2%B0" TargetMode="External"/><Relationship Id="rId7" Type="http://schemas.openxmlformats.org/officeDocument/2006/relationships/hyperlink" Target="https://wikinight.fr/index.php/2022/04/06/densite-surfacique-de-flux-lumineux-installe-arrete-du-27-decembre-2018-relatif-a-la-prevention-a-la-reduction-et-a-la-limitation-des-nuisances-lumineuses/#Exemples_de_calculs_tires_de_la_voirie_parisienne_telecharger_le_document_FNE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6.png"/><Relationship Id="rId5" Type="http://schemas.openxmlformats.org/officeDocument/2006/relationships/image" Target="../media/image15.emf"/><Relationship Id="rId4" Type="http://schemas.openxmlformats.org/officeDocument/2006/relationships/hyperlink" Target="https://wikinight.fr/index.php/2022/12/10/public-lighting-in-berlin-a-european-capital-with-an-exemplary-moderate-light-pollution-visual-impressions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ikinight.fr/index.php/2019/08/10/les-etiquettes-environnementales-de-larrete-du-27-decembre-2018/#Etiquette_environnementale_sur_la_temperature_de_couleur_des_sources_des_luminaires_%E2%80%93_Art_3II3%C2%B0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hyperlink" Target="https://wikinight.fr/index.php/2019/08/10/les-etiquettes-environnementales-de-larrete-du-27-decembre-2018/#Etiquette_environnementale_sur_le_flux_des_sources_des_luminaires_%E2%80%93_Art_3II4%C2%B0" TargetMode="External"/><Relationship Id="rId7" Type="http://schemas.openxmlformats.org/officeDocument/2006/relationships/hyperlink" Target="https://www.arep.fr/#qsn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5.emf"/><Relationship Id="rId9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9E5C92F-2616-38BE-64BA-0D453D3767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5266" y="5237922"/>
            <a:ext cx="1386733" cy="1620078"/>
          </a:xfrm>
          <a:prstGeom prst="rect">
            <a:avLst/>
          </a:prstGeom>
        </p:spPr>
      </p:pic>
      <p:sp>
        <p:nvSpPr>
          <p:cNvPr id="532484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3"/>
            <a:ext cx="12192000" cy="1152525"/>
          </a:xfrm>
          <a:prstGeom prst="rect">
            <a:avLst/>
          </a:prstGeom>
          <a:solidFill>
            <a:srgbClr val="000000">
              <a:alpha val="20000"/>
            </a:srgb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noAutofit/>
          </a:bodyPr>
          <a:lstStyle/>
          <a:p>
            <a:pPr marL="182563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3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Environnement nocturne : paysages étoilés, biodiversité</a:t>
            </a:r>
            <a:br>
              <a:rPr lang="fr-FR" sz="3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fr-FR" sz="3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Etat des lieux dans le PNR des Ardennes</a:t>
            </a:r>
          </a:p>
        </p:txBody>
      </p:sp>
      <p:sp>
        <p:nvSpPr>
          <p:cNvPr id="532489" name="AutoShape 9" descr="image001"/>
          <p:cNvSpPr>
            <a:spLocks noChangeAspect="1" noChangeArrowheads="1"/>
          </p:cNvSpPr>
          <p:nvPr/>
        </p:nvSpPr>
        <p:spPr bwMode="auto">
          <a:xfrm>
            <a:off x="5148266" y="3024191"/>
            <a:ext cx="1895475" cy="80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32491" name="AutoShape 11" descr="image001"/>
          <p:cNvSpPr>
            <a:spLocks noChangeAspect="1" noChangeArrowheads="1"/>
          </p:cNvSpPr>
          <p:nvPr/>
        </p:nvSpPr>
        <p:spPr bwMode="auto">
          <a:xfrm>
            <a:off x="5148266" y="3024191"/>
            <a:ext cx="1895475" cy="80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32493" name="AutoShape 13" descr="image001"/>
          <p:cNvSpPr>
            <a:spLocks noChangeAspect="1" noChangeArrowheads="1"/>
          </p:cNvSpPr>
          <p:nvPr/>
        </p:nvSpPr>
        <p:spPr bwMode="auto">
          <a:xfrm>
            <a:off x="5148266" y="3024191"/>
            <a:ext cx="1895475" cy="80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32508" name="AutoShape 28" descr="Résultat de recherche d'images pour &quot;lpo&quot;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32510" name="AutoShape 30" descr="Résultat de recherche d'images pour &quot;lpo&quot;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32512" name="AutoShape 32" descr="Résultat de recherche d'images pour &quot;lpo&quot;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32529" name="AutoShape 49" descr="Résultat de recherche d'images pour &quot;fne normandie logo&quot;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32531" name="AutoShape 51" descr="Résultat de recherche d'images pour &quot;fne normandie logo&quot;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pic>
        <p:nvPicPr>
          <p:cNvPr id="19" name="Image 18" descr="Logo_France_Nature_Environnement_201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83627" y="5768229"/>
            <a:ext cx="1157235" cy="963612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Rectangle 15"/>
          <p:cNvSpPr>
            <a:spLocks noChangeArrowheads="1"/>
          </p:cNvSpPr>
          <p:nvPr/>
        </p:nvSpPr>
        <p:spPr bwMode="auto">
          <a:xfrm>
            <a:off x="197716" y="5768229"/>
            <a:ext cx="3793315" cy="963612"/>
          </a:xfrm>
          <a:prstGeom prst="rect">
            <a:avLst/>
          </a:prstGeom>
          <a:solidFill>
            <a:srgbClr val="000000">
              <a:alpha val="50000"/>
            </a:srgbClr>
          </a:solidFill>
          <a:ln w="9525">
            <a:solidFill>
              <a:schemeClr val="accent4"/>
            </a:solidFill>
            <a:miter lim="800000"/>
            <a:headEnd/>
            <a:tailEnd/>
          </a:ln>
          <a:effectLst/>
        </p:spPr>
        <p:txBody>
          <a:bodyPr/>
          <a:lstStyle/>
          <a:p>
            <a:r>
              <a:rPr lang="fr-FR" altLang="fr-FR" sz="1800" baseline="0" dirty="0">
                <a:solidFill>
                  <a:schemeClr val="bg1"/>
                </a:solidFill>
                <a:latin typeface="+mn-lt"/>
              </a:rPr>
              <a:t>Pierre Brunet </a:t>
            </a:r>
          </a:p>
          <a:p>
            <a:pPr>
              <a:spcAft>
                <a:spcPts val="300"/>
              </a:spcAft>
            </a:pPr>
            <a:r>
              <a:rPr lang="fr-FR" altLang="fr-FR" u="sng" dirty="0">
                <a:solidFill>
                  <a:schemeClr val="bg1"/>
                </a:solidFill>
                <a:hlinkClick r:id="rId5"/>
              </a:rPr>
              <a:t>pierrebrunet2014@gmail.com</a:t>
            </a:r>
            <a:endParaRPr lang="fr-FR" altLang="fr-FR" u="sng" dirty="0">
              <a:solidFill>
                <a:schemeClr val="bg1"/>
              </a:solidFill>
            </a:endParaRPr>
          </a:p>
          <a:p>
            <a:r>
              <a:rPr lang="fr-FR" altLang="fr-FR" sz="1800" baseline="0" dirty="0">
                <a:solidFill>
                  <a:schemeClr val="bg1"/>
                </a:solidFill>
                <a:latin typeface="+mn-lt"/>
              </a:rPr>
              <a:t>Réseau juridique FNE</a:t>
            </a:r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5370513" y="5705479"/>
            <a:ext cx="5433007" cy="1030067"/>
          </a:xfrm>
          <a:prstGeom prst="rect">
            <a:avLst/>
          </a:prstGeom>
          <a:solidFill>
            <a:srgbClr val="000000">
              <a:alpha val="50000"/>
            </a:srgbClr>
          </a:solidFill>
          <a:ln w="9525">
            <a:solidFill>
              <a:schemeClr val="accent4"/>
            </a:solidFill>
            <a:miter lim="800000"/>
            <a:headEnd/>
            <a:tailEnd/>
          </a:ln>
          <a:effectLst/>
        </p:spPr>
        <p:txBody>
          <a:bodyPr/>
          <a:lstStyle/>
          <a:p>
            <a:r>
              <a:rPr lang="fr-FR" altLang="fr-FR" sz="2800" i="1" baseline="0" dirty="0">
                <a:solidFill>
                  <a:schemeClr val="bg1"/>
                </a:solidFill>
                <a:latin typeface="+mn-lt"/>
              </a:rPr>
              <a:t>Présentation téléchargeable sur </a:t>
            </a:r>
            <a:r>
              <a:rPr lang="fr-FR" altLang="fr-FR" sz="2800" i="1" baseline="0" dirty="0">
                <a:solidFill>
                  <a:schemeClr val="bg1"/>
                </a:solidFill>
                <a:latin typeface="+mn-lt"/>
                <a:hlinkClick r:id="rId6"/>
              </a:rPr>
              <a:t>wikinight.fr</a:t>
            </a:r>
            <a:endParaRPr lang="fr-FR" altLang="fr-FR" sz="2800" i="1" baseline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3907786-2007-E118-1394-01A48BC50E80}"/>
              </a:ext>
            </a:extLst>
          </p:cNvPr>
          <p:cNvSpPr txBox="1"/>
          <p:nvPr/>
        </p:nvSpPr>
        <p:spPr>
          <a:xfrm>
            <a:off x="7195930" y="6359943"/>
            <a:ext cx="3607591" cy="36933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100000">
                <a:schemeClr val="tx1"/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b="1" i="1" baseline="0" dirty="0">
                <a:solidFill>
                  <a:schemeClr val="bg1"/>
                </a:solidFill>
              </a:rPr>
              <a:t>Le Jour de la Nuit, Nouzonville, 2025</a:t>
            </a:r>
          </a:p>
        </p:txBody>
      </p:sp>
    </p:spTree>
    <p:extLst>
      <p:ext uri="{BB962C8B-B14F-4D97-AF65-F5344CB8AC3E}">
        <p14:creationId xmlns:p14="http://schemas.microsoft.com/office/powerpoint/2010/main" val="347732053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8994114-A5E0-41E0-9342-723A0B2193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79332" name="Text Box 4"/>
          <p:cNvSpPr txBox="1">
            <a:spLocks noChangeArrowheads="1"/>
          </p:cNvSpPr>
          <p:nvPr/>
        </p:nvSpPr>
        <p:spPr bwMode="auto">
          <a:xfrm>
            <a:off x="6383338" y="5949953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fr-FR" sz="1800" baseline="0"/>
          </a:p>
        </p:txBody>
      </p:sp>
      <p:sp>
        <p:nvSpPr>
          <p:cNvPr id="1379334" name="Text Box 6"/>
          <p:cNvSpPr txBox="1">
            <a:spLocks noChangeArrowheads="1"/>
          </p:cNvSpPr>
          <p:nvPr/>
        </p:nvSpPr>
        <p:spPr bwMode="auto">
          <a:xfrm>
            <a:off x="-14227" y="4542628"/>
            <a:ext cx="460800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000" i="1" baseline="0" dirty="0">
                <a:solidFill>
                  <a:schemeClr val="accent1"/>
                </a:solidFill>
                <a:hlinkClick r:id="rId4"/>
              </a:rPr>
              <a:t>Falchi et all., 2016 </a:t>
            </a:r>
            <a:r>
              <a:rPr lang="fr-FR" altLang="fr-FR" sz="1000" i="1" baseline="0" dirty="0">
                <a:solidFill>
                  <a:schemeClr val="accent1"/>
                </a:solidFill>
              </a:rPr>
              <a:t>&amp; </a:t>
            </a:r>
            <a:r>
              <a:rPr lang="fr-FR" altLang="fr-FR" sz="1000" i="1" baseline="0" dirty="0">
                <a:solidFill>
                  <a:schemeClr val="accent1"/>
                </a:solidFill>
                <a:hlinkClick r:id="rId5"/>
              </a:rPr>
              <a:t>https://lighttrends.lightpollutionmap.info</a:t>
            </a:r>
            <a:endParaRPr lang="fr-FR" altLang="fr-FR" sz="1000" i="1" baseline="0" dirty="0">
              <a:solidFill>
                <a:schemeClr val="accent1"/>
              </a:solidFill>
            </a:endParaRPr>
          </a:p>
        </p:txBody>
      </p:sp>
      <p:pic>
        <p:nvPicPr>
          <p:cNvPr id="1379336" name="Picture 8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727" y="386501"/>
            <a:ext cx="2306828" cy="2086976"/>
          </a:xfrm>
          <a:prstGeom prst="rect">
            <a:avLst/>
          </a:prstGeom>
          <a:noFill/>
          <a:ln w="9525">
            <a:solidFill>
              <a:schemeClr val="accent4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7"/>
          <p:cNvSpPr txBox="1">
            <a:spLocks noChangeArrowheads="1"/>
          </p:cNvSpPr>
          <p:nvPr/>
        </p:nvSpPr>
        <p:spPr>
          <a:xfrm>
            <a:off x="57153" y="3528776"/>
            <a:ext cx="4094632" cy="1013852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  <a:alpha val="16000"/>
                </a:schemeClr>
              </a:gs>
              <a:gs pos="100000">
                <a:srgbClr val="111111"/>
              </a:gs>
            </a:gsLst>
            <a:path path="shape">
              <a:fillToRect l="50000" t="50000" r="50000" b="50000"/>
            </a:path>
          </a:gradFill>
          <a:ln>
            <a:solidFill>
              <a:schemeClr val="accent1"/>
            </a:solidFill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altLang="fr-FR" sz="2800" u="sng" baseline="0" dirty="0">
                <a:solidFill>
                  <a:schemeClr val="bg1"/>
                </a:solidFill>
              </a:rPr>
              <a:t>Etat des lieux</a:t>
            </a:r>
            <a:r>
              <a:rPr lang="fr-FR" altLang="fr-FR" sz="2800" baseline="0" dirty="0">
                <a:solidFill>
                  <a:schemeClr val="bg1"/>
                </a:solidFill>
              </a:rPr>
              <a:t> 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altLang="fr-FR" sz="2800" baseline="0" dirty="0">
                <a:solidFill>
                  <a:schemeClr val="bg1"/>
                </a:solidFill>
              </a:rPr>
              <a:t>Cartographie des émissions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77F6F0F-511C-A1C5-3CC6-18A9A40A8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Jour de la Nuit</a:t>
            </a:r>
          </a:p>
        </p:txBody>
      </p:sp>
    </p:spTree>
    <p:extLst>
      <p:ext uri="{BB962C8B-B14F-4D97-AF65-F5344CB8AC3E}">
        <p14:creationId xmlns:p14="http://schemas.microsoft.com/office/powerpoint/2010/main" val="3732439724"/>
      </p:ext>
    </p:extLst>
  </p:cSld>
  <p:clrMapOvr>
    <a:masterClrMapping/>
  </p:clrMapOvr>
  <p:transition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38796-2677-F240-5207-F0D943703A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BA5FBC1-AEA6-7CC6-E4C7-27397AE4E8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79332" name="Text Box 4">
            <a:extLst>
              <a:ext uri="{FF2B5EF4-FFF2-40B4-BE49-F238E27FC236}">
                <a16:creationId xmlns:a16="http://schemas.microsoft.com/office/drawing/2014/main" id="{366E38A3-76BB-8F21-E1BC-5C0722D609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3338" y="5949953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fr-FR" sz="1800" baseline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DDFD5D8E-098D-5CDA-C4AC-4DBCEC0576B1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844148"/>
            <a:ext cx="4094632" cy="1013852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  <a:alpha val="16000"/>
                </a:schemeClr>
              </a:gs>
              <a:gs pos="100000">
                <a:srgbClr val="111111"/>
              </a:gs>
            </a:gsLst>
            <a:path path="shape">
              <a:fillToRect l="50000" t="50000" r="50000" b="50000"/>
            </a:path>
          </a:gradFill>
          <a:ln>
            <a:solidFill>
              <a:schemeClr val="accent1"/>
            </a:solidFill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altLang="fr-FR" sz="2800" u="sng" baseline="0" dirty="0">
                <a:solidFill>
                  <a:schemeClr val="bg1"/>
                </a:solidFill>
              </a:rPr>
              <a:t>Etat des lieux</a:t>
            </a:r>
            <a:r>
              <a:rPr lang="fr-FR" altLang="fr-FR" sz="2800" baseline="0" dirty="0">
                <a:solidFill>
                  <a:schemeClr val="bg1"/>
                </a:solidFill>
              </a:rPr>
              <a:t> 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altLang="fr-FR" sz="2800" baseline="0" dirty="0">
                <a:solidFill>
                  <a:schemeClr val="bg1"/>
                </a:solidFill>
              </a:rPr>
              <a:t>Cartographie des émissions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95BFFD8-6A71-BEF8-63E3-893701756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Jour de la Nuit</a:t>
            </a:r>
          </a:p>
        </p:txBody>
      </p:sp>
    </p:spTree>
    <p:extLst>
      <p:ext uri="{BB962C8B-B14F-4D97-AF65-F5344CB8AC3E}">
        <p14:creationId xmlns:p14="http://schemas.microsoft.com/office/powerpoint/2010/main" val="983113174"/>
      </p:ext>
    </p:extLst>
  </p:cSld>
  <p:clrMapOvr>
    <a:masterClrMapping/>
  </p:clrMapOvr>
  <p:transition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13247-1746-E390-65DA-381652C76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9332" name="Text Box 4">
            <a:extLst>
              <a:ext uri="{FF2B5EF4-FFF2-40B4-BE49-F238E27FC236}">
                <a16:creationId xmlns:a16="http://schemas.microsoft.com/office/drawing/2014/main" id="{DA02431B-5480-5D27-63C8-88A047E36A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3338" y="5949953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fr-FR" sz="1800" baseline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67E5DC8-97BE-0BA4-656B-C4DF5097D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Jour de la Nuit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41C24FE-DCB3-5899-9ED4-0E2873CA72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7">
            <a:extLst>
              <a:ext uri="{FF2B5EF4-FFF2-40B4-BE49-F238E27FC236}">
                <a16:creationId xmlns:a16="http://schemas.microsoft.com/office/drawing/2014/main" id="{CBF53E98-EC89-4DCA-4F2A-6F8111CA137C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19878"/>
            <a:ext cx="4094632" cy="1013852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  <a:alpha val="16000"/>
                </a:schemeClr>
              </a:gs>
              <a:gs pos="100000">
                <a:srgbClr val="111111"/>
              </a:gs>
            </a:gsLst>
            <a:path path="shape">
              <a:fillToRect l="50000" t="50000" r="50000" b="50000"/>
            </a:path>
          </a:gradFill>
          <a:ln>
            <a:solidFill>
              <a:schemeClr val="accent1"/>
            </a:solidFill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altLang="fr-FR" sz="2800" u="sng" baseline="0" dirty="0">
                <a:solidFill>
                  <a:schemeClr val="bg1"/>
                </a:solidFill>
              </a:rPr>
              <a:t>Etat des lieux</a:t>
            </a:r>
            <a:r>
              <a:rPr lang="fr-FR" altLang="fr-FR" sz="2800" baseline="0" dirty="0">
                <a:solidFill>
                  <a:schemeClr val="bg1"/>
                </a:solidFill>
              </a:rPr>
              <a:t> 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altLang="fr-FR" sz="2800" baseline="0" dirty="0">
                <a:solidFill>
                  <a:schemeClr val="bg1"/>
                </a:solidFill>
              </a:rPr>
              <a:t>Cartographie des émissions</a:t>
            </a:r>
          </a:p>
        </p:txBody>
      </p:sp>
    </p:spTree>
    <p:extLst>
      <p:ext uri="{BB962C8B-B14F-4D97-AF65-F5344CB8AC3E}">
        <p14:creationId xmlns:p14="http://schemas.microsoft.com/office/powerpoint/2010/main" val="1187297551"/>
      </p:ext>
    </p:extLst>
  </p:cSld>
  <p:clrMapOvr>
    <a:masterClrMapping/>
  </p:clrMapOvr>
  <p:transition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EB13A-F4DE-B9D9-5A2E-07CB9CCC5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9332" name="Text Box 4">
            <a:extLst>
              <a:ext uri="{FF2B5EF4-FFF2-40B4-BE49-F238E27FC236}">
                <a16:creationId xmlns:a16="http://schemas.microsoft.com/office/drawing/2014/main" id="{47671182-D645-8D57-A6EE-926C17BD4E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3338" y="5949953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fr-FR" sz="1800" baseline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9AA0A2-E60F-0AD5-41B7-B93928FA6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096000" cy="3429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D241894-E5A7-2429-9A99-34E54DF0CE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0"/>
            <a:ext cx="6096000" cy="3429000"/>
          </a:xfrm>
          <a:prstGeom prst="rect">
            <a:avLst/>
          </a:prstGeom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48397D32-8900-E758-DD6A-2E610BFB4633}"/>
              </a:ext>
            </a:extLst>
          </p:cNvPr>
          <p:cNvSpPr txBox="1">
            <a:spLocks noChangeArrowheads="1"/>
          </p:cNvSpPr>
          <p:nvPr/>
        </p:nvSpPr>
        <p:spPr>
          <a:xfrm>
            <a:off x="129495" y="3569763"/>
            <a:ext cx="5574423" cy="3288237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accent4"/>
            </a:solidFill>
          </a:ln>
        </p:spPr>
        <p:txBody>
          <a:bodyPr vert="horz" lIns="92075" tIns="46038" rIns="92075" bIns="4603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q"/>
              <a:defRPr sz="2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4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20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571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altLang="fr-FR" sz="100" b="0" baseline="0" dirty="0"/>
          </a:p>
          <a:p>
            <a:pPr marL="34925" indent="0" fontAlgn="auto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</a:pPr>
            <a:r>
              <a:rPr lang="fr-FR" altLang="fr-FR" sz="2400" baseline="0" dirty="0">
                <a:solidFill>
                  <a:schemeClr val="bg1"/>
                </a:solidFill>
              </a:rPr>
              <a:t>Les émissions de lumière du territoire du PNR des Ardennes</a:t>
            </a:r>
          </a:p>
          <a:p>
            <a:pPr marL="447675" indent="-412750" fontAlgn="auto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</a:pPr>
            <a:r>
              <a:rPr lang="fr-FR" altLang="fr-FR" sz="1800" baseline="0" dirty="0">
                <a:solidFill>
                  <a:schemeClr val="bg1"/>
                </a:solidFill>
              </a:rPr>
              <a:t>Une </a:t>
            </a:r>
            <a:r>
              <a:rPr lang="fr-FR" altLang="fr-FR" sz="1800" baseline="0" dirty="0">
                <a:solidFill>
                  <a:srgbClr val="92D050"/>
                </a:solidFill>
              </a:rPr>
              <a:t>baisse très limitée jusqu’en 2022</a:t>
            </a:r>
            <a:r>
              <a:rPr lang="fr-FR" altLang="fr-FR" sz="1800" baseline="0" dirty="0">
                <a:solidFill>
                  <a:schemeClr val="bg1"/>
                </a:solidFill>
              </a:rPr>
              <a:t> ;</a:t>
            </a:r>
          </a:p>
          <a:p>
            <a:pPr marL="447675" indent="-412750" fontAlgn="auto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</a:pPr>
            <a:r>
              <a:rPr lang="fr-FR" altLang="fr-FR" sz="1800" dirty="0">
                <a:solidFill>
                  <a:srgbClr val="92D050"/>
                </a:solidFill>
              </a:rPr>
              <a:t>absence d’incidence de la période COVID </a:t>
            </a:r>
            <a:r>
              <a:rPr lang="fr-FR" altLang="fr-FR" sz="1800" dirty="0">
                <a:solidFill>
                  <a:schemeClr val="bg1"/>
                </a:solidFill>
              </a:rPr>
              <a:t>;</a:t>
            </a:r>
          </a:p>
          <a:p>
            <a:pPr marL="447675" indent="-412750" fontAlgn="auto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</a:pPr>
            <a:r>
              <a:rPr lang="fr-FR" altLang="fr-FR" sz="1800" dirty="0">
                <a:solidFill>
                  <a:schemeClr val="bg1"/>
                </a:solidFill>
              </a:rPr>
              <a:t>u</a:t>
            </a:r>
            <a:r>
              <a:rPr lang="fr-FR" altLang="fr-FR" sz="1800" baseline="0" dirty="0">
                <a:solidFill>
                  <a:schemeClr val="bg1"/>
                </a:solidFill>
              </a:rPr>
              <a:t>n </a:t>
            </a:r>
            <a:r>
              <a:rPr lang="fr-FR" altLang="fr-FR" sz="1800" baseline="0" dirty="0">
                <a:solidFill>
                  <a:srgbClr val="92D050"/>
                </a:solidFill>
              </a:rPr>
              <a:t>changement de pratique en 2022</a:t>
            </a:r>
            <a:r>
              <a:rPr lang="fr-FR" altLang="fr-FR" sz="1800" baseline="0" dirty="0">
                <a:solidFill>
                  <a:schemeClr val="bg1"/>
                </a:solidFill>
              </a:rPr>
              <a:t> consécutif à l’</a:t>
            </a:r>
            <a:r>
              <a:rPr lang="fr-FR" altLang="fr-FR" sz="1800" baseline="0" dirty="0">
                <a:solidFill>
                  <a:srgbClr val="92D050"/>
                </a:solidFill>
              </a:rPr>
              <a:t>augmentation du coût de l’énergie : </a:t>
            </a:r>
            <a:r>
              <a:rPr lang="fr-FR" altLang="fr-FR" sz="1800" baseline="0" dirty="0">
                <a:solidFill>
                  <a:schemeClr val="bg1"/>
                </a:solidFill>
              </a:rPr>
              <a:t>une division par 3 !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ADB863D-ACD1-5AC7-D20E-725844FFF4B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1583" t="12148" r="8000" b="22074"/>
          <a:stretch>
            <a:fillRect/>
          </a:stretch>
        </p:blipFill>
        <p:spPr>
          <a:xfrm>
            <a:off x="5703918" y="3448878"/>
            <a:ext cx="6488081" cy="3409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14094"/>
      </p:ext>
    </p:extLst>
  </p:cSld>
  <p:clrMapOvr>
    <a:masterClrMapping/>
  </p:clrMapOvr>
  <p:transition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56D786-B966-FBAD-BFE8-BA602C838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F3F79675-5ABF-9BBF-F8D9-1417912782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04140"/>
            <a:ext cx="6165012" cy="346781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14F4FD-08D8-A4C7-FB71-28E4EBB20BF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852" t="13710" r="8151" b="22642"/>
          <a:stretch>
            <a:fillRect/>
          </a:stretch>
        </p:blipFill>
        <p:spPr>
          <a:xfrm>
            <a:off x="5706642" y="3467819"/>
            <a:ext cx="6485357" cy="3404140"/>
          </a:xfrm>
          <a:prstGeom prst="rect">
            <a:avLst/>
          </a:prstGeom>
        </p:spPr>
      </p:pic>
      <p:sp>
        <p:nvSpPr>
          <p:cNvPr id="1379332" name="Text Box 4">
            <a:extLst>
              <a:ext uri="{FF2B5EF4-FFF2-40B4-BE49-F238E27FC236}">
                <a16:creationId xmlns:a16="http://schemas.microsoft.com/office/drawing/2014/main" id="{8A8BAE80-E250-B068-18EE-5121F3690B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3338" y="5949953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fr-FR" sz="1800" baseline="0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9C917A0B-8618-74A9-87C8-38218C5D62BA}"/>
              </a:ext>
            </a:extLst>
          </p:cNvPr>
          <p:cNvSpPr txBox="1">
            <a:spLocks noChangeArrowheads="1"/>
          </p:cNvSpPr>
          <p:nvPr/>
        </p:nvSpPr>
        <p:spPr>
          <a:xfrm>
            <a:off x="1737360" y="6096000"/>
            <a:ext cx="3872876" cy="735648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rgbClr val="FFC000"/>
            </a:solidFill>
          </a:ln>
        </p:spPr>
        <p:txBody>
          <a:bodyPr vert="horz" lIns="92075" tIns="46038" rIns="92075" bIns="4603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q"/>
              <a:defRPr sz="2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4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20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571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altLang="fr-FR" sz="100" b="0" baseline="0" dirty="0"/>
          </a:p>
          <a:p>
            <a:pPr marL="34925" indent="0" algn="r"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fr-FR" altLang="fr-FR" sz="2000" baseline="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Les émissions de lumière du territoire de Nouzonville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ED79F562-CFD9-E2CF-5E4B-FD14290286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4880" y="0"/>
            <a:ext cx="6167120" cy="3469005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918B851-E837-BCF2-E950-8402628C1B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6165012" cy="3467819"/>
          </a:xfrm>
          <a:prstGeom prst="rect">
            <a:avLst/>
          </a:prstGeom>
        </p:spPr>
      </p:pic>
      <p:sp>
        <p:nvSpPr>
          <p:cNvPr id="28" name="Rectangle 3">
            <a:extLst>
              <a:ext uri="{FF2B5EF4-FFF2-40B4-BE49-F238E27FC236}">
                <a16:creationId xmlns:a16="http://schemas.microsoft.com/office/drawing/2014/main" id="{48724442-2102-7DAA-4AC4-0D37591B0F08}"/>
              </a:ext>
            </a:extLst>
          </p:cNvPr>
          <p:cNvSpPr txBox="1">
            <a:spLocks noChangeArrowheads="1"/>
          </p:cNvSpPr>
          <p:nvPr/>
        </p:nvSpPr>
        <p:spPr>
          <a:xfrm>
            <a:off x="5196159" y="2845830"/>
            <a:ext cx="924560" cy="590150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accent4"/>
            </a:solidFill>
          </a:ln>
        </p:spPr>
        <p:txBody>
          <a:bodyPr vert="horz" lIns="92075" tIns="46038" rIns="92075" bIns="4603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q"/>
              <a:defRPr sz="2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4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20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5715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altLang="fr-FR" sz="100" b="0" baseline="0" dirty="0"/>
          </a:p>
          <a:p>
            <a:pPr marL="34925" indent="0" algn="ctr" fontAlgn="auto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</a:pPr>
            <a:r>
              <a:rPr lang="fr-FR" altLang="fr-FR" sz="2000" baseline="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2022</a:t>
            </a:r>
          </a:p>
        </p:txBody>
      </p:sp>
      <p:sp>
        <p:nvSpPr>
          <p:cNvPr id="29" name="Rectangle 3">
            <a:extLst>
              <a:ext uri="{FF2B5EF4-FFF2-40B4-BE49-F238E27FC236}">
                <a16:creationId xmlns:a16="http://schemas.microsoft.com/office/drawing/2014/main" id="{E959F4B9-29E7-47A1-F3F0-0FE0F3BB8B9C}"/>
              </a:ext>
            </a:extLst>
          </p:cNvPr>
          <p:cNvSpPr txBox="1">
            <a:spLocks noChangeArrowheads="1"/>
          </p:cNvSpPr>
          <p:nvPr/>
        </p:nvSpPr>
        <p:spPr>
          <a:xfrm>
            <a:off x="11265332" y="2838850"/>
            <a:ext cx="924560" cy="590150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accent4"/>
            </a:solidFill>
          </a:ln>
        </p:spPr>
        <p:txBody>
          <a:bodyPr vert="horz" lIns="92075" tIns="46038" rIns="92075" bIns="4603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q"/>
              <a:defRPr sz="2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4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20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5715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altLang="fr-FR" sz="100" b="0" baseline="0" dirty="0"/>
          </a:p>
          <a:p>
            <a:pPr marL="34925" indent="0" algn="ctr" fontAlgn="auto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</a:pPr>
            <a:r>
              <a:rPr lang="fr-FR" altLang="fr-FR" sz="2000" baseline="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2024</a:t>
            </a:r>
          </a:p>
        </p:txBody>
      </p:sp>
      <p:sp>
        <p:nvSpPr>
          <p:cNvPr id="30" name="Rectangle 3">
            <a:extLst>
              <a:ext uri="{FF2B5EF4-FFF2-40B4-BE49-F238E27FC236}">
                <a16:creationId xmlns:a16="http://schemas.microsoft.com/office/drawing/2014/main" id="{94F88825-D3F4-8777-BE9E-7FC1F76FE120}"/>
              </a:ext>
            </a:extLst>
          </p:cNvPr>
          <p:cNvSpPr txBox="1">
            <a:spLocks noChangeArrowheads="1"/>
          </p:cNvSpPr>
          <p:nvPr/>
        </p:nvSpPr>
        <p:spPr>
          <a:xfrm>
            <a:off x="6993733" y="103990"/>
            <a:ext cx="4172106" cy="444650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rgbClr val="FFC000"/>
            </a:solidFill>
          </a:ln>
        </p:spPr>
        <p:txBody>
          <a:bodyPr vert="horz" lIns="92075" tIns="46038" rIns="92075" bIns="4603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q"/>
              <a:defRPr sz="2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4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20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5715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altLang="fr-FR" sz="100" b="0" baseline="0" dirty="0"/>
          </a:p>
          <a:p>
            <a:pPr marL="34925" indent="0" algn="ctr"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fr-FR" altLang="fr-FR" sz="1800" b="0" i="1" baseline="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Restauration de continuité de « nuit »</a:t>
            </a:r>
            <a:endParaRPr lang="fr-FR" altLang="fr-FR" sz="2000" b="0" i="1" baseline="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F8B0824D-7424-4748-62A8-ADAAC6A0A040}"/>
              </a:ext>
            </a:extLst>
          </p:cNvPr>
          <p:cNvCxnSpPr/>
          <p:nvPr/>
        </p:nvCxnSpPr>
        <p:spPr>
          <a:xfrm>
            <a:off x="7528560" y="528320"/>
            <a:ext cx="995680" cy="96520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1F1DDCA8-C2C4-9A18-D641-315E78F1CAC7}"/>
              </a:ext>
            </a:extLst>
          </p:cNvPr>
          <p:cNvCxnSpPr>
            <a:cxnSpLocks/>
          </p:cNvCxnSpPr>
          <p:nvPr/>
        </p:nvCxnSpPr>
        <p:spPr>
          <a:xfrm>
            <a:off x="10383520" y="528320"/>
            <a:ext cx="142240" cy="67295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13C6B7A6-C25E-CBD2-29A9-2621482C02D2}"/>
              </a:ext>
            </a:extLst>
          </p:cNvPr>
          <p:cNvCxnSpPr>
            <a:cxnSpLocks/>
          </p:cNvCxnSpPr>
          <p:nvPr/>
        </p:nvCxnSpPr>
        <p:spPr>
          <a:xfrm>
            <a:off x="9062720" y="528320"/>
            <a:ext cx="1463040" cy="191008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6626094"/>
      </p:ext>
    </p:extLst>
  </p:cSld>
  <p:clrMapOvr>
    <a:masterClrMapping/>
  </p:clrMapOvr>
  <p:transition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119335" y="80627"/>
            <a:ext cx="11017225" cy="1027893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000000">
                  <a:alpha val="68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chemeClr val="accent1"/>
            </a:solidFill>
          </a:ln>
        </p:spPr>
        <p:txBody>
          <a:bodyPr vert="horz" lIns="92075" tIns="46038" rIns="92075" bIns="46038" rtlCol="0" anchor="ctr">
            <a:normAutofit/>
          </a:bodyPr>
          <a:lstStyle/>
          <a:p>
            <a:pPr fontAlgn="auto">
              <a:spcBef>
                <a:spcPts val="600"/>
              </a:spcBef>
              <a:spcAft>
                <a:spcPts val="600"/>
              </a:spcAft>
            </a:pPr>
            <a:r>
              <a:rPr lang="fr-FR" altLang="fr-FR" sz="3600" dirty="0"/>
              <a:t>La quantité de lumière installée sur site (Art. 3-II-4 )</a:t>
            </a: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524001" y="100360"/>
            <a:ext cx="184731" cy="256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-25000" noProof="0">
              <a:ln>
                <a:noFill/>
              </a:ln>
              <a:solidFill>
                <a:srgbClr val="1D1B1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02463" y="1180324"/>
            <a:ext cx="7309380" cy="5677675"/>
          </a:xfrm>
          <a:prstGeom prst="rect">
            <a:avLst/>
          </a:prstGeom>
          <a:gradFill>
            <a:gsLst>
              <a:gs pos="0">
                <a:srgbClr val="3C3C3C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tx2"/>
            </a:solidFill>
          </a:ln>
        </p:spPr>
        <p:txBody>
          <a:bodyPr vert="horz" lIns="92075" tIns="46038" rIns="92075" bIns="4603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q"/>
              <a:defRPr sz="2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4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20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571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fr-FR" altLang="fr-FR" sz="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Une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étiquette environnementale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comme outil de diagnostic et de projet en termes de quantité de lumière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8496B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classe </a:t>
            </a: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 G »</a:t>
            </a: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&gt;25 lumens/m</a:t>
            </a:r>
            <a:r>
              <a:rPr kumimoji="0" lang="fr-FR" sz="1600" b="0" i="1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est issu du plafond ultime de DSFLI préconisé par France Nature Environnement lors du processus d’élaboration de l’arrêté. </a:t>
            </a:r>
          </a:p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8496B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classe </a:t>
            </a: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 A »</a:t>
            </a: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est inspirée des pratiques observées en Allemagne, où des rues en centre-ville de Berlin, dotées d’installations LED récentes, présentent une DSFLI &lt;6 lumens/m</a:t>
            </a:r>
            <a:r>
              <a:rPr kumimoji="0" lang="fr-FR" sz="1600" b="0" i="1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</a:t>
            </a: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impressions visuelles</a:t>
            </a: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None/>
              <a:tabLst/>
              <a:defRPr/>
            </a:pP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None/>
              <a:tabLst/>
              <a:defRPr/>
            </a:pP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None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0" lvl="0" indent="-35560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0" lvl="0" indent="-35560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0" lvl="0" indent="-35560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0" lvl="0" indent="-35560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  <a:tabLst/>
              <a:defRPr/>
            </a:pPr>
            <a:endParaRPr kumimoji="0" lang="fr-FR" altLang="fr-FR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0" lvl="0" indent="-35560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Font typeface="Wingdings" panose="05000000000000000000" pitchFamily="2" charset="2"/>
              <a:buChar char="q"/>
              <a:tabLst/>
              <a:defRPr/>
            </a:pPr>
            <a:endParaRPr kumimoji="0" lang="fr-FR" altLang="fr-FR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7737031" y="2244635"/>
            <a:ext cx="20559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Les sources : barrettes de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LEDs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 250 lumens/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led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cxnSp>
        <p:nvCxnSpPr>
          <p:cNvPr id="8" name="Connecteur droit avec flèche 7"/>
          <p:cNvCxnSpPr/>
          <p:nvPr/>
        </p:nvCxnSpPr>
        <p:spPr>
          <a:xfrm flipV="1">
            <a:off x="9264352" y="1882796"/>
            <a:ext cx="72008" cy="370850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 flipH="1" flipV="1">
            <a:off x="8452900" y="1865996"/>
            <a:ext cx="696049" cy="387650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/>
          <p:nvPr/>
        </p:nvCxnSpPr>
        <p:spPr>
          <a:xfrm>
            <a:off x="9770877" y="2441167"/>
            <a:ext cx="609044" cy="95702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 20">
            <a:hlinkClick r:id="rId3"/>
          </p:cNvPr>
          <p:cNvPicPr>
            <a:picLocks noChangeAspect="1"/>
          </p:cNvPicPr>
          <p:nvPr/>
        </p:nvPicPr>
        <p:blipFill rotWithShape="1">
          <a:blip r:embed="rId5"/>
          <a:srcRect t="441" r="47624" b="1628"/>
          <a:stretch/>
        </p:blipFill>
        <p:spPr>
          <a:xfrm>
            <a:off x="7387994" y="1180324"/>
            <a:ext cx="4765765" cy="5631654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6"/>
          <a:srcRect l="2175" t="5620" r="2381" b="6182"/>
          <a:stretch/>
        </p:blipFill>
        <p:spPr>
          <a:xfrm>
            <a:off x="447559" y="3265816"/>
            <a:ext cx="6874191" cy="3573219"/>
          </a:xfrm>
          <a:prstGeom prst="rect">
            <a:avLst/>
          </a:prstGeom>
          <a:ln>
            <a:solidFill>
              <a:schemeClr val="accent4"/>
            </a:solidFill>
          </a:ln>
        </p:spPr>
      </p:pic>
      <p:cxnSp>
        <p:nvCxnSpPr>
          <p:cNvPr id="9" name="Connecteur droit avec flèche 8"/>
          <p:cNvCxnSpPr/>
          <p:nvPr/>
        </p:nvCxnSpPr>
        <p:spPr>
          <a:xfrm flipV="1">
            <a:off x="4547828" y="1628800"/>
            <a:ext cx="2773922" cy="1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6050412" y="3039804"/>
            <a:ext cx="136928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hlinkClick r:id="rId7"/>
              </a:rPr>
              <a:t>DSFLI parisiennes</a:t>
            </a:r>
            <a:r>
              <a:rPr kumimoji="0" lang="fr-FR" sz="105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:</a:t>
            </a:r>
            <a:endParaRPr kumimoji="0" lang="fr-FR" sz="10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035941" y="2806255"/>
            <a:ext cx="2687960" cy="584775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</a:schemeClr>
              </a:gs>
              <a:gs pos="100000">
                <a:schemeClr val="tx1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AB63"/>
              </a:buClr>
              <a:buSzPct val="100000"/>
              <a:buFontTx/>
              <a:buNone/>
              <a:tabLst/>
              <a:defRPr/>
            </a:pPr>
            <a:r>
              <a:rPr kumimoji="0" lang="fr-FR" altLang="fr-FR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Ce n’est pas un éclairement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AB63"/>
              </a:buClr>
              <a:buSzPct val="100000"/>
              <a:buFontTx/>
              <a:buNone/>
              <a:tabLst/>
              <a:defRPr/>
            </a:pPr>
            <a:r>
              <a:rPr kumimoji="0" lang="fr-FR" altLang="fr-FR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C’est une dotation</a:t>
            </a:r>
          </a:p>
        </p:txBody>
      </p:sp>
    </p:spTree>
    <p:extLst>
      <p:ext uri="{BB962C8B-B14F-4D97-AF65-F5344CB8AC3E}">
        <p14:creationId xmlns:p14="http://schemas.microsoft.com/office/powerpoint/2010/main" val="262787387"/>
      </p:ext>
    </p:extLst>
  </p:cSld>
  <p:clrMapOvr>
    <a:masterClrMapping/>
  </p:clrMapOvr>
  <p:transition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119335" y="80627"/>
            <a:ext cx="11017225" cy="1027893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000000">
                  <a:alpha val="68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chemeClr val="accent1"/>
            </a:solidFill>
          </a:ln>
        </p:spPr>
        <p:txBody>
          <a:bodyPr vert="horz" lIns="92075" tIns="46038" rIns="92075" bIns="46038" rtlCol="0" anchor="ctr">
            <a:normAutofit/>
          </a:bodyPr>
          <a:lstStyle/>
          <a:p>
            <a:pPr fontAlgn="auto">
              <a:spcBef>
                <a:spcPts val="600"/>
              </a:spcBef>
              <a:spcAft>
                <a:spcPts val="600"/>
              </a:spcAft>
            </a:pPr>
            <a:r>
              <a:rPr lang="fr-FR" altLang="fr-FR" sz="3600" dirty="0"/>
              <a:t>La couleur de la lumière (Art. 3-II-4 &amp; Art. 4)</a:t>
            </a: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524001" y="100360"/>
            <a:ext cx="184731" cy="256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19335" y="1180326"/>
            <a:ext cx="7417426" cy="5561042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accent4"/>
            </a:solidFill>
          </a:ln>
        </p:spPr>
        <p:txBody>
          <a:bodyPr vert="horz" lIns="92075" tIns="46038" rIns="92075" bIns="4603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q"/>
              <a:defRPr sz="2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4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20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57150" fontAlgn="auto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fr-FR" altLang="fr-FR" sz="100" b="0" baseline="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DAB63"/>
              </a:buClr>
              <a:buSzPct val="100000"/>
              <a:buNone/>
            </a:pPr>
            <a:r>
              <a:rPr lang="fr-FR" altLang="fr-FR" sz="1600" baseline="0" dirty="0">
                <a:solidFill>
                  <a:srgbClr val="92D050"/>
                </a:solidFill>
              </a:rPr>
              <a:t>TEMPÉRATURE DE COULEUR &lt;3000K (&lt;2400K  dans les réserves naturelles et périmètres de protection)</a:t>
            </a:r>
            <a:r>
              <a:rPr lang="fr-FR" altLang="fr-FR" sz="1600" baseline="0" dirty="0">
                <a:solidFill>
                  <a:schemeClr val="bg1"/>
                </a:solidFill>
              </a:rPr>
              <a:t>,</a:t>
            </a:r>
            <a:r>
              <a:rPr lang="fr-FR" altLang="fr-FR" sz="1600" baseline="0" dirty="0">
                <a:solidFill>
                  <a:srgbClr val="92D050"/>
                </a:solidFill>
              </a:rPr>
              <a:t> </a:t>
            </a:r>
            <a:r>
              <a:rPr lang="fr-FR" altLang="fr-FR" sz="1600" baseline="0" dirty="0">
                <a:solidFill>
                  <a:schemeClr val="bg1"/>
                </a:solidFill>
              </a:rPr>
              <a:t>applicable aux</a:t>
            </a:r>
            <a:r>
              <a:rPr lang="fr-FR" altLang="fr-FR" sz="1600" baseline="0" dirty="0">
                <a:solidFill>
                  <a:srgbClr val="92D050"/>
                </a:solidFill>
              </a:rPr>
              <a:t> :</a:t>
            </a:r>
          </a:p>
          <a:p>
            <a:pPr marL="357188" indent="-35718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4"/>
              </a:buClr>
              <a:buSzPct val="100000"/>
            </a:pPr>
            <a:r>
              <a:rPr lang="fr-FR" altLang="fr-FR" sz="1600" baseline="0" dirty="0">
                <a:solidFill>
                  <a:schemeClr val="bg1"/>
                </a:solidFill>
              </a:rPr>
              <a:t>éclairages  de voirie, publique et privée</a:t>
            </a:r>
          </a:p>
          <a:p>
            <a:pPr marL="357188" indent="-35718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4"/>
              </a:buClr>
              <a:buSzPct val="100000"/>
            </a:pPr>
            <a:r>
              <a:rPr lang="fr-FR" altLang="fr-FR" sz="1600" baseline="0" dirty="0">
                <a:solidFill>
                  <a:schemeClr val="bg1"/>
                </a:solidFill>
              </a:rPr>
              <a:t>parcs de stationnement</a:t>
            </a:r>
          </a:p>
          <a:p>
            <a:pPr marL="357188" indent="-35718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4"/>
              </a:buClr>
              <a:buSzPct val="100000"/>
            </a:pPr>
            <a:r>
              <a:rPr lang="fr-FR" altLang="fr-FR" sz="1600" baseline="0" dirty="0">
                <a:solidFill>
                  <a:schemeClr val="bg1"/>
                </a:solidFill>
              </a:rPr>
              <a:t>mises en lumière des bâtiments non résidentiels</a:t>
            </a:r>
          </a:p>
          <a:p>
            <a:pPr marL="0" lvl="0" inden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r>
              <a:rPr lang="fr-FR" altLang="fr-FR" sz="1600" baseline="0" dirty="0">
                <a:solidFill>
                  <a:srgbClr val="92D050"/>
                </a:solidFill>
              </a:rPr>
              <a:t>Une </a:t>
            </a:r>
            <a:r>
              <a:rPr lang="fr-FR" altLang="fr-FR" sz="1600" baseline="0" dirty="0">
                <a:solidFill>
                  <a:srgbClr val="92D050"/>
                </a:solidFill>
                <a:hlinkClick r:id="rId3"/>
              </a:rPr>
              <a:t>étiquette environnementale</a:t>
            </a:r>
            <a:r>
              <a:rPr lang="fr-FR" altLang="fr-FR" sz="1600" baseline="0" dirty="0">
                <a:solidFill>
                  <a:srgbClr val="92D050"/>
                </a:solidFill>
              </a:rPr>
              <a:t>, en termes d’impact sur le vivant, comme outil de diagnostic et de projet </a:t>
            </a:r>
            <a:r>
              <a:rPr lang="fr-FR" sz="1600" baseline="0" dirty="0">
                <a:solidFill>
                  <a:srgbClr val="92D050"/>
                </a:solidFill>
              </a:rPr>
              <a:t>:</a:t>
            </a:r>
          </a:p>
          <a:p>
            <a:pPr marL="357188" lvl="0" indent="-357188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4"/>
              </a:buClr>
              <a:buSzPct val="100000"/>
            </a:pPr>
            <a:r>
              <a:rPr lang="fr-FR" sz="1600" baseline="0" dirty="0">
                <a:solidFill>
                  <a:schemeClr val="bg1"/>
                </a:solidFill>
              </a:rPr>
              <a:t>modulation selon les espaces </a:t>
            </a:r>
            <a:r>
              <a:rPr lang="fr-FR" sz="1600" b="0" baseline="0" dirty="0">
                <a:solidFill>
                  <a:schemeClr val="bg1"/>
                </a:solidFill>
              </a:rPr>
              <a:t>(TVB, centres-villes,…)</a:t>
            </a:r>
            <a:endParaRPr lang="fr-FR" sz="1600" baseline="0" dirty="0">
              <a:solidFill>
                <a:srgbClr val="92D050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r>
              <a:rPr lang="fr-FR" sz="1600" baseline="0" dirty="0">
                <a:solidFill>
                  <a:srgbClr val="92D050"/>
                </a:solidFill>
              </a:rPr>
              <a:t>Basses températures, un rendement                                                        énergétique en progrès rapide :</a:t>
            </a:r>
            <a:endParaRPr lang="fr-FR" sz="900" baseline="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endParaRPr lang="fr-FR" sz="1400" baseline="0" dirty="0">
              <a:solidFill>
                <a:schemeClr val="bg1"/>
              </a:solidFill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</a:pPr>
            <a:endParaRPr lang="fr-FR" sz="1600" baseline="0" dirty="0">
              <a:solidFill>
                <a:schemeClr val="bg1"/>
              </a:solidFill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</a:pPr>
            <a:endParaRPr lang="fr-FR" sz="1600" baseline="0" dirty="0">
              <a:solidFill>
                <a:schemeClr val="bg1"/>
              </a:solidFill>
            </a:endParaRPr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</a:pPr>
            <a:endParaRPr lang="fr-FR" sz="1600" baseline="0" dirty="0"/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</a:pPr>
            <a:endParaRPr lang="fr-FR" altLang="fr-FR" sz="1600" baseline="0" dirty="0"/>
          </a:p>
          <a:p>
            <a:pPr marL="355600" indent="-355600">
              <a:spcBef>
                <a:spcPts val="600"/>
              </a:spcBef>
              <a:spcAft>
                <a:spcPts val="0"/>
              </a:spcAft>
              <a:buClr>
                <a:srgbClr val="DDAB63"/>
              </a:buClr>
              <a:buSzPct val="100000"/>
            </a:pPr>
            <a:endParaRPr lang="fr-FR" altLang="fr-FR" sz="1600" baseline="0" dirty="0"/>
          </a:p>
        </p:txBody>
      </p:sp>
      <p:pic>
        <p:nvPicPr>
          <p:cNvPr id="15" name="Image 14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168" y="1180326"/>
            <a:ext cx="4538937" cy="5164998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475" y="4600460"/>
            <a:ext cx="3135563" cy="2090068"/>
          </a:xfrm>
          <a:prstGeom prst="rect">
            <a:avLst/>
          </a:prstGeom>
          <a:ln>
            <a:solidFill>
              <a:schemeClr val="accent2"/>
            </a:solidFill>
          </a:ln>
        </p:spPr>
      </p:pic>
      <p:cxnSp>
        <p:nvCxnSpPr>
          <p:cNvPr id="9" name="Connecteur droit avec flèche 8"/>
          <p:cNvCxnSpPr/>
          <p:nvPr/>
        </p:nvCxnSpPr>
        <p:spPr>
          <a:xfrm>
            <a:off x="4472096" y="3392996"/>
            <a:ext cx="2880320" cy="0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6528048" y="4323461"/>
            <a:ext cx="13321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baseline="0" dirty="0">
                <a:solidFill>
                  <a:schemeClr val="bg1"/>
                </a:solidFill>
              </a:rPr>
              <a:t>LED 2700K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190505" y="4770923"/>
          <a:ext cx="3569264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2316">
                  <a:extLst>
                    <a:ext uri="{9D8B030D-6E8A-4147-A177-3AD203B41FA5}">
                      <a16:colId xmlns:a16="http://schemas.microsoft.com/office/drawing/2014/main" val="1026652408"/>
                    </a:ext>
                  </a:extLst>
                </a:gridCol>
                <a:gridCol w="892316">
                  <a:extLst>
                    <a:ext uri="{9D8B030D-6E8A-4147-A177-3AD203B41FA5}">
                      <a16:colId xmlns:a16="http://schemas.microsoft.com/office/drawing/2014/main" val="3986205149"/>
                    </a:ext>
                  </a:extLst>
                </a:gridCol>
                <a:gridCol w="892316">
                  <a:extLst>
                    <a:ext uri="{9D8B030D-6E8A-4147-A177-3AD203B41FA5}">
                      <a16:colId xmlns:a16="http://schemas.microsoft.com/office/drawing/2014/main" val="4112709784"/>
                    </a:ext>
                  </a:extLst>
                </a:gridCol>
                <a:gridCol w="892316">
                  <a:extLst>
                    <a:ext uri="{9D8B030D-6E8A-4147-A177-3AD203B41FA5}">
                      <a16:colId xmlns:a16="http://schemas.microsoft.com/office/drawing/2014/main" val="2467216151"/>
                    </a:ext>
                  </a:extLst>
                </a:gridCol>
              </a:tblGrid>
              <a:tr h="242631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3000K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rgbClr val="92D050"/>
                          </a:solidFill>
                        </a:rPr>
                        <a:t>2700K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2400K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2200K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9247206"/>
                  </a:ext>
                </a:extLst>
              </a:tr>
              <a:tr h="242631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bg1"/>
                          </a:solidFill>
                        </a:rPr>
                        <a:t>91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rgbClr val="92D050"/>
                          </a:solidFill>
                        </a:rPr>
                        <a:t>85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bg1"/>
                          </a:solidFill>
                        </a:rPr>
                        <a:t>75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bg1"/>
                          </a:solidFill>
                        </a:rPr>
                        <a:t>73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9415508"/>
                  </a:ext>
                </a:extLst>
              </a:tr>
            </a:tbl>
          </a:graphicData>
        </a:graphic>
      </p:graphicFrame>
      <p:sp>
        <p:nvSpPr>
          <p:cNvPr id="17" name="ZoneTexte 16"/>
          <p:cNvSpPr txBox="1"/>
          <p:nvPr/>
        </p:nvSpPr>
        <p:spPr>
          <a:xfrm>
            <a:off x="17795" y="4512581"/>
            <a:ext cx="42285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i="1" baseline="0" dirty="0">
                <a:solidFill>
                  <a:schemeClr val="bg1"/>
                </a:solidFill>
              </a:rPr>
              <a:t>Rendement en </a:t>
            </a:r>
            <a:r>
              <a:rPr lang="fr-FR" sz="1200" b="1" i="1" baseline="0" dirty="0">
                <a:solidFill>
                  <a:schemeClr val="bg1"/>
                </a:solidFill>
              </a:rPr>
              <a:t>lumens/watt</a:t>
            </a:r>
            <a:r>
              <a:rPr lang="fr-FR" sz="1200" i="1" baseline="0" dirty="0">
                <a:solidFill>
                  <a:schemeClr val="bg1"/>
                </a:solidFill>
              </a:rPr>
              <a:t> d’une lanterne de style (2021)</a:t>
            </a: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916" y="5518360"/>
            <a:ext cx="1760063" cy="1172168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16" name="ZoneTexte 15"/>
          <p:cNvSpPr txBox="1"/>
          <p:nvPr/>
        </p:nvSpPr>
        <p:spPr>
          <a:xfrm>
            <a:off x="623646" y="6069617"/>
            <a:ext cx="1800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i="1" baseline="0" dirty="0">
                <a:solidFill>
                  <a:schemeClr val="bg1"/>
                </a:solidFill>
              </a:rPr>
              <a:t>SHP</a:t>
            </a:r>
          </a:p>
          <a:p>
            <a:pPr algn="r"/>
            <a:r>
              <a:rPr lang="fr-FR" sz="1200" i="1" baseline="0" dirty="0">
                <a:solidFill>
                  <a:schemeClr val="bg1"/>
                </a:solidFill>
              </a:rPr>
              <a:t>2200K</a:t>
            </a:r>
          </a:p>
          <a:p>
            <a:pPr algn="r"/>
            <a:r>
              <a:rPr lang="fr-FR" sz="1200" i="1" baseline="0" dirty="0">
                <a:solidFill>
                  <a:schemeClr val="bg1"/>
                </a:solidFill>
              </a:rPr>
              <a:t>(le parc historique)</a:t>
            </a:r>
          </a:p>
        </p:txBody>
      </p:sp>
    </p:spTree>
    <p:extLst>
      <p:ext uri="{BB962C8B-B14F-4D97-AF65-F5344CB8AC3E}">
        <p14:creationId xmlns:p14="http://schemas.microsoft.com/office/powerpoint/2010/main" val="2246462381"/>
      </p:ext>
    </p:extLst>
  </p:cSld>
  <p:clrMapOvr>
    <a:masterClrMapping/>
  </p:clrMapOvr>
  <p:transition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109807" y="81231"/>
            <a:ext cx="2566266" cy="1130804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rgbClr val="000000">
                  <a:alpha val="68000"/>
                </a:srgbClr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chemeClr val="accent1"/>
            </a:solidFill>
          </a:ln>
        </p:spPr>
        <p:txBody>
          <a:bodyPr vert="horz" lIns="92075" tIns="46038" rIns="92075" bIns="46038" rtlCol="0" anchor="ctr">
            <a:normAutofit/>
          </a:bodyPr>
          <a:lstStyle/>
          <a:p>
            <a:pPr fontAlgn="auto">
              <a:spcBef>
                <a:spcPts val="600"/>
              </a:spcBef>
              <a:spcAft>
                <a:spcPts val="600"/>
              </a:spcAft>
            </a:pPr>
            <a:r>
              <a:rPr lang="fr-FR" altLang="fr-FR" sz="3600" dirty="0"/>
              <a:t>Conclusions</a:t>
            </a:r>
            <a:endParaRPr lang="fr-FR" altLang="fr-FR" sz="3600" b="1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524001" y="100360"/>
            <a:ext cx="184731" cy="256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91398" y="2175430"/>
            <a:ext cx="4896545" cy="4421922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rgbClr val="000000">
                  <a:alpha val="72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chemeClr val="accent2"/>
            </a:solidFill>
          </a:ln>
        </p:spPr>
        <p:txBody>
          <a:bodyPr vert="horz" lIns="92075" tIns="46038" rIns="92075" bIns="4603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q"/>
              <a:defRPr sz="2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4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20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571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altLang="fr-FR" sz="100" b="0" baseline="0" dirty="0"/>
          </a:p>
          <a:p>
            <a:pPr marL="357188" indent="-35718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SzPct val="100000"/>
            </a:pPr>
            <a:r>
              <a:rPr lang="fr-FR" altLang="fr-FR" sz="1800" b="0" baseline="0" dirty="0">
                <a:solidFill>
                  <a:srgbClr val="92D050"/>
                </a:solidFill>
              </a:rPr>
              <a:t>Reconsidérer les quantités de lumière</a:t>
            </a:r>
            <a:r>
              <a:rPr lang="fr-FR" altLang="fr-FR" sz="1800" b="0" baseline="0" dirty="0"/>
              <a:t> avec l’</a:t>
            </a:r>
            <a:r>
              <a:rPr lang="fr-FR" altLang="fr-FR" sz="1800" b="0" baseline="0" dirty="0">
                <a:hlinkClick r:id="rId3"/>
              </a:rPr>
              <a:t>étiquette environnementale</a:t>
            </a:r>
            <a:r>
              <a:rPr lang="fr-FR" altLang="fr-FR" sz="1800" b="0" baseline="0" dirty="0"/>
              <a:t>, outil de diagnostic et de projet</a:t>
            </a:r>
          </a:p>
          <a:p>
            <a:pPr marL="357188" indent="-35718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SzPct val="100000"/>
            </a:pPr>
            <a:r>
              <a:rPr lang="fr-FR" altLang="fr-FR" sz="1800" b="0" baseline="0" dirty="0"/>
              <a:t>Appliquer, </a:t>
            </a:r>
            <a:r>
              <a:rPr lang="fr-FR" altLang="fr-FR" sz="1800" b="0" baseline="0" dirty="0">
                <a:solidFill>
                  <a:srgbClr val="92D050"/>
                </a:solidFill>
              </a:rPr>
              <a:t>faire appliquer, la prescription de réglage d’orientation des luminaires</a:t>
            </a:r>
          </a:p>
          <a:p>
            <a:pPr marL="357188" indent="-35718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SzPct val="100000"/>
            </a:pPr>
            <a:r>
              <a:rPr lang="fr-FR" altLang="fr-FR" sz="1800" b="0" baseline="0" dirty="0"/>
              <a:t>Température de couleur : </a:t>
            </a:r>
            <a:r>
              <a:rPr lang="fr-FR" altLang="fr-FR" sz="1800" b="0" baseline="0" dirty="0">
                <a:solidFill>
                  <a:srgbClr val="92D050"/>
                </a:solidFill>
              </a:rPr>
              <a:t>adopter 2700K</a:t>
            </a:r>
            <a:r>
              <a:rPr lang="fr-FR" altLang="fr-FR" sz="1800" b="0" baseline="0" dirty="0"/>
              <a:t>, et moduler les espaces en expérimentant des températures basses</a:t>
            </a:r>
          </a:p>
          <a:p>
            <a:pPr marL="357188" indent="-35718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SzPct val="100000"/>
            </a:pPr>
            <a:r>
              <a:rPr lang="fr-FR" altLang="fr-FR" sz="1800" b="0" baseline="0" dirty="0"/>
              <a:t>Appliquer, </a:t>
            </a:r>
            <a:r>
              <a:rPr lang="fr-FR" altLang="fr-FR" sz="1800" b="0" baseline="0" dirty="0">
                <a:solidFill>
                  <a:srgbClr val="92D050"/>
                </a:solidFill>
              </a:rPr>
              <a:t>faire appliquer la prescription d’extinction des espaces clos</a:t>
            </a:r>
            <a:r>
              <a:rPr lang="fr-FR" altLang="fr-FR" sz="1800" b="0" baseline="0" dirty="0"/>
              <a:t>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None/>
            </a:pPr>
            <a:endParaRPr lang="fr-FR" altLang="fr-FR" sz="1800" baseline="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None/>
            </a:pPr>
            <a:endParaRPr lang="fr-FR" altLang="fr-FR" sz="1800" baseline="0" dirty="0"/>
          </a:p>
          <a:p>
            <a:pPr marL="357188" indent="-35718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</a:pPr>
            <a:r>
              <a:rPr lang="fr-FR" altLang="fr-FR" sz="1800" baseline="0" dirty="0">
                <a:solidFill>
                  <a:srgbClr val="92D050"/>
                </a:solidFill>
              </a:rPr>
              <a:t>Approuver les projets sobres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AB63"/>
              </a:buClr>
              <a:buSzPct val="100000"/>
              <a:buNone/>
            </a:pPr>
            <a:endParaRPr lang="fr-FR" altLang="fr-FR" sz="1400" baseline="0" dirty="0"/>
          </a:p>
          <a:p>
            <a:pPr marL="355600" indent="-355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AB63"/>
              </a:buClr>
              <a:buSzPct val="100000"/>
            </a:pPr>
            <a:endParaRPr lang="fr-FR" altLang="fr-FR" sz="1400" baseline="0" dirty="0"/>
          </a:p>
        </p:txBody>
      </p:sp>
      <p:pic>
        <p:nvPicPr>
          <p:cNvPr id="17" name="Image 16">
            <a:hlinkClick r:id="rId3"/>
          </p:cNvPr>
          <p:cNvPicPr>
            <a:picLocks noChangeAspect="1"/>
          </p:cNvPicPr>
          <p:nvPr/>
        </p:nvPicPr>
        <p:blipFill rotWithShape="1">
          <a:blip r:embed="rId4"/>
          <a:srcRect t="441" r="47624" b="1628"/>
          <a:stretch/>
        </p:blipFill>
        <p:spPr>
          <a:xfrm>
            <a:off x="5500607" y="339954"/>
            <a:ext cx="1395363" cy="164888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2" t="30253" r="24228"/>
          <a:stretch/>
        </p:blipFill>
        <p:spPr>
          <a:xfrm>
            <a:off x="6995107" y="81231"/>
            <a:ext cx="2079644" cy="1275711"/>
          </a:xfrm>
          <a:prstGeom prst="rect">
            <a:avLst/>
          </a:prstGeom>
          <a:ln>
            <a:solidFill>
              <a:schemeClr val="accent4"/>
            </a:solidFill>
          </a:ln>
        </p:spPr>
      </p:pic>
      <p:sp>
        <p:nvSpPr>
          <p:cNvPr id="8" name="ZoneTexte 7"/>
          <p:cNvSpPr txBox="1"/>
          <p:nvPr/>
        </p:nvSpPr>
        <p:spPr>
          <a:xfrm>
            <a:off x="7655111" y="-40318"/>
            <a:ext cx="4195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aseline="0" dirty="0">
                <a:solidFill>
                  <a:srgbClr val="FF0000"/>
                </a:solidFill>
                <a:sym typeface="Wingdings" panose="05000000000000000000" pitchFamily="2" charset="2"/>
              </a:rPr>
              <a:t></a:t>
            </a:r>
            <a:endParaRPr lang="fr-FR" sz="4000" baseline="0" dirty="0">
              <a:solidFill>
                <a:srgbClr val="FF000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1092460-CBAC-48CE-BDC3-9C754C8D653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463" y="2175430"/>
            <a:ext cx="6955852" cy="4637234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883F703-D388-43DE-8AF3-018DB5D7CDAA}"/>
              </a:ext>
            </a:extLst>
          </p:cNvPr>
          <p:cNvSpPr txBox="1"/>
          <p:nvPr/>
        </p:nvSpPr>
        <p:spPr>
          <a:xfrm>
            <a:off x="7769612" y="2175430"/>
            <a:ext cx="43030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i="1" baseline="0" dirty="0">
                <a:solidFill>
                  <a:schemeClr val="bg1"/>
                </a:solidFill>
              </a:rPr>
              <a:t>La gare de Bouray, une modération louable</a:t>
            </a:r>
          </a:p>
          <a:p>
            <a:pPr algn="r"/>
            <a:r>
              <a:rPr lang="fr-FR" i="1" baseline="0" dirty="0">
                <a:solidFill>
                  <a:schemeClr val="bg1"/>
                </a:solidFill>
              </a:rPr>
              <a:t>Avec l’aval de la </a:t>
            </a:r>
            <a:r>
              <a:rPr lang="fr-FR" i="1" baseline="0" dirty="0">
                <a:solidFill>
                  <a:schemeClr val="bg1"/>
                </a:solidFill>
                <a:hlinkClick r:id="rId7"/>
              </a:rPr>
              <a:t>SNCF</a:t>
            </a:r>
            <a:endParaRPr lang="fr-FR" i="1" baseline="0" dirty="0">
              <a:solidFill>
                <a:schemeClr val="bg1"/>
              </a:solidFill>
            </a:endParaRP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9DE6B9B0-C01D-4F0C-BD5C-1321CD313426}"/>
              </a:ext>
            </a:extLst>
          </p:cNvPr>
          <p:cNvCxnSpPr>
            <a:cxnSpLocks/>
          </p:cNvCxnSpPr>
          <p:nvPr/>
        </p:nvCxnSpPr>
        <p:spPr>
          <a:xfrm>
            <a:off x="3899756" y="5985284"/>
            <a:ext cx="9001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 14">
            <a:extLst>
              <a:ext uri="{FF2B5EF4-FFF2-40B4-BE49-F238E27FC236}">
                <a16:creationId xmlns:a16="http://schemas.microsoft.com/office/drawing/2014/main" id="{4F6B105C-FAA3-4E96-8053-5E195872A13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2359" y="764704"/>
            <a:ext cx="2021070" cy="134738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E8292516-9469-490E-954C-6056379C400B}"/>
              </a:ext>
            </a:extLst>
          </p:cNvPr>
          <p:cNvSpPr txBox="1"/>
          <p:nvPr/>
        </p:nvSpPr>
        <p:spPr>
          <a:xfrm>
            <a:off x="6942888" y="527507"/>
            <a:ext cx="43030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050" i="1" baseline="0" dirty="0">
                <a:solidFill>
                  <a:schemeClr val="bg1"/>
                </a:solidFill>
              </a:rPr>
              <a:t>Gare Alexander </a:t>
            </a:r>
            <a:r>
              <a:rPr lang="fr-FR" sz="1050" i="1" baseline="0" dirty="0" err="1">
                <a:solidFill>
                  <a:schemeClr val="bg1"/>
                </a:solidFill>
              </a:rPr>
              <a:t>Platz</a:t>
            </a:r>
            <a:r>
              <a:rPr lang="fr-FR" sz="1050" i="1" baseline="0" dirty="0">
                <a:solidFill>
                  <a:schemeClr val="bg1"/>
                </a:solidFill>
              </a:rPr>
              <a:t>, Berlin</a:t>
            </a:r>
          </a:p>
        </p:txBody>
      </p:sp>
      <p:pic>
        <p:nvPicPr>
          <p:cNvPr id="13" name="Picture 2" descr="DSCN2901 Sauzereau 12">
            <a:extLst>
              <a:ext uri="{FF2B5EF4-FFF2-40B4-BE49-F238E27FC236}">
                <a16:creationId xmlns:a16="http://schemas.microsoft.com/office/drawing/2014/main" id="{59FB0C2A-D75C-4FDE-8675-DF500787D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681" y="81230"/>
            <a:ext cx="2650908" cy="1907609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6814198"/>
      </p:ext>
    </p:extLst>
  </p:cSld>
  <p:clrMapOvr>
    <a:masterClrMapping/>
  </p:clrMapOvr>
  <p:transition>
    <p:cut/>
  </p:transition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oussole">
  <a:themeElements>
    <a:clrScheme name="Personnalisé 10">
      <a:dk1>
        <a:srgbClr val="1D1B1B"/>
      </a:dk1>
      <a:lt1>
        <a:srgbClr val="FFFFFF"/>
      </a:lt1>
      <a:dk2>
        <a:srgbClr val="3A3838"/>
      </a:dk2>
      <a:lt2>
        <a:srgbClr val="3A3838"/>
      </a:lt2>
      <a:accent1>
        <a:srgbClr val="FFFFFF"/>
      </a:accent1>
      <a:accent2>
        <a:srgbClr val="ADB9CA"/>
      </a:accent2>
      <a:accent3>
        <a:srgbClr val="A5A5A5"/>
      </a:accent3>
      <a:accent4>
        <a:srgbClr val="8496B0"/>
      </a:accent4>
      <a:accent5>
        <a:srgbClr val="4472C4"/>
      </a:accent5>
      <a:accent6>
        <a:srgbClr val="70AD47"/>
      </a:accent6>
      <a:hlink>
        <a:srgbClr val="B4C6E7"/>
      </a:hlink>
      <a:folHlink>
        <a:srgbClr val="B4C6E7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507</Words>
  <Application>Microsoft Office PowerPoint</Application>
  <PresentationFormat>Grand écran</PresentationFormat>
  <Paragraphs>95</Paragraphs>
  <Slides>9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Tahoma</vt:lpstr>
      <vt:lpstr>Wingdings</vt:lpstr>
      <vt:lpstr>Thème Office</vt:lpstr>
      <vt:lpstr>Boussole</vt:lpstr>
      <vt:lpstr>Environnement nocturne : paysages étoilés, biodiversité Etat des lieux dans le PNR des Ardennes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La quantité de lumière installée sur site (Art. 3-II-4 )</vt:lpstr>
      <vt:lpstr>La couleur de la lumière (Art. 3-II-4 &amp; Art. 4)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Pierre Brunet</dc:creator>
  <cp:lastModifiedBy>Pierre Brunet</cp:lastModifiedBy>
  <cp:revision>22</cp:revision>
  <dcterms:created xsi:type="dcterms:W3CDTF">2025-09-22T13:24:35Z</dcterms:created>
  <dcterms:modified xsi:type="dcterms:W3CDTF">2025-10-10T16:12:25Z</dcterms:modified>
</cp:coreProperties>
</file>