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5"/>
  </p:notesMasterIdLst>
  <p:handoutMasterIdLst>
    <p:handoutMasterId r:id="rId6"/>
  </p:handoutMasterIdLst>
  <p:sldIdLst>
    <p:sldId id="777" r:id="rId2"/>
    <p:sldId id="807" r:id="rId3"/>
    <p:sldId id="808" r:id="rId4"/>
  </p:sldIdLst>
  <p:sldSz cx="12192000" cy="6858000"/>
  <p:notesSz cx="6858000" cy="9144000"/>
  <p:defaultTextStyle>
    <a:defPPr>
      <a:defRPr lang="fr-FR"/>
    </a:defPPr>
    <a:lvl1pPr algn="l" rtl="0" fontAlgn="base">
      <a:spcBef>
        <a:spcPct val="0"/>
      </a:spcBef>
      <a:spcAft>
        <a:spcPct val="0"/>
      </a:spcAft>
      <a:defRPr sz="1600" kern="1200" baseline="-2500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kern="1200" baseline="-25000">
        <a:solidFill>
          <a:schemeClr val="tx1"/>
        </a:solidFill>
        <a:latin typeface="Arial" panose="020B0604020202020204" pitchFamily="34" charset="0"/>
        <a:ea typeface="+mn-ea"/>
        <a:cs typeface="+mn-cs"/>
      </a:defRPr>
    </a:lvl5pPr>
    <a:lvl6pPr marL="2286000" algn="l" defTabSz="914400" rtl="0" eaLnBrk="1" latinLnBrk="0" hangingPunct="1">
      <a:defRPr sz="1600" kern="1200" baseline="-25000">
        <a:solidFill>
          <a:schemeClr val="tx1"/>
        </a:solidFill>
        <a:latin typeface="Arial" panose="020B0604020202020204" pitchFamily="34" charset="0"/>
        <a:ea typeface="+mn-ea"/>
        <a:cs typeface="+mn-cs"/>
      </a:defRPr>
    </a:lvl6pPr>
    <a:lvl7pPr marL="2743200" algn="l" defTabSz="914400" rtl="0" eaLnBrk="1" latinLnBrk="0" hangingPunct="1">
      <a:defRPr sz="1600" kern="1200" baseline="-25000">
        <a:solidFill>
          <a:schemeClr val="tx1"/>
        </a:solidFill>
        <a:latin typeface="Arial" panose="020B0604020202020204" pitchFamily="34" charset="0"/>
        <a:ea typeface="+mn-ea"/>
        <a:cs typeface="+mn-cs"/>
      </a:defRPr>
    </a:lvl7pPr>
    <a:lvl8pPr marL="3200400" algn="l" defTabSz="914400" rtl="0" eaLnBrk="1" latinLnBrk="0" hangingPunct="1">
      <a:defRPr sz="1600" kern="1200" baseline="-25000">
        <a:solidFill>
          <a:schemeClr val="tx1"/>
        </a:solidFill>
        <a:latin typeface="Arial" panose="020B0604020202020204" pitchFamily="34" charset="0"/>
        <a:ea typeface="+mn-ea"/>
        <a:cs typeface="+mn-cs"/>
      </a:defRPr>
    </a:lvl8pPr>
    <a:lvl9pPr marL="3657600" algn="l" defTabSz="914400" rtl="0" eaLnBrk="1" latinLnBrk="0" hangingPunct="1">
      <a:defRPr sz="1600" kern="1200" baseline="-25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rre Brune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B3B3B"/>
    <a:srgbClr val="414141"/>
    <a:srgbClr val="494949"/>
    <a:srgbClr val="5C5C5C"/>
    <a:srgbClr val="525252"/>
    <a:srgbClr val="FFFFFF"/>
    <a:srgbClr val="CCECFF"/>
    <a:srgbClr val="FFCC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964" autoAdjust="0"/>
  </p:normalViewPr>
  <p:slideViewPr>
    <p:cSldViewPr>
      <p:cViewPr varScale="1">
        <p:scale>
          <a:sx n="93" d="100"/>
          <a:sy n="93" d="100"/>
        </p:scale>
        <p:origin x="125" y="168"/>
      </p:cViewPr>
      <p:guideLst>
        <p:guide orient="horz" pos="2160"/>
        <p:guide pos="3840"/>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63" d="100"/>
          <a:sy n="63" d="100"/>
        </p:scale>
        <p:origin x="-2902" y="-9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45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3645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3645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3645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8E95A6D8-E909-4291-BCE4-E3FE680CFA14}"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aseline="0"/>
            </a:lvl1pPr>
          </a:lstStyle>
          <a:p>
            <a:endParaRPr lang="fr-FR" altLang="fr-FR"/>
          </a:p>
        </p:txBody>
      </p:sp>
      <p:sp>
        <p:nvSpPr>
          <p:cNvPr id="1464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aseline="0"/>
            </a:lvl1pPr>
          </a:lstStyle>
          <a:p>
            <a:endParaRPr lang="fr-FR" altLang="fr-FR"/>
          </a:p>
        </p:txBody>
      </p:sp>
      <p:sp>
        <p:nvSpPr>
          <p:cNvPr id="1464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64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464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aseline="0"/>
            </a:lvl1pPr>
          </a:lstStyle>
          <a:p>
            <a:r>
              <a:rPr lang="en-US" altLang="fr-FR"/>
              <a:t>Earth Hour 2021, Rouen Métropole, 23/3/21</a:t>
            </a:r>
            <a:endParaRPr lang="fr-FR" altLang="fr-FR"/>
          </a:p>
        </p:txBody>
      </p:sp>
      <p:sp>
        <p:nvSpPr>
          <p:cNvPr id="1464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lvl1pPr>
          </a:lstStyle>
          <a:p>
            <a:fld id="{6BEB83D6-BA3F-4B42-8EAC-33860CA179AA}" type="slidenum">
              <a:rPr lang="fr-FR" altLang="fr-FR"/>
              <a:pPr/>
              <a:t>‹N°›</a:t>
            </a:fld>
            <a:endParaRPr lang="fr-FR" altLang="fr-F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167446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2260874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978" name="Rectangle 2"/>
          <p:cNvSpPr>
            <a:spLocks noGrp="1" noRot="1" noChangeAspect="1" noChangeArrowheads="1" noTextEdit="1"/>
          </p:cNvSpPr>
          <p:nvPr>
            <p:ph type="sldImg"/>
          </p:nvPr>
        </p:nvSpPr>
        <p:spPr>
          <a:ln/>
        </p:spPr>
      </p:sp>
      <p:sp>
        <p:nvSpPr>
          <p:cNvPr id="1534979" name="Rectangle 3"/>
          <p:cNvSpPr>
            <a:spLocks noGrp="1" noChangeArrowheads="1"/>
          </p:cNvSpPr>
          <p:nvPr>
            <p:ph type="body" idx="1"/>
          </p:nvPr>
        </p:nvSpPr>
        <p:spPr>
          <a:xfrm>
            <a:off x="914400" y="4343400"/>
            <a:ext cx="5029200" cy="4114800"/>
          </a:xfrm>
        </p:spPr>
        <p:txBody>
          <a:bodyPr/>
          <a:lstStyle/>
          <a:p>
            <a:endParaRPr lang="en-US" altLang="fr-FR"/>
          </a:p>
        </p:txBody>
      </p:sp>
    </p:spTree>
    <p:extLst>
      <p:ext uri="{BB962C8B-B14F-4D97-AF65-F5344CB8AC3E}">
        <p14:creationId xmlns:p14="http://schemas.microsoft.com/office/powerpoint/2010/main" val="3161203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6"/>
            <a:ext cx="12192000" cy="6857668"/>
          </a:xfrm>
          <a:prstGeom prst="rect">
            <a:avLst/>
          </a:prstGeom>
        </p:spPr>
      </p:pic>
    </p:spTree>
    <p:extLst>
      <p:ext uri="{BB962C8B-B14F-4D97-AF65-F5344CB8AC3E}">
        <p14:creationId xmlns:p14="http://schemas.microsoft.com/office/powerpoint/2010/main" val="119302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336" y="1556792"/>
            <a:ext cx="11953328" cy="4620171"/>
          </a:xfrm>
          <a:prstGeom prst="rect">
            <a:avLst/>
          </a:prstGeom>
        </p:spPr>
        <p:txBody>
          <a:bodyPr/>
          <a:lstStyle>
            <a:lvl1pPr marL="2286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Ø"/>
              <a:defRPr b="1">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q"/>
              <a:defRPr b="1">
                <a:solidFill>
                  <a:srgbClr val="FFFFFF"/>
                </a:solidFill>
                <a:latin typeface="Tahoma" panose="020B0604030504040204" pitchFamily="34" charset="0"/>
                <a:ea typeface="Tahoma" panose="020B0604030504040204" pitchFamily="34" charset="0"/>
                <a:cs typeface="Tahoma" panose="020B0604030504040204" pitchFamily="34" charset="0"/>
              </a:defRPr>
            </a:lvl3pPr>
            <a:lvl4pPr>
              <a:defRPr b="1">
                <a:solidFill>
                  <a:srgbClr val="FFFFFF"/>
                </a:solidFill>
                <a:latin typeface="Tahoma" panose="020B0604030504040204" pitchFamily="34" charset="0"/>
                <a:ea typeface="Tahoma" panose="020B0604030504040204" pitchFamily="34" charset="0"/>
                <a:cs typeface="Tahoma" panose="020B0604030504040204" pitchFamily="34" charset="0"/>
              </a:defRPr>
            </a:lvl4pPr>
            <a:lvl5pPr>
              <a:defRPr b="1">
                <a:solidFill>
                  <a:srgbClr val="FFFFFF"/>
                </a:solidFill>
                <a:latin typeface="Tahoma" panose="020B0604030504040204" pitchFamily="34" charset="0"/>
                <a:ea typeface="Tahoma" panose="020B0604030504040204" pitchFamily="34" charset="0"/>
                <a:cs typeface="Tahoma" panose="020B0604030504040204" pitchFamily="34" charset="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7" name="Image 6" descr="Logo_France_Nature_Environnement_20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30400" y="2035"/>
            <a:ext cx="961600" cy="800708"/>
          </a:xfrm>
          <a:prstGeom prst="rect">
            <a:avLst/>
          </a:prstGeom>
          <a:noFill/>
          <a:ln>
            <a:noFill/>
          </a:ln>
        </p:spPr>
      </p:pic>
      <p:sp>
        <p:nvSpPr>
          <p:cNvPr id="9" name="Titre 8"/>
          <p:cNvSpPr>
            <a:spLocks noGrp="1"/>
          </p:cNvSpPr>
          <p:nvPr>
            <p:ph type="title"/>
          </p:nvPr>
        </p:nvSpPr>
        <p:spPr>
          <a:xfrm>
            <a:off x="122291" y="116632"/>
            <a:ext cx="11953328"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132829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22291" y="116632"/>
            <a:ext cx="11953328" cy="1325563"/>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2291" y="1825625"/>
            <a:ext cx="5897509"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6172199" y="1825625"/>
            <a:ext cx="5901363" cy="4351338"/>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9223185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7885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4" r:id="rId3"/>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hyperlink" Target="https://www.fub.fr/moi-velo/ma-securite/equipement/eclairage/savoir-plus-criteres-evaluation"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ecologie.gouv.fr/arrete-du-27-decembre-2018-relatif-prevention-reduction-et-limitation-des-nuisances-lumineus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hyperlink" Target="https://www.fub.fr/moi-velo/ma-securite/equipement/eclairage/savoir-plus-criteres-evaluatio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ub.fr/moi-velo/ma-securite/equipement/eclairage/savoir-plus-criteres-evalua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3913"/>
            <a:ext cx="4957732" cy="4264087"/>
          </a:xfrm>
          <a:prstGeom prst="rect">
            <a:avLst/>
          </a:prstGeom>
        </p:spPr>
      </p:pic>
      <p:sp>
        <p:nvSpPr>
          <p:cNvPr id="23" name="Titre 22"/>
          <p:cNvSpPr>
            <a:spLocks noGrp="1"/>
          </p:cNvSpPr>
          <p:nvPr>
            <p:ph type="title"/>
          </p:nvPr>
        </p:nvSpPr>
        <p:spPr/>
        <p:txBody>
          <a:bodyPr/>
          <a:lstStyle/>
          <a:p>
            <a:endParaRPr lang="fr-FR" dirty="0"/>
          </a:p>
        </p:txBody>
      </p:sp>
      <p:sp>
        <p:nvSpPr>
          <p:cNvPr id="27" name="Rectangle 2"/>
          <p:cNvSpPr txBox="1">
            <a:spLocks noChangeArrowheads="1"/>
          </p:cNvSpPr>
          <p:nvPr/>
        </p:nvSpPr>
        <p:spPr>
          <a:xfrm>
            <a:off x="119335" y="80627"/>
            <a:ext cx="11017225" cy="10278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 DSFLI » </a:t>
            </a:r>
            <a:r>
              <a:rPr lang="fr-FR" altLang="fr-FR" sz="3600" baseline="0" dirty="0" err="1"/>
              <a:t>definition</a:t>
            </a:r>
            <a:endParaRPr lang="fr-FR" altLang="fr-FR" sz="3600" baseline="0" dirty="0"/>
          </a:p>
        </p:txBody>
      </p:sp>
      <p:sp>
        <p:nvSpPr>
          <p:cNvPr id="28" name="Rectangle 3"/>
          <p:cNvSpPr txBox="1">
            <a:spLocks noChangeArrowheads="1"/>
          </p:cNvSpPr>
          <p:nvPr/>
        </p:nvSpPr>
        <p:spPr>
          <a:xfrm>
            <a:off x="115813" y="1615137"/>
            <a:ext cx="4841919" cy="736506"/>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baseline="0" dirty="0">
                <a:solidFill>
                  <a:schemeClr val="bg1"/>
                </a:solidFill>
              </a:rPr>
              <a:t>A bulb, a </a:t>
            </a:r>
            <a:r>
              <a:rPr lang="fr-FR" altLang="fr-FR" sz="1600" baseline="0" dirty="0" err="1">
                <a:solidFill>
                  <a:schemeClr val="bg1"/>
                </a:solidFill>
              </a:rPr>
              <a:t>led</a:t>
            </a:r>
            <a:r>
              <a:rPr lang="fr-FR" altLang="fr-FR" sz="1600" baseline="0" dirty="0">
                <a:solidFill>
                  <a:schemeClr val="bg1"/>
                </a:solidFill>
              </a:rPr>
              <a:t> module, </a:t>
            </a:r>
            <a:r>
              <a:rPr lang="fr-FR" altLang="fr-FR" sz="1600" baseline="0" dirty="0" err="1">
                <a:solidFill>
                  <a:schemeClr val="bg1"/>
                </a:solidFill>
              </a:rPr>
              <a:t>emit</a:t>
            </a:r>
            <a:r>
              <a:rPr lang="fr-FR" altLang="fr-FR" sz="1600" baseline="0" dirty="0">
                <a:solidFill>
                  <a:schemeClr val="bg1"/>
                </a:solidFill>
              </a:rPr>
              <a:t> an </a:t>
            </a:r>
            <a:r>
              <a:rPr lang="fr-FR" altLang="fr-FR" sz="1600" baseline="0" dirty="0" err="1">
                <a:solidFill>
                  <a:schemeClr val="bg1"/>
                </a:solidFill>
              </a:rPr>
              <a:t>amount</a:t>
            </a:r>
            <a:r>
              <a:rPr lang="fr-FR" altLang="fr-FR" sz="1600" baseline="0" dirty="0">
                <a:solidFill>
                  <a:schemeClr val="bg1"/>
                </a:solidFill>
              </a:rPr>
              <a:t> of light </a:t>
            </a:r>
            <a:r>
              <a:rPr lang="fr-FR" altLang="fr-FR" sz="1600" baseline="0" dirty="0" err="1">
                <a:solidFill>
                  <a:schemeClr val="bg1"/>
                </a:solidFill>
              </a:rPr>
              <a:t>expressed</a:t>
            </a:r>
            <a:r>
              <a:rPr lang="fr-FR" altLang="fr-FR" sz="1600" baseline="0" dirty="0">
                <a:solidFill>
                  <a:schemeClr val="bg1"/>
                </a:solidFill>
              </a:rPr>
              <a:t> in lumen</a:t>
            </a:r>
          </a:p>
        </p:txBody>
      </p:sp>
      <p:sp>
        <p:nvSpPr>
          <p:cNvPr id="29" name="Rectangle 3"/>
          <p:cNvSpPr txBox="1">
            <a:spLocks noChangeArrowheads="1"/>
          </p:cNvSpPr>
          <p:nvPr/>
        </p:nvSpPr>
        <p:spPr>
          <a:xfrm>
            <a:off x="5055406" y="1620890"/>
            <a:ext cx="7020781" cy="913672"/>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en-US" altLang="fr-FR" sz="1600" baseline="0" dirty="0">
                <a:solidFill>
                  <a:schemeClr val="bg1"/>
                </a:solidFill>
              </a:rPr>
              <a:t>The illuminance, expressed in lux, is the amount of lumen reaching a given area, divided by the surface of this area</a:t>
            </a:r>
            <a:r>
              <a:rPr lang="fr-FR" altLang="fr-FR" sz="1600" baseline="0" dirty="0">
                <a:solidFill>
                  <a:schemeClr val="bg1"/>
                </a:solidFill>
              </a:rPr>
              <a:t>:              1 lux = 1 lumen/m</a:t>
            </a:r>
            <a:r>
              <a:rPr lang="fr-FR" altLang="fr-FR" sz="1600" baseline="30000" dirty="0">
                <a:solidFill>
                  <a:schemeClr val="bg1"/>
                </a:solidFill>
              </a:rPr>
              <a:t>2 </a:t>
            </a:r>
            <a:r>
              <a:rPr lang="fr-FR" altLang="fr-FR" sz="1600" baseline="0" dirty="0">
                <a:solidFill>
                  <a:schemeClr val="bg1"/>
                </a:solidFill>
              </a:rPr>
              <a:t>= 1 lm/m</a:t>
            </a:r>
            <a:r>
              <a:rPr lang="fr-FR" altLang="fr-FR" sz="1600" baseline="30000" dirty="0">
                <a:solidFill>
                  <a:schemeClr val="bg1"/>
                </a:solidFill>
              </a:rPr>
              <a:t>2 </a:t>
            </a:r>
          </a:p>
        </p:txBody>
      </p:sp>
      <p:sp>
        <p:nvSpPr>
          <p:cNvPr id="30" name="Ellipse 29"/>
          <p:cNvSpPr/>
          <p:nvPr/>
        </p:nvSpPr>
        <p:spPr>
          <a:xfrm>
            <a:off x="-88795" y="3724492"/>
            <a:ext cx="1307148" cy="5363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7" name="Groupe 36"/>
          <p:cNvGrpSpPr/>
          <p:nvPr/>
        </p:nvGrpSpPr>
        <p:grpSpPr>
          <a:xfrm>
            <a:off x="5055406" y="2651416"/>
            <a:ext cx="7017259" cy="4149080"/>
            <a:chOff x="5029163" y="2708920"/>
            <a:chExt cx="7145473" cy="4149080"/>
          </a:xfrm>
        </p:grpSpPr>
        <p:grpSp>
          <p:nvGrpSpPr>
            <p:cNvPr id="33" name="Groupe 32"/>
            <p:cNvGrpSpPr/>
            <p:nvPr/>
          </p:nvGrpSpPr>
          <p:grpSpPr>
            <a:xfrm>
              <a:off x="5029163" y="2708920"/>
              <a:ext cx="7145473" cy="4149080"/>
              <a:chOff x="143287" y="1222672"/>
              <a:chExt cx="9444372" cy="5443392"/>
            </a:xfrm>
          </p:grpSpPr>
          <p:pic>
            <p:nvPicPr>
              <p:cNvPr id="34" name="Image 3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5" name="Rectangle 34"/>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1" name="ZoneTexte 30"/>
            <p:cNvSpPr txBox="1"/>
            <p:nvPr/>
          </p:nvSpPr>
          <p:spPr>
            <a:xfrm>
              <a:off x="5844907" y="6282005"/>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900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8" name="ZoneTexte 37"/>
            <p:cNvSpPr txBox="1"/>
            <p:nvPr/>
          </p:nvSpPr>
          <p:spPr>
            <a:xfrm>
              <a:off x="8964908" y="5997284"/>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0.9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39" name="ZoneTexte 38"/>
            <p:cNvSpPr txBox="1"/>
            <p:nvPr/>
          </p:nvSpPr>
          <p:spPr>
            <a:xfrm>
              <a:off x="6709806" y="2837541"/>
              <a:ext cx="2407691" cy="1569660"/>
            </a:xfrm>
            <a:prstGeom prst="rect">
              <a:avLst/>
            </a:prstGeom>
            <a:solidFill>
              <a:srgbClr val="000000"/>
            </a:solidFill>
          </p:spPr>
          <p:txBody>
            <a:bodyPr wrap="square" rtlCol="0">
              <a:spAutoFit/>
            </a:bodyPr>
            <a:lstStyle/>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Light source (bulb, </a:t>
              </a:r>
              <a:r>
                <a:rPr lang="fr-FR" baseline="0" dirty="0" err="1">
                  <a:solidFill>
                    <a:schemeClr val="bg1">
                      <a:lumMod val="75000"/>
                    </a:schemeClr>
                  </a:solidFill>
                  <a:latin typeface="Times New Roman" panose="02020603050405020304" pitchFamily="18" charset="0"/>
                  <a:cs typeface="Times New Roman" panose="02020603050405020304" pitchFamily="18" charset="0"/>
                </a:rPr>
                <a:t>led</a:t>
              </a:r>
              <a:r>
                <a:rPr lang="fr-FR" baseline="0" dirty="0">
                  <a:solidFill>
                    <a:schemeClr val="bg1">
                      <a:lumMod val="75000"/>
                    </a:schemeClr>
                  </a:solidFill>
                  <a:latin typeface="Times New Roman" panose="02020603050405020304" pitchFamily="18" charset="0"/>
                  <a:cs typeface="Times New Roman" panose="02020603050405020304" pitchFamily="18" charset="0"/>
                </a:rPr>
                <a:t> module) output flux:          1000  lumen</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Luminaire output flux:        900 lumen</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a:t>
              </a:r>
              <a:r>
                <a:rPr lang="fr-FR" sz="1400" i="1" baseline="0" dirty="0">
                  <a:solidFill>
                    <a:schemeClr val="bg1">
                      <a:lumMod val="75000"/>
                    </a:schemeClr>
                  </a:solidFill>
                  <a:latin typeface="Times New Roman" panose="02020603050405020304" pitchFamily="18" charset="0"/>
                  <a:cs typeface="Times New Roman" panose="02020603050405020304" pitchFamily="18" charset="0"/>
                </a:rPr>
                <a:t>luminaire efficiency:90%) </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grpSp>
      <p:sp>
        <p:nvSpPr>
          <p:cNvPr id="17" name="ZoneTexte 16">
            <a:extLst>
              <a:ext uri="{FF2B5EF4-FFF2-40B4-BE49-F238E27FC236}">
                <a16:creationId xmlns:a16="http://schemas.microsoft.com/office/drawing/2014/main" id="{D84F92D7-BA21-4B56-BD12-F0EE32F8D124}"/>
              </a:ext>
            </a:extLst>
          </p:cNvPr>
          <p:cNvSpPr txBox="1"/>
          <p:nvPr/>
        </p:nvSpPr>
        <p:spPr>
          <a:xfrm>
            <a:off x="10149695" y="2979389"/>
            <a:ext cx="1459474"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3" name="Connecteur droit avec flèche 2">
            <a:extLst>
              <a:ext uri="{FF2B5EF4-FFF2-40B4-BE49-F238E27FC236}">
                <a16:creationId xmlns:a16="http://schemas.microsoft.com/office/drawing/2014/main" id="{0DC925EE-09D7-463B-9ED0-C65A5D7766F0}"/>
              </a:ext>
            </a:extLst>
          </p:cNvPr>
          <p:cNvCxnSpPr>
            <a:cxnSpLocks/>
          </p:cNvCxnSpPr>
          <p:nvPr/>
        </p:nvCxnSpPr>
        <p:spPr>
          <a:xfrm>
            <a:off x="8472264" y="3923666"/>
            <a:ext cx="695354" cy="105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93F61EBF-658F-40CF-A65A-036434A64AEC}"/>
              </a:ext>
            </a:extLst>
          </p:cNvPr>
          <p:cNvCxnSpPr>
            <a:cxnSpLocks/>
          </p:cNvCxnSpPr>
          <p:nvPr/>
        </p:nvCxnSpPr>
        <p:spPr>
          <a:xfrm flipH="1">
            <a:off x="6615275" y="3923666"/>
            <a:ext cx="703210" cy="105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604B1EB6-D6E4-446E-B309-EBBE49064979}"/>
              </a:ext>
            </a:extLst>
          </p:cNvPr>
          <p:cNvCxnSpPr>
            <a:cxnSpLocks/>
          </p:cNvCxnSpPr>
          <p:nvPr/>
        </p:nvCxnSpPr>
        <p:spPr>
          <a:xfrm flipH="1">
            <a:off x="6615275" y="2953724"/>
            <a:ext cx="326891" cy="2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90AD76DB-242D-4BFB-AA73-EBF4D45235C1}"/>
              </a:ext>
            </a:extLst>
          </p:cNvPr>
          <p:cNvCxnSpPr>
            <a:cxnSpLocks/>
          </p:cNvCxnSpPr>
          <p:nvPr/>
        </p:nvCxnSpPr>
        <p:spPr>
          <a:xfrm>
            <a:off x="8920530" y="2968524"/>
            <a:ext cx="667858" cy="508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945797"/>
      </p:ext>
    </p:extLst>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a:xfrm>
            <a:off x="122291" y="116633"/>
            <a:ext cx="11953328" cy="527148"/>
          </a:xfrm>
        </p:spPr>
        <p:txBody>
          <a:bodyPr/>
          <a:lstStyle/>
          <a:p>
            <a:endParaRPr lang="fr-FR" dirty="0"/>
          </a:p>
        </p:txBody>
      </p:sp>
      <p:sp>
        <p:nvSpPr>
          <p:cNvPr id="27" name="Rectangle 2"/>
          <p:cNvSpPr txBox="1">
            <a:spLocks noChangeArrowheads="1"/>
          </p:cNvSpPr>
          <p:nvPr/>
        </p:nvSpPr>
        <p:spPr>
          <a:xfrm>
            <a:off x="119335" y="80627"/>
            <a:ext cx="11017225" cy="5981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 DSFLI » </a:t>
            </a:r>
            <a:r>
              <a:rPr lang="fr-FR" altLang="fr-FR" sz="3600" baseline="0" dirty="0" err="1"/>
              <a:t>definition</a:t>
            </a:r>
            <a:endParaRPr lang="fr-FR" altLang="fr-FR" sz="3600" baseline="0" dirty="0"/>
          </a:p>
        </p:txBody>
      </p:sp>
      <p:sp>
        <p:nvSpPr>
          <p:cNvPr id="29" name="Rectangle 3"/>
          <p:cNvSpPr txBox="1">
            <a:spLocks noChangeArrowheads="1"/>
          </p:cNvSpPr>
          <p:nvPr/>
        </p:nvSpPr>
        <p:spPr>
          <a:xfrm>
            <a:off x="8703717" y="1478199"/>
            <a:ext cx="3260935" cy="5352471"/>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endParaRPr lang="fr-FR" altLang="fr-FR" sz="100" b="0" baseline="0" dirty="0"/>
          </a:p>
          <a:p>
            <a:pPr marL="0" indent="0">
              <a:lnSpc>
                <a:spcPct val="100000"/>
              </a:lnSpc>
              <a:spcBef>
                <a:spcPts val="0"/>
              </a:spcBef>
              <a:spcAft>
                <a:spcPts val="600"/>
              </a:spcAft>
              <a:buClr>
                <a:srgbClr val="DDAB63"/>
              </a:buClr>
              <a:buSzPct val="100000"/>
              <a:buNone/>
            </a:pPr>
            <a:r>
              <a:rPr lang="fr-FR" altLang="fr-FR" sz="1600" u="sng" baseline="0" dirty="0">
                <a:solidFill>
                  <a:schemeClr val="bg1"/>
                </a:solidFill>
              </a:rPr>
              <a:t>Area </a:t>
            </a:r>
            <a:r>
              <a:rPr lang="fr-FR" altLang="fr-FR" sz="1600" u="sng" baseline="0" dirty="0" err="1">
                <a:solidFill>
                  <a:schemeClr val="bg1"/>
                </a:solidFill>
              </a:rPr>
              <a:t>intended</a:t>
            </a:r>
            <a:r>
              <a:rPr lang="fr-FR" altLang="fr-FR" sz="1600" u="sng" baseline="0" dirty="0">
                <a:solidFill>
                  <a:schemeClr val="bg1"/>
                </a:solidFill>
              </a:rPr>
              <a:t> to </a:t>
            </a:r>
            <a:r>
              <a:rPr lang="fr-FR" altLang="fr-FR" sz="1600" u="sng" baseline="0" dirty="0" err="1">
                <a:solidFill>
                  <a:schemeClr val="bg1"/>
                </a:solidFill>
              </a:rPr>
              <a:t>be</a:t>
            </a:r>
            <a:r>
              <a:rPr lang="fr-FR" altLang="fr-FR" sz="1600" u="sng" baseline="0" dirty="0">
                <a:solidFill>
                  <a:schemeClr val="bg1"/>
                </a:solidFill>
              </a:rPr>
              <a:t> lit</a:t>
            </a:r>
            <a:r>
              <a:rPr lang="fr-FR" altLang="fr-FR" sz="1600" baseline="0" dirty="0">
                <a:solidFill>
                  <a:schemeClr val="bg1"/>
                </a:solidFill>
              </a:rPr>
              <a:t>:</a:t>
            </a:r>
          </a:p>
          <a:p>
            <a:pPr marL="0" indent="0">
              <a:lnSpc>
                <a:spcPct val="100000"/>
              </a:lnSpc>
              <a:spcBef>
                <a:spcPts val="0"/>
              </a:spcBef>
              <a:spcAft>
                <a:spcPts val="600"/>
              </a:spcAft>
              <a:buClr>
                <a:srgbClr val="DDAB63"/>
              </a:buClr>
              <a:buSzPct val="100000"/>
              <a:buNone/>
            </a:pPr>
            <a:r>
              <a:rPr lang="fr-FR" altLang="fr-FR" sz="1600" b="0" baseline="0" dirty="0" err="1">
                <a:solidFill>
                  <a:schemeClr val="bg1"/>
                </a:solidFill>
              </a:rPr>
              <a:t>defined</a:t>
            </a:r>
            <a:r>
              <a:rPr lang="fr-FR" altLang="fr-FR" sz="1600" b="0" baseline="0" dirty="0">
                <a:solidFill>
                  <a:schemeClr val="bg1"/>
                </a:solidFill>
              </a:rPr>
              <a:t> in the </a:t>
            </a:r>
            <a:r>
              <a:rPr lang="fr-FR" altLang="fr-FR" sz="1600" b="0" baseline="0" dirty="0">
                <a:solidFill>
                  <a:schemeClr val="bg1"/>
                </a:solidFill>
                <a:hlinkClick r:id="rId3"/>
              </a:rPr>
              <a:t>Notice</a:t>
            </a:r>
            <a:r>
              <a:rPr lang="fr-FR" altLang="fr-FR" sz="1600" b="0" baseline="0" dirty="0">
                <a:solidFill>
                  <a:schemeClr val="bg1"/>
                </a:solidFill>
              </a:rPr>
              <a:t> </a:t>
            </a:r>
            <a:r>
              <a:rPr lang="fr-FR" altLang="fr-FR" sz="1600" b="0" baseline="0" dirty="0" err="1">
                <a:solidFill>
                  <a:schemeClr val="bg1"/>
                </a:solidFill>
              </a:rPr>
              <a:t>issued</a:t>
            </a:r>
            <a:r>
              <a:rPr lang="fr-FR" altLang="fr-FR" sz="1600" b="0" baseline="0" dirty="0">
                <a:solidFill>
                  <a:schemeClr val="bg1"/>
                </a:solidFill>
              </a:rPr>
              <a:t> by the French </a:t>
            </a:r>
            <a:r>
              <a:rPr lang="fr-FR" altLang="fr-FR" sz="1600" b="0" baseline="0" dirty="0" err="1">
                <a:solidFill>
                  <a:schemeClr val="bg1"/>
                </a:solidFill>
              </a:rPr>
              <a:t>ministry</a:t>
            </a:r>
            <a:r>
              <a:rPr lang="fr-FR" altLang="fr-FR" sz="1600" b="0" baseline="0" dirty="0">
                <a:solidFill>
                  <a:schemeClr val="bg1"/>
                </a:solidFill>
              </a:rPr>
              <a:t>:</a:t>
            </a:r>
          </a:p>
          <a:p>
            <a:pPr marL="0" indent="0">
              <a:lnSpc>
                <a:spcPct val="100000"/>
              </a:lnSpc>
              <a:spcBef>
                <a:spcPts val="0"/>
              </a:spcBef>
              <a:spcAft>
                <a:spcPts val="600"/>
              </a:spcAft>
              <a:buClr>
                <a:srgbClr val="DDAB63"/>
              </a:buClr>
              <a:buSzPct val="100000"/>
              <a:buNone/>
            </a:pPr>
            <a:r>
              <a:rPr lang="en-US" sz="1600" b="0" i="1" baseline="0" dirty="0"/>
              <a:t>The area intended to be lit corresponds to the useful area which holds movements, people, goods, the lighting of which contributes to promoting safety. Thus, even if illumination of the "surroundings" of the useful surface is desired, they must not be added to the “area intended to be lit” in the calculation of the DSFLI</a:t>
            </a:r>
            <a:endParaRPr lang="fr-FR" altLang="fr-FR" sz="1600" i="1" baseline="30000" dirty="0">
              <a:solidFill>
                <a:schemeClr val="bg1"/>
              </a:solidFill>
            </a:endParaRPr>
          </a:p>
        </p:txBody>
      </p:sp>
      <p:grpSp>
        <p:nvGrpSpPr>
          <p:cNvPr id="19" name="Groupe 18"/>
          <p:cNvGrpSpPr/>
          <p:nvPr/>
        </p:nvGrpSpPr>
        <p:grpSpPr>
          <a:xfrm>
            <a:off x="-8238" y="1552144"/>
            <a:ext cx="8616280" cy="5305856"/>
            <a:chOff x="143287" y="1222672"/>
            <a:chExt cx="9444372" cy="5443392"/>
          </a:xfrm>
        </p:grpSpPr>
        <p:pic>
          <p:nvPicPr>
            <p:cNvPr id="26" name="Image 2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30" name="Rectangle 29"/>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965336" y="6459165"/>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900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1" name="ZoneTexte 20"/>
          <p:cNvSpPr txBox="1"/>
          <p:nvPr/>
        </p:nvSpPr>
        <p:spPr>
          <a:xfrm>
            <a:off x="5190755" y="6323332"/>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0.9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2" name="ZoneTexte 21"/>
          <p:cNvSpPr txBox="1"/>
          <p:nvPr/>
        </p:nvSpPr>
        <p:spPr>
          <a:xfrm>
            <a:off x="1961822" y="1779595"/>
            <a:ext cx="3323767" cy="584775"/>
          </a:xfrm>
          <a:prstGeom prst="rect">
            <a:avLst/>
          </a:prstGeom>
          <a:solidFill>
            <a:srgbClr val="000000"/>
          </a:solidFill>
        </p:spPr>
        <p:txBody>
          <a:bodyPr wrap="square" rtlCol="0">
            <a:spAutoFit/>
          </a:bodyPr>
          <a:lstStyle/>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Light </a:t>
            </a:r>
            <a:r>
              <a:rPr lang="fr-FR" u="sng" baseline="0" dirty="0">
                <a:solidFill>
                  <a:schemeClr val="bg1">
                    <a:lumMod val="75000"/>
                  </a:schemeClr>
                </a:solidFill>
                <a:latin typeface="Times New Roman" panose="02020603050405020304" pitchFamily="18" charset="0"/>
                <a:cs typeface="Times New Roman" panose="02020603050405020304" pitchFamily="18" charset="0"/>
              </a:rPr>
              <a:t>source</a:t>
            </a:r>
            <a:r>
              <a:rPr lang="fr-FR" baseline="0" dirty="0">
                <a:solidFill>
                  <a:schemeClr val="bg1">
                    <a:lumMod val="75000"/>
                  </a:schemeClr>
                </a:solidFill>
                <a:latin typeface="Times New Roman" panose="02020603050405020304" pitchFamily="18" charset="0"/>
                <a:cs typeface="Times New Roman" panose="02020603050405020304" pitchFamily="18" charset="0"/>
              </a:rPr>
              <a:t> output: 1000 lm</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Luminaire output: 900lm</a:t>
            </a:r>
          </a:p>
        </p:txBody>
      </p:sp>
      <p:sp>
        <p:nvSpPr>
          <p:cNvPr id="25" name="ZoneTexte 24"/>
          <p:cNvSpPr txBox="1"/>
          <p:nvPr/>
        </p:nvSpPr>
        <p:spPr>
          <a:xfrm>
            <a:off x="6221706" y="2075503"/>
            <a:ext cx="1911167"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grpSp>
        <p:nvGrpSpPr>
          <p:cNvPr id="32" name="Groupe 31"/>
          <p:cNvGrpSpPr/>
          <p:nvPr/>
        </p:nvGrpSpPr>
        <p:grpSpPr>
          <a:xfrm>
            <a:off x="31173" y="5723149"/>
            <a:ext cx="3488817" cy="414590"/>
            <a:chOff x="83332" y="5481228"/>
            <a:chExt cx="3888432" cy="576064"/>
          </a:xfrm>
          <a:solidFill>
            <a:schemeClr val="tx1">
              <a:alpha val="49000"/>
            </a:schemeClr>
          </a:solidFill>
        </p:grpSpPr>
        <p:sp>
          <p:nvSpPr>
            <p:cNvPr id="33" name="Trapèze 32"/>
            <p:cNvSpPr/>
            <p:nvPr/>
          </p:nvSpPr>
          <p:spPr>
            <a:xfrm>
              <a:off x="83332" y="5481228"/>
              <a:ext cx="3888432" cy="576064"/>
            </a:xfrm>
            <a:prstGeom prst="trapezoid">
              <a:avLst>
                <a:gd name="adj" fmla="val 69643"/>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p:cNvCxnSpPr>
              <a:stCxn id="33" idx="1"/>
              <a:endCxn id="33" idx="3"/>
            </p:cNvCxnSpPr>
            <p:nvPr/>
          </p:nvCxnSpPr>
          <p:spPr>
            <a:xfrm>
              <a:off x="283926" y="5769260"/>
              <a:ext cx="3487244" cy="0"/>
            </a:xfrm>
            <a:prstGeom prst="line">
              <a:avLst/>
            </a:prstGeom>
            <a:grpFill/>
            <a:ln w="2857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Groupe 34"/>
          <p:cNvGrpSpPr/>
          <p:nvPr/>
        </p:nvGrpSpPr>
        <p:grpSpPr>
          <a:xfrm>
            <a:off x="4066200" y="5718808"/>
            <a:ext cx="3730985" cy="418931"/>
            <a:chOff x="83332" y="5481228"/>
            <a:chExt cx="3888432" cy="576064"/>
          </a:xfrm>
          <a:solidFill>
            <a:schemeClr val="tx1"/>
          </a:solidFill>
        </p:grpSpPr>
        <p:sp>
          <p:nvSpPr>
            <p:cNvPr id="36" name="Trapèze 35"/>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p:cNvCxnSpPr>
              <a:stCxn id="36" idx="1"/>
              <a:endCxn id="36"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pic>
        <p:nvPicPr>
          <p:cNvPr id="5" name="Image 4">
            <a:hlinkClick r:id="rId3"/>
          </p:cNvPr>
          <p:cNvPicPr>
            <a:picLocks noChangeAspect="1"/>
          </p:cNvPicPr>
          <p:nvPr/>
        </p:nvPicPr>
        <p:blipFill>
          <a:blip r:embed="rId6"/>
          <a:stretch>
            <a:fillRect/>
          </a:stretch>
        </p:blipFill>
        <p:spPr>
          <a:xfrm>
            <a:off x="8816874" y="5329681"/>
            <a:ext cx="2531621" cy="1424037"/>
          </a:xfrm>
          <a:prstGeom prst="rect">
            <a:avLst/>
          </a:prstGeom>
        </p:spPr>
      </p:pic>
      <p:sp>
        <p:nvSpPr>
          <p:cNvPr id="8" name="ZoneTexte 7"/>
          <p:cNvSpPr txBox="1"/>
          <p:nvPr/>
        </p:nvSpPr>
        <p:spPr>
          <a:xfrm>
            <a:off x="4311979" y="5887810"/>
            <a:ext cx="3354642" cy="307777"/>
          </a:xfrm>
          <a:prstGeom prst="rect">
            <a:avLst/>
          </a:prstGeom>
          <a:noFill/>
        </p:spPr>
        <p:txBody>
          <a:bodyPr wrap="square" rtlCol="0">
            <a:spAutoFit/>
          </a:bodyPr>
          <a:lstStyle/>
          <a:p>
            <a:pPr algn="ctr"/>
            <a:r>
              <a:rPr lang="fr-FR" sz="1400" baseline="0" dirty="0">
                <a:solidFill>
                  <a:srgbClr val="FFFF00"/>
                </a:solidFill>
              </a:rPr>
              <a:t>An area to </a:t>
            </a:r>
            <a:r>
              <a:rPr lang="fr-FR" sz="1400" baseline="0" dirty="0" err="1">
                <a:solidFill>
                  <a:srgbClr val="FFFF00"/>
                </a:solidFill>
              </a:rPr>
              <a:t>be</a:t>
            </a:r>
            <a:r>
              <a:rPr lang="fr-FR" sz="1400" baseline="0" dirty="0">
                <a:solidFill>
                  <a:srgbClr val="FFFF00"/>
                </a:solidFill>
              </a:rPr>
              <a:t> lit of 100m</a:t>
            </a:r>
            <a:r>
              <a:rPr lang="fr-FR" sz="1400" baseline="30000" dirty="0">
                <a:solidFill>
                  <a:srgbClr val="FFFF00"/>
                </a:solidFill>
              </a:rPr>
              <a:t>2</a:t>
            </a:r>
          </a:p>
        </p:txBody>
      </p:sp>
      <p:cxnSp>
        <p:nvCxnSpPr>
          <p:cNvPr id="11" name="Connecteur droit avec flèche 10"/>
          <p:cNvCxnSpPr/>
          <p:nvPr/>
        </p:nvCxnSpPr>
        <p:spPr>
          <a:xfrm flipV="1">
            <a:off x="1657892" y="6240639"/>
            <a:ext cx="0" cy="249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6999" y="4745922"/>
            <a:ext cx="601447" cy="338554"/>
          </a:xfrm>
          <a:prstGeom prst="rect">
            <a:avLst/>
          </a:prstGeom>
        </p:spPr>
        <p:txBody>
          <a:bodyPr wrap="none">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38" name="Connecteur droit avec flèche 37"/>
          <p:cNvCxnSpPr/>
          <p:nvPr/>
        </p:nvCxnSpPr>
        <p:spPr>
          <a:xfrm>
            <a:off x="507722" y="5138760"/>
            <a:ext cx="0" cy="419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cxnSpLocks/>
          </p:cNvCxnSpPr>
          <p:nvPr/>
        </p:nvCxnSpPr>
        <p:spPr>
          <a:xfrm flipH="1">
            <a:off x="2441225" y="4072585"/>
            <a:ext cx="692786" cy="14953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a:cxnSpLocks/>
          </p:cNvCxnSpPr>
          <p:nvPr/>
        </p:nvCxnSpPr>
        <p:spPr>
          <a:xfrm>
            <a:off x="3302544" y="4064517"/>
            <a:ext cx="1523880" cy="1567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107308" y="800677"/>
            <a:ext cx="11857344" cy="615553"/>
          </a:xfrm>
          <a:prstGeom prst="rect">
            <a:avLst/>
          </a:prstGeom>
          <a:noFill/>
        </p:spPr>
        <p:txBody>
          <a:bodyPr wrap="square" rtlCol="0">
            <a:spAutoFit/>
          </a:bodyPr>
          <a:lstStyle/>
          <a:p>
            <a:r>
              <a:rPr lang="fr-FR" sz="1700" b="1" baseline="0" dirty="0">
                <a:solidFill>
                  <a:srgbClr val="FFFF00"/>
                </a:solidFill>
              </a:rPr>
              <a:t>THE « DSFLI »: THE </a:t>
            </a:r>
            <a:r>
              <a:rPr lang="fr-FR" sz="1700" b="1" u="sng" baseline="0" dirty="0">
                <a:solidFill>
                  <a:srgbClr val="FFFF00"/>
                </a:solidFill>
              </a:rPr>
              <a:t>TOTAL LIGHT </a:t>
            </a:r>
            <a:r>
              <a:rPr lang="fr-FR" sz="1700" b="1" u="sng" baseline="0" dirty="0">
                <a:solidFill>
                  <a:srgbClr val="FFFF00"/>
                </a:solidFill>
                <a:effectLst>
                  <a:outerShdw blurRad="38100" dist="38100" dir="2700000" algn="tl">
                    <a:srgbClr val="000000">
                      <a:alpha val="43137"/>
                    </a:srgbClr>
                  </a:outerShdw>
                </a:effectLst>
              </a:rPr>
              <a:t>EMITED BY THE LIGHT SOURCES</a:t>
            </a:r>
            <a:r>
              <a:rPr lang="fr-FR" sz="1700" b="1" baseline="0" dirty="0">
                <a:solidFill>
                  <a:srgbClr val="FFFF00"/>
                </a:solidFill>
                <a:effectLst>
                  <a:outerShdw blurRad="38100" dist="38100" dir="2700000" algn="tl">
                    <a:srgbClr val="000000">
                      <a:alpha val="43137"/>
                    </a:srgbClr>
                  </a:outerShdw>
                </a:effectLst>
              </a:rPr>
              <a:t> </a:t>
            </a:r>
            <a:r>
              <a:rPr lang="fr-FR" sz="1700" b="1" baseline="0" dirty="0">
                <a:solidFill>
                  <a:srgbClr val="FFFF00"/>
                </a:solidFill>
              </a:rPr>
              <a:t>(BULB, LED MODULE), IN LUMEN, INTENDED TO LIT AN AREA IN M</a:t>
            </a:r>
            <a:r>
              <a:rPr lang="fr-FR" sz="1700" b="1" baseline="30000" dirty="0">
                <a:solidFill>
                  <a:srgbClr val="FFFF00"/>
                </a:solidFill>
              </a:rPr>
              <a:t>2</a:t>
            </a:r>
            <a:r>
              <a:rPr lang="fr-FR" sz="1700" b="1" baseline="0" dirty="0">
                <a:solidFill>
                  <a:schemeClr val="bg1"/>
                </a:solidFill>
              </a:rPr>
              <a:t>; </a:t>
            </a:r>
            <a:r>
              <a:rPr lang="fr-FR" sz="1700" b="1" u="sng" baseline="0" dirty="0">
                <a:solidFill>
                  <a:schemeClr val="bg1"/>
                </a:solidFill>
              </a:rPr>
              <a:t>IT IS NOT AN ILLUMINANCE</a:t>
            </a:r>
            <a:r>
              <a:rPr lang="fr-FR" sz="1700" b="1" baseline="0" dirty="0">
                <a:solidFill>
                  <a:schemeClr val="bg1"/>
                </a:solidFill>
              </a:rPr>
              <a:t>, IT IS AN ALLOCATION OR QUOTA OF LIGHT</a:t>
            </a:r>
            <a:endParaRPr lang="fr-FR" sz="1700" b="1" baseline="0" dirty="0">
              <a:solidFill>
                <a:srgbClr val="FFFF00"/>
              </a:solidFill>
            </a:endParaRPr>
          </a:p>
        </p:txBody>
      </p:sp>
      <p:cxnSp>
        <p:nvCxnSpPr>
          <p:cNvPr id="47" name="Connecteur droit avec flèche 46"/>
          <p:cNvCxnSpPr>
            <a:cxnSpLocks/>
          </p:cNvCxnSpPr>
          <p:nvPr/>
        </p:nvCxnSpPr>
        <p:spPr>
          <a:xfrm flipH="1">
            <a:off x="6342883" y="1774474"/>
            <a:ext cx="2316261" cy="3886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p:nvPr/>
        </p:nvCxnSpPr>
        <p:spPr>
          <a:xfrm flipH="1">
            <a:off x="4826424" y="6482749"/>
            <a:ext cx="364332" cy="8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45655" y="5887810"/>
            <a:ext cx="3354642" cy="307777"/>
          </a:xfrm>
          <a:prstGeom prst="rect">
            <a:avLst/>
          </a:prstGeom>
          <a:noFill/>
        </p:spPr>
        <p:txBody>
          <a:bodyPr wrap="square" rtlCol="0">
            <a:spAutoFit/>
          </a:bodyPr>
          <a:lstStyle/>
          <a:p>
            <a:pPr algn="ctr"/>
            <a:r>
              <a:rPr lang="fr-FR" sz="1400" baseline="0" dirty="0">
                <a:solidFill>
                  <a:srgbClr val="FFFF00"/>
                </a:solidFill>
              </a:rPr>
              <a:t>An area to </a:t>
            </a:r>
            <a:r>
              <a:rPr lang="fr-FR" sz="1400" baseline="0" dirty="0" err="1">
                <a:solidFill>
                  <a:srgbClr val="FFFF00"/>
                </a:solidFill>
              </a:rPr>
              <a:t>be</a:t>
            </a:r>
            <a:r>
              <a:rPr lang="fr-FR" sz="1400" baseline="0" dirty="0">
                <a:solidFill>
                  <a:srgbClr val="FFFF00"/>
                </a:solidFill>
              </a:rPr>
              <a:t> lit of 100m</a:t>
            </a:r>
            <a:r>
              <a:rPr lang="fr-FR" sz="1400" baseline="30000" dirty="0">
                <a:solidFill>
                  <a:srgbClr val="FFFF00"/>
                </a:solidFill>
              </a:rPr>
              <a:t>2</a:t>
            </a:r>
          </a:p>
        </p:txBody>
      </p:sp>
      <p:sp>
        <p:nvSpPr>
          <p:cNvPr id="39" name="ZoneTexte 38"/>
          <p:cNvSpPr txBox="1"/>
          <p:nvPr/>
        </p:nvSpPr>
        <p:spPr>
          <a:xfrm>
            <a:off x="1961822" y="2414057"/>
            <a:ext cx="3228933" cy="1554272"/>
          </a:xfrm>
          <a:prstGeom prst="rect">
            <a:avLst/>
          </a:prstGeom>
          <a:noFill/>
        </p:spPr>
        <p:txBody>
          <a:bodyPr wrap="square" rtlCol="0">
            <a:spAutoFit/>
          </a:bodyPr>
          <a:lstStyle/>
          <a:p>
            <a:pPr>
              <a:spcBef>
                <a:spcPts val="600"/>
              </a:spcBef>
            </a:pPr>
            <a:r>
              <a:rPr lang="fr-FR" b="1" baseline="0" dirty="0" err="1">
                <a:solidFill>
                  <a:srgbClr val="FFFF00"/>
                </a:solidFill>
              </a:rPr>
              <a:t>These</a:t>
            </a:r>
            <a:r>
              <a:rPr lang="fr-FR" b="1" baseline="0" dirty="0">
                <a:solidFill>
                  <a:srgbClr val="FFFF00"/>
                </a:solidFill>
              </a:rPr>
              <a:t> </a:t>
            </a:r>
            <a:r>
              <a:rPr lang="fr-FR" b="1" baseline="0" dirty="0" err="1">
                <a:solidFill>
                  <a:srgbClr val="FFFF00"/>
                </a:solidFill>
              </a:rPr>
              <a:t>two</a:t>
            </a:r>
            <a:r>
              <a:rPr lang="fr-FR" b="1" baseline="0" dirty="0">
                <a:solidFill>
                  <a:srgbClr val="FFFF00"/>
                </a:solidFill>
              </a:rPr>
              <a:t> </a:t>
            </a:r>
            <a:r>
              <a:rPr lang="fr-FR" b="1" baseline="0" dirty="0" err="1">
                <a:solidFill>
                  <a:srgbClr val="FFFF00"/>
                </a:solidFill>
              </a:rPr>
              <a:t>lighting</a:t>
            </a:r>
            <a:r>
              <a:rPr lang="fr-FR" b="1" baseline="0" dirty="0">
                <a:solidFill>
                  <a:srgbClr val="FFFF00"/>
                </a:solidFill>
              </a:rPr>
              <a:t> installations show the </a:t>
            </a:r>
            <a:r>
              <a:rPr lang="fr-FR" b="1" baseline="0" dirty="0" err="1">
                <a:solidFill>
                  <a:srgbClr val="FFFF00"/>
                </a:solidFill>
              </a:rPr>
              <a:t>same</a:t>
            </a:r>
            <a:r>
              <a:rPr lang="fr-FR" b="1" baseline="0" dirty="0">
                <a:solidFill>
                  <a:srgbClr val="FFFF00"/>
                </a:solidFill>
              </a:rPr>
              <a:t> « DSFLI »:</a:t>
            </a:r>
            <a:endParaRPr lang="fr-FR" baseline="0" dirty="0">
              <a:solidFill>
                <a:srgbClr val="FFFF00"/>
              </a:solidFill>
            </a:endParaRPr>
          </a:p>
          <a:p>
            <a:pPr>
              <a:spcBef>
                <a:spcPts val="600"/>
              </a:spcBef>
            </a:pPr>
            <a:r>
              <a:rPr lang="fr-FR" baseline="0" dirty="0">
                <a:solidFill>
                  <a:srgbClr val="FFFF00"/>
                </a:solidFill>
              </a:rPr>
              <a:t>1000 lumen </a:t>
            </a:r>
            <a:r>
              <a:rPr lang="fr-FR" baseline="0" dirty="0" err="1">
                <a:solidFill>
                  <a:srgbClr val="FFFF00"/>
                </a:solidFill>
              </a:rPr>
              <a:t>produced</a:t>
            </a:r>
            <a:r>
              <a:rPr lang="fr-FR" baseline="0" dirty="0">
                <a:solidFill>
                  <a:srgbClr val="FFFF00"/>
                </a:solidFill>
              </a:rPr>
              <a:t> to lit 100m</a:t>
            </a:r>
            <a:r>
              <a:rPr lang="fr-FR" baseline="30000" dirty="0">
                <a:solidFill>
                  <a:srgbClr val="FFFF00"/>
                </a:solidFill>
              </a:rPr>
              <a:t>2 </a:t>
            </a:r>
          </a:p>
          <a:p>
            <a:pPr>
              <a:spcBef>
                <a:spcPts val="600"/>
              </a:spcBef>
            </a:pPr>
            <a:r>
              <a:rPr lang="fr-FR" baseline="0" dirty="0">
                <a:solidFill>
                  <a:srgbClr val="FFFF00"/>
                </a:solidFill>
              </a:rPr>
              <a:t>DSFLI = 1000 lm / 100 m</a:t>
            </a:r>
            <a:r>
              <a:rPr lang="fr-FR" baseline="30000" dirty="0">
                <a:solidFill>
                  <a:srgbClr val="FFFF00"/>
                </a:solidFill>
              </a:rPr>
              <a:t>2</a:t>
            </a:r>
            <a:r>
              <a:rPr lang="fr-FR" baseline="0" dirty="0">
                <a:solidFill>
                  <a:srgbClr val="FFFF00"/>
                </a:solidFill>
              </a:rPr>
              <a:t> </a:t>
            </a:r>
          </a:p>
          <a:p>
            <a:pPr>
              <a:spcBef>
                <a:spcPts val="600"/>
              </a:spcBef>
            </a:pPr>
            <a:r>
              <a:rPr lang="fr-FR" baseline="0" dirty="0">
                <a:solidFill>
                  <a:srgbClr val="FFFF00"/>
                </a:solidFill>
              </a:rPr>
              <a:t>           = 10 lm/m</a:t>
            </a:r>
            <a:r>
              <a:rPr lang="fr-FR" baseline="30000" dirty="0">
                <a:solidFill>
                  <a:srgbClr val="FFFF00"/>
                </a:solidFill>
              </a:rPr>
              <a:t>2</a:t>
            </a:r>
          </a:p>
        </p:txBody>
      </p:sp>
    </p:spTree>
    <p:extLst>
      <p:ext uri="{BB962C8B-B14F-4D97-AF65-F5344CB8AC3E}">
        <p14:creationId xmlns:p14="http://schemas.microsoft.com/office/powerpoint/2010/main" val="2505362695"/>
      </p:ext>
    </p:extLst>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a:extLst>
              <a:ext uri="{FF2B5EF4-FFF2-40B4-BE49-F238E27FC236}">
                <a16:creationId xmlns:a16="http://schemas.microsoft.com/office/drawing/2014/main" id="{A399A49C-6E7D-4AF6-A9DE-B6DBA392A565}"/>
              </a:ext>
            </a:extLst>
          </p:cNvPr>
          <p:cNvGrpSpPr/>
          <p:nvPr/>
        </p:nvGrpSpPr>
        <p:grpSpPr>
          <a:xfrm>
            <a:off x="-8238" y="1552144"/>
            <a:ext cx="8616280" cy="5305856"/>
            <a:chOff x="143287" y="1222672"/>
            <a:chExt cx="9444372" cy="5443392"/>
          </a:xfrm>
        </p:grpSpPr>
        <p:pic>
          <p:nvPicPr>
            <p:cNvPr id="42" name="Image 41">
              <a:hlinkClick r:id="rId3"/>
              <a:extLst>
                <a:ext uri="{FF2B5EF4-FFF2-40B4-BE49-F238E27FC236}">
                  <a16:creationId xmlns:a16="http://schemas.microsoft.com/office/drawing/2014/main" id="{F9F3D0AD-C80A-4AFE-ABE4-51085F17D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87" y="1222672"/>
              <a:ext cx="9444372" cy="5443392"/>
            </a:xfrm>
            <a:prstGeom prst="rect">
              <a:avLst/>
            </a:prstGeom>
            <a:ln>
              <a:solidFill>
                <a:schemeClr val="accent2"/>
              </a:solidFill>
            </a:ln>
          </p:spPr>
        </p:pic>
        <p:sp>
          <p:nvSpPr>
            <p:cNvPr id="43" name="Rectangle 42">
              <a:extLst>
                <a:ext uri="{FF2B5EF4-FFF2-40B4-BE49-F238E27FC236}">
                  <a16:creationId xmlns:a16="http://schemas.microsoft.com/office/drawing/2014/main" id="{090035B1-EFE4-408D-99E3-9F1188AE0440}"/>
                </a:ext>
              </a:extLst>
            </p:cNvPr>
            <p:cNvSpPr/>
            <p:nvPr/>
          </p:nvSpPr>
          <p:spPr>
            <a:xfrm>
              <a:off x="1037438" y="5883511"/>
              <a:ext cx="1980220" cy="46805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C98EB285-60DC-4459-8E4B-7C6ADBE112CC}"/>
                </a:ext>
              </a:extLst>
            </p:cNvPr>
            <p:cNvSpPr/>
            <p:nvPr/>
          </p:nvSpPr>
          <p:spPr>
            <a:xfrm>
              <a:off x="5555940" y="5409220"/>
              <a:ext cx="2178243" cy="46805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3" name="Titre 22"/>
          <p:cNvSpPr>
            <a:spLocks noGrp="1"/>
          </p:cNvSpPr>
          <p:nvPr>
            <p:ph type="title"/>
          </p:nvPr>
        </p:nvSpPr>
        <p:spPr>
          <a:xfrm>
            <a:off x="122291" y="116633"/>
            <a:ext cx="11953328" cy="527148"/>
          </a:xfrm>
        </p:spPr>
        <p:txBody>
          <a:bodyPr/>
          <a:lstStyle/>
          <a:p>
            <a:endParaRPr lang="fr-FR" dirty="0"/>
          </a:p>
        </p:txBody>
      </p:sp>
      <p:sp>
        <p:nvSpPr>
          <p:cNvPr id="27" name="Rectangle 2"/>
          <p:cNvSpPr txBox="1">
            <a:spLocks noChangeArrowheads="1"/>
          </p:cNvSpPr>
          <p:nvPr/>
        </p:nvSpPr>
        <p:spPr>
          <a:xfrm>
            <a:off x="119335" y="80627"/>
            <a:ext cx="11017225" cy="598193"/>
          </a:xfrm>
          <a:prstGeom prst="rect">
            <a:avLst/>
          </a:prstGeom>
          <a:gradFill flip="none" rotWithShape="1">
            <a:gsLst>
              <a:gs pos="0">
                <a:schemeClr val="accent3">
                  <a:lumMod val="75000"/>
                </a:schemeClr>
              </a:gs>
              <a:gs pos="100000">
                <a:srgbClr val="000000">
                  <a:alpha val="68000"/>
                </a:srgbClr>
              </a:gs>
            </a:gsLst>
            <a:path path="rect">
              <a:fillToRect l="50000" t="50000" r="50000" b="50000"/>
            </a:path>
            <a:tileRect/>
          </a:gradFill>
          <a:ln>
            <a:solidFill>
              <a:schemeClr val="accent1"/>
            </a:solidFill>
          </a:ln>
        </p:spPr>
        <p:txBody>
          <a:bodyPr vert="horz" lIns="92075" tIns="46038" rIns="92075" bIns="46038"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fontAlgn="auto">
              <a:spcBef>
                <a:spcPts val="600"/>
              </a:spcBef>
              <a:spcAft>
                <a:spcPts val="600"/>
              </a:spcAft>
            </a:pPr>
            <a:r>
              <a:rPr lang="fr-FR" altLang="fr-FR" sz="3600" baseline="0" dirty="0"/>
              <a:t>« DSFLI » </a:t>
            </a:r>
            <a:r>
              <a:rPr lang="fr-FR" altLang="fr-FR" sz="3600" baseline="0" dirty="0" err="1"/>
              <a:t>definition</a:t>
            </a:r>
            <a:endParaRPr lang="fr-FR" altLang="fr-FR" sz="3600" baseline="0" dirty="0"/>
          </a:p>
        </p:txBody>
      </p:sp>
      <p:sp>
        <p:nvSpPr>
          <p:cNvPr id="29" name="Rectangle 3"/>
          <p:cNvSpPr txBox="1">
            <a:spLocks noChangeArrowheads="1"/>
          </p:cNvSpPr>
          <p:nvPr/>
        </p:nvSpPr>
        <p:spPr>
          <a:xfrm>
            <a:off x="8715276" y="1552144"/>
            <a:ext cx="3360343" cy="5278527"/>
          </a:xfrm>
          <a:prstGeom prst="rect">
            <a:avLst/>
          </a:prstGeom>
          <a:gradFill>
            <a:gsLst>
              <a:gs pos="0">
                <a:schemeClr val="tx1"/>
              </a:gs>
              <a:gs pos="100000">
                <a:srgbClr val="000000">
                  <a:alpha val="72000"/>
                </a:srgbClr>
              </a:gs>
            </a:gsLst>
            <a:path path="shape">
              <a:fillToRect l="50000" t="50000" r="50000" b="50000"/>
            </a:path>
          </a:gradFill>
          <a:ln>
            <a:solidFill>
              <a:schemeClr val="accent4"/>
            </a:solidFill>
          </a:ln>
        </p:spPr>
        <p:txBody>
          <a:bodyPr vert="horz" lIns="92075" tIns="46038" rIns="92075" bIns="46038"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1"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Ø"/>
              <a:defRPr sz="2400" b="1" kern="1200">
                <a:solidFill>
                  <a:srgbClr val="FFFFFF"/>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1" kern="1200">
                <a:solidFill>
                  <a:srgbClr val="FFFFFF"/>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FFFFFF"/>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7150" fontAlgn="auto">
              <a:lnSpc>
                <a:spcPct val="100000"/>
              </a:lnSpc>
              <a:spcBef>
                <a:spcPts val="600"/>
              </a:spcBef>
              <a:spcAft>
                <a:spcPts val="600"/>
              </a:spcAft>
              <a:buNone/>
            </a:pPr>
            <a:r>
              <a:rPr lang="en-US" altLang="fr-FR" sz="1800" b="0" baseline="0" dirty="0">
                <a:solidFill>
                  <a:schemeClr val="bg1"/>
                </a:solidFill>
                <a:latin typeface="+mn-lt"/>
              </a:rPr>
              <a:t>There, the light is poorly distributed</a:t>
            </a:r>
            <a:endParaRPr lang="fr-FR" altLang="fr-FR" sz="1800" b="0" baseline="0" dirty="0">
              <a:solidFill>
                <a:schemeClr val="bg1"/>
              </a:solidFill>
              <a:latin typeface="+mn-lt"/>
            </a:endParaRPr>
          </a:p>
          <a:p>
            <a:pPr marL="0" indent="-57150" fontAlgn="auto">
              <a:lnSpc>
                <a:spcPct val="100000"/>
              </a:lnSpc>
              <a:spcBef>
                <a:spcPts val="600"/>
              </a:spcBef>
              <a:spcAft>
                <a:spcPts val="600"/>
              </a:spcAft>
              <a:buNone/>
            </a:pPr>
            <a:endParaRPr lang="fr-FR" altLang="fr-FR" sz="1800" b="0" baseline="0" dirty="0">
              <a:solidFill>
                <a:schemeClr val="bg1"/>
              </a:solidFill>
              <a:latin typeface="+mn-lt"/>
            </a:endParaRPr>
          </a:p>
          <a:p>
            <a:pPr marL="0" indent="-57150" fontAlgn="auto">
              <a:lnSpc>
                <a:spcPct val="100000"/>
              </a:lnSpc>
              <a:spcBef>
                <a:spcPts val="600"/>
              </a:spcBef>
              <a:spcAft>
                <a:spcPts val="600"/>
              </a:spcAft>
              <a:buNone/>
            </a:pPr>
            <a:endParaRPr lang="en-US" altLang="fr-FR" sz="1800" b="0" baseline="0" dirty="0">
              <a:solidFill>
                <a:schemeClr val="bg1"/>
              </a:solidFill>
              <a:latin typeface="+mn-lt"/>
            </a:endParaRPr>
          </a:p>
          <a:p>
            <a:pPr marL="0" indent="-57150" fontAlgn="auto">
              <a:lnSpc>
                <a:spcPct val="100000"/>
              </a:lnSpc>
              <a:spcBef>
                <a:spcPts val="600"/>
              </a:spcBef>
              <a:spcAft>
                <a:spcPts val="600"/>
              </a:spcAft>
              <a:buNone/>
            </a:pPr>
            <a:r>
              <a:rPr lang="en-US" altLang="fr-FR" sz="1800" b="0" baseline="0" dirty="0">
                <a:solidFill>
                  <a:schemeClr val="bg1"/>
                </a:solidFill>
                <a:latin typeface="+mn-lt"/>
              </a:rPr>
              <a:t>Here the light overflows excessively from the area to be </a:t>
            </a:r>
            <a:r>
              <a:rPr lang="fr-FR" altLang="fr-FR" sz="1800" b="0" baseline="0" dirty="0">
                <a:solidFill>
                  <a:schemeClr val="bg1"/>
                </a:solidFill>
                <a:latin typeface="+mn-lt"/>
              </a:rPr>
              <a:t>lit</a:t>
            </a:r>
          </a:p>
          <a:p>
            <a:pPr marL="0" indent="-57150" fontAlgn="auto">
              <a:lnSpc>
                <a:spcPct val="100000"/>
              </a:lnSpc>
              <a:spcBef>
                <a:spcPts val="600"/>
              </a:spcBef>
              <a:spcAft>
                <a:spcPts val="600"/>
              </a:spcAft>
              <a:buNone/>
            </a:pPr>
            <a:endParaRPr lang="fr-FR" altLang="fr-FR" sz="1800" b="0" baseline="0" dirty="0">
              <a:solidFill>
                <a:schemeClr val="bg1"/>
              </a:solidFill>
              <a:latin typeface="+mn-lt"/>
            </a:endParaRPr>
          </a:p>
          <a:p>
            <a:pPr marL="0" indent="-57150" fontAlgn="auto">
              <a:lnSpc>
                <a:spcPct val="100000"/>
              </a:lnSpc>
              <a:spcBef>
                <a:spcPts val="600"/>
              </a:spcBef>
              <a:spcAft>
                <a:spcPts val="600"/>
              </a:spcAft>
              <a:buNone/>
            </a:pPr>
            <a:r>
              <a:rPr lang="en-US" altLang="fr-FR" sz="1800" b="0" baseline="0" dirty="0">
                <a:solidFill>
                  <a:srgbClr val="FFFF00"/>
                </a:solidFill>
                <a:latin typeface="+mn-lt"/>
              </a:rPr>
              <a:t>In both cases, the “DSFLI” concept prevents light source increase or multiplication of light sources; the “DSFLI” challenges to redistribute the light flux in a more efficient way with the same quantity of light</a:t>
            </a:r>
            <a:endParaRPr lang="fr-FR" altLang="fr-FR" sz="1800" b="0" baseline="0" dirty="0">
              <a:solidFill>
                <a:srgbClr val="FFFF00"/>
              </a:solidFill>
              <a:latin typeface="+mn-lt"/>
            </a:endParaRPr>
          </a:p>
          <a:p>
            <a:pPr marL="0" indent="-57150" fontAlgn="auto">
              <a:lnSpc>
                <a:spcPct val="100000"/>
              </a:lnSpc>
              <a:spcBef>
                <a:spcPts val="600"/>
              </a:spcBef>
              <a:spcAft>
                <a:spcPts val="600"/>
              </a:spcAft>
              <a:buNone/>
            </a:pPr>
            <a:endParaRPr lang="fr-FR" altLang="fr-FR" sz="1800" b="0" baseline="0" dirty="0">
              <a:solidFill>
                <a:schemeClr val="bg1"/>
              </a:solidFill>
              <a:latin typeface="+mn-lt"/>
            </a:endParaRPr>
          </a:p>
          <a:p>
            <a:pPr marL="0" indent="-57150" fontAlgn="auto">
              <a:lnSpc>
                <a:spcPct val="100000"/>
              </a:lnSpc>
              <a:spcBef>
                <a:spcPts val="600"/>
              </a:spcBef>
              <a:spcAft>
                <a:spcPts val="600"/>
              </a:spcAft>
              <a:buNone/>
            </a:pPr>
            <a:endParaRPr lang="fr-FR" altLang="fr-FR" sz="1800" b="0" baseline="0" dirty="0">
              <a:solidFill>
                <a:schemeClr val="bg1"/>
              </a:solidFill>
              <a:latin typeface="+mn-lt"/>
            </a:endParaRPr>
          </a:p>
          <a:p>
            <a:pPr marL="0" indent="-57150" fontAlgn="auto">
              <a:lnSpc>
                <a:spcPct val="100000"/>
              </a:lnSpc>
              <a:spcBef>
                <a:spcPts val="600"/>
              </a:spcBef>
              <a:spcAft>
                <a:spcPts val="600"/>
              </a:spcAft>
              <a:buNone/>
            </a:pPr>
            <a:endParaRPr lang="fr-FR" altLang="fr-FR" sz="1800" b="0" baseline="0" dirty="0">
              <a:solidFill>
                <a:schemeClr val="bg1"/>
              </a:solidFill>
              <a:latin typeface="+mn-lt"/>
            </a:endParaRPr>
          </a:p>
        </p:txBody>
      </p:sp>
      <p:sp>
        <p:nvSpPr>
          <p:cNvPr id="46" name="ZoneTexte 45"/>
          <p:cNvSpPr txBox="1"/>
          <p:nvPr/>
        </p:nvSpPr>
        <p:spPr>
          <a:xfrm>
            <a:off x="79300" y="872271"/>
            <a:ext cx="11241186" cy="400110"/>
          </a:xfrm>
          <a:prstGeom prst="rect">
            <a:avLst/>
          </a:prstGeom>
          <a:noFill/>
        </p:spPr>
        <p:txBody>
          <a:bodyPr wrap="square" rtlCol="0">
            <a:spAutoFit/>
          </a:bodyPr>
          <a:lstStyle/>
          <a:p>
            <a:r>
              <a:rPr lang="en-US" sz="2000" b="1" baseline="0" dirty="0">
                <a:solidFill>
                  <a:schemeClr val="bg1"/>
                </a:solidFill>
              </a:rPr>
              <a:t>The “DSFLI” sanctions lighting installations that waste light </a:t>
            </a:r>
            <a:endParaRPr lang="fr-FR" sz="2000" b="1" baseline="0" dirty="0">
              <a:solidFill>
                <a:schemeClr val="bg1"/>
              </a:solidFill>
            </a:endParaRPr>
          </a:p>
        </p:txBody>
      </p:sp>
      <p:cxnSp>
        <p:nvCxnSpPr>
          <p:cNvPr id="39" name="Connecteur droit avec flèche 38"/>
          <p:cNvCxnSpPr>
            <a:cxnSpLocks/>
          </p:cNvCxnSpPr>
          <p:nvPr/>
        </p:nvCxnSpPr>
        <p:spPr>
          <a:xfrm flipH="1">
            <a:off x="6360505" y="3429000"/>
            <a:ext cx="2247537" cy="2129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F03B176B-8A24-4098-91A5-F92445357812}"/>
              </a:ext>
            </a:extLst>
          </p:cNvPr>
          <p:cNvSpPr txBox="1"/>
          <p:nvPr/>
        </p:nvSpPr>
        <p:spPr>
          <a:xfrm>
            <a:off x="965336" y="6459165"/>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900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48" name="ZoneTexte 47">
            <a:extLst>
              <a:ext uri="{FF2B5EF4-FFF2-40B4-BE49-F238E27FC236}">
                <a16:creationId xmlns:a16="http://schemas.microsoft.com/office/drawing/2014/main" id="{10F681C8-C8F1-4C51-873F-37DC0E6782B4}"/>
              </a:ext>
            </a:extLst>
          </p:cNvPr>
          <p:cNvSpPr txBox="1"/>
          <p:nvPr/>
        </p:nvSpPr>
        <p:spPr>
          <a:xfrm>
            <a:off x="5190755" y="6323332"/>
            <a:ext cx="2304256" cy="338554"/>
          </a:xfrm>
          <a:prstGeom prst="rect">
            <a:avLst/>
          </a:prstGeom>
          <a:noFill/>
        </p:spPr>
        <p:txBody>
          <a:bodyPr wrap="square" rtlCol="0">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rPr>
              <a:t>1000m</a:t>
            </a:r>
            <a:r>
              <a:rPr lang="fr-FR" baseline="30000" dirty="0">
                <a:solidFill>
                  <a:schemeClr val="bg1">
                    <a:lumMod val="75000"/>
                  </a:schemeClr>
                </a:solidFill>
                <a:latin typeface="Times New Roman" panose="02020603050405020304" pitchFamily="18" charset="0"/>
                <a:cs typeface="Times New Roman" panose="02020603050405020304" pitchFamily="18" charset="0"/>
              </a:rPr>
              <a:t>2</a:t>
            </a:r>
            <a:r>
              <a:rPr lang="fr-FR" baseline="0" dirty="0">
                <a:solidFill>
                  <a:schemeClr val="bg1">
                    <a:lumMod val="75000"/>
                  </a:schemeClr>
                </a:solidFill>
                <a:latin typeface="Times New Roman" panose="02020603050405020304" pitchFamily="18" charset="0"/>
                <a:cs typeface="Times New Roman" panose="02020603050405020304" pitchFamily="18" charset="0"/>
              </a:rPr>
              <a:t> </a:t>
            </a:r>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 0.9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50" name="ZoneTexte 49">
            <a:extLst>
              <a:ext uri="{FF2B5EF4-FFF2-40B4-BE49-F238E27FC236}">
                <a16:creationId xmlns:a16="http://schemas.microsoft.com/office/drawing/2014/main" id="{63483B5C-0DBC-4599-B511-4D4EBBE091E7}"/>
              </a:ext>
            </a:extLst>
          </p:cNvPr>
          <p:cNvSpPr txBox="1"/>
          <p:nvPr/>
        </p:nvSpPr>
        <p:spPr>
          <a:xfrm>
            <a:off x="1961822" y="1779595"/>
            <a:ext cx="3323767" cy="584775"/>
          </a:xfrm>
          <a:prstGeom prst="rect">
            <a:avLst/>
          </a:prstGeom>
          <a:solidFill>
            <a:srgbClr val="000000"/>
          </a:solidFill>
        </p:spPr>
        <p:txBody>
          <a:bodyPr wrap="square" rtlCol="0">
            <a:spAutoFit/>
          </a:bodyPr>
          <a:lstStyle/>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Light </a:t>
            </a:r>
            <a:r>
              <a:rPr lang="fr-FR" u="sng" baseline="0" dirty="0">
                <a:solidFill>
                  <a:schemeClr val="bg1">
                    <a:lumMod val="75000"/>
                  </a:schemeClr>
                </a:solidFill>
                <a:latin typeface="Times New Roman" panose="02020603050405020304" pitchFamily="18" charset="0"/>
                <a:cs typeface="Times New Roman" panose="02020603050405020304" pitchFamily="18" charset="0"/>
              </a:rPr>
              <a:t>source</a:t>
            </a:r>
            <a:r>
              <a:rPr lang="fr-FR" baseline="0" dirty="0">
                <a:solidFill>
                  <a:schemeClr val="bg1">
                    <a:lumMod val="75000"/>
                  </a:schemeClr>
                </a:solidFill>
                <a:latin typeface="Times New Roman" panose="02020603050405020304" pitchFamily="18" charset="0"/>
                <a:cs typeface="Times New Roman" panose="02020603050405020304" pitchFamily="18" charset="0"/>
              </a:rPr>
              <a:t> output: 1000 lm</a:t>
            </a:r>
          </a:p>
          <a:p>
            <a:pPr algn="ctr"/>
            <a:r>
              <a:rPr lang="fr-FR" baseline="0" dirty="0">
                <a:solidFill>
                  <a:schemeClr val="bg1">
                    <a:lumMod val="75000"/>
                  </a:schemeClr>
                </a:solidFill>
                <a:latin typeface="Times New Roman" panose="02020603050405020304" pitchFamily="18" charset="0"/>
                <a:cs typeface="Times New Roman" panose="02020603050405020304" pitchFamily="18" charset="0"/>
              </a:rPr>
              <a:t>Luminaire output: 900lm</a:t>
            </a:r>
          </a:p>
        </p:txBody>
      </p:sp>
      <p:sp>
        <p:nvSpPr>
          <p:cNvPr id="51" name="ZoneTexte 50">
            <a:extLst>
              <a:ext uri="{FF2B5EF4-FFF2-40B4-BE49-F238E27FC236}">
                <a16:creationId xmlns:a16="http://schemas.microsoft.com/office/drawing/2014/main" id="{96FE7C8E-25F6-46BC-93F4-D6E87646E4E8}"/>
              </a:ext>
            </a:extLst>
          </p:cNvPr>
          <p:cNvSpPr txBox="1"/>
          <p:nvPr/>
        </p:nvSpPr>
        <p:spPr>
          <a:xfrm>
            <a:off x="6221706" y="2075503"/>
            <a:ext cx="1911167" cy="338554"/>
          </a:xfrm>
          <a:prstGeom prst="rect">
            <a:avLst/>
          </a:prstGeom>
          <a:solidFill>
            <a:srgbClr val="000000"/>
          </a:solidFill>
        </p:spPr>
        <p:txBody>
          <a:bodyPr wrap="square" rtlCol="0">
            <a:spAutoFit/>
          </a:bodyPr>
          <a:lstStyle/>
          <a:p>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grpSp>
        <p:nvGrpSpPr>
          <p:cNvPr id="52" name="Groupe 51">
            <a:extLst>
              <a:ext uri="{FF2B5EF4-FFF2-40B4-BE49-F238E27FC236}">
                <a16:creationId xmlns:a16="http://schemas.microsoft.com/office/drawing/2014/main" id="{D9DDC4C4-3785-4956-A863-1B6C256EDA9D}"/>
              </a:ext>
            </a:extLst>
          </p:cNvPr>
          <p:cNvGrpSpPr/>
          <p:nvPr/>
        </p:nvGrpSpPr>
        <p:grpSpPr>
          <a:xfrm>
            <a:off x="31173" y="5723149"/>
            <a:ext cx="3488817" cy="414590"/>
            <a:chOff x="83332" y="5481228"/>
            <a:chExt cx="3888432" cy="576064"/>
          </a:xfrm>
          <a:solidFill>
            <a:schemeClr val="tx1">
              <a:alpha val="49000"/>
            </a:schemeClr>
          </a:solidFill>
        </p:grpSpPr>
        <p:sp>
          <p:nvSpPr>
            <p:cNvPr id="53" name="Trapèze 52">
              <a:extLst>
                <a:ext uri="{FF2B5EF4-FFF2-40B4-BE49-F238E27FC236}">
                  <a16:creationId xmlns:a16="http://schemas.microsoft.com/office/drawing/2014/main" id="{EBACECBA-2F02-4B7F-AE2D-43C7E69DCE4E}"/>
                </a:ext>
              </a:extLst>
            </p:cNvPr>
            <p:cNvSpPr/>
            <p:nvPr/>
          </p:nvSpPr>
          <p:spPr>
            <a:xfrm>
              <a:off x="83332" y="5481228"/>
              <a:ext cx="3888432" cy="576064"/>
            </a:xfrm>
            <a:prstGeom prst="trapezoid">
              <a:avLst>
                <a:gd name="adj" fmla="val 69643"/>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 name="Connecteur droit 53">
              <a:extLst>
                <a:ext uri="{FF2B5EF4-FFF2-40B4-BE49-F238E27FC236}">
                  <a16:creationId xmlns:a16="http://schemas.microsoft.com/office/drawing/2014/main" id="{79582530-C17B-46DD-B0C5-08D3499F29BD}"/>
                </a:ext>
              </a:extLst>
            </p:cNvPr>
            <p:cNvCxnSpPr>
              <a:stCxn id="53" idx="1"/>
              <a:endCxn id="53" idx="3"/>
            </p:cNvCxnSpPr>
            <p:nvPr/>
          </p:nvCxnSpPr>
          <p:spPr>
            <a:xfrm>
              <a:off x="283926" y="5769260"/>
              <a:ext cx="3487244" cy="0"/>
            </a:xfrm>
            <a:prstGeom prst="line">
              <a:avLst/>
            </a:prstGeom>
            <a:grpFill/>
            <a:ln w="2857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55" name="Groupe 54">
            <a:extLst>
              <a:ext uri="{FF2B5EF4-FFF2-40B4-BE49-F238E27FC236}">
                <a16:creationId xmlns:a16="http://schemas.microsoft.com/office/drawing/2014/main" id="{8DC9E72C-DAE4-4A99-BB26-7632B70A4E3B}"/>
              </a:ext>
            </a:extLst>
          </p:cNvPr>
          <p:cNvGrpSpPr/>
          <p:nvPr/>
        </p:nvGrpSpPr>
        <p:grpSpPr>
          <a:xfrm>
            <a:off x="4066200" y="5718808"/>
            <a:ext cx="3730985" cy="418931"/>
            <a:chOff x="83332" y="5481228"/>
            <a:chExt cx="3888432" cy="576064"/>
          </a:xfrm>
          <a:solidFill>
            <a:schemeClr val="tx1"/>
          </a:solidFill>
        </p:grpSpPr>
        <p:sp>
          <p:nvSpPr>
            <p:cNvPr id="56" name="Trapèze 55">
              <a:extLst>
                <a:ext uri="{FF2B5EF4-FFF2-40B4-BE49-F238E27FC236}">
                  <a16:creationId xmlns:a16="http://schemas.microsoft.com/office/drawing/2014/main" id="{09E9DFF4-BDB1-4160-A946-3523CBD3375C}"/>
                </a:ext>
              </a:extLst>
            </p:cNvPr>
            <p:cNvSpPr/>
            <p:nvPr/>
          </p:nvSpPr>
          <p:spPr>
            <a:xfrm>
              <a:off x="83332" y="5481228"/>
              <a:ext cx="3888432" cy="576064"/>
            </a:xfrm>
            <a:prstGeom prst="trapezoid">
              <a:avLst>
                <a:gd name="adj" fmla="val 69643"/>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56">
              <a:extLst>
                <a:ext uri="{FF2B5EF4-FFF2-40B4-BE49-F238E27FC236}">
                  <a16:creationId xmlns:a16="http://schemas.microsoft.com/office/drawing/2014/main" id="{B2BEDF2B-A9B7-4E69-9FA0-355CE9D6A961}"/>
                </a:ext>
              </a:extLst>
            </p:cNvPr>
            <p:cNvCxnSpPr>
              <a:stCxn id="56" idx="1"/>
              <a:endCxn id="56" idx="3"/>
            </p:cNvCxnSpPr>
            <p:nvPr/>
          </p:nvCxnSpPr>
          <p:spPr>
            <a:xfrm>
              <a:off x="283926" y="5769260"/>
              <a:ext cx="3487244" cy="0"/>
            </a:xfrm>
            <a:prstGeom prst="line">
              <a:avLst/>
            </a:prstGeom>
            <a:grpFill/>
            <a:ln w="28575">
              <a:prstDash val="dash"/>
            </a:ln>
          </p:spPr>
          <p:style>
            <a:lnRef idx="1">
              <a:schemeClr val="accent1"/>
            </a:lnRef>
            <a:fillRef idx="0">
              <a:schemeClr val="accent1"/>
            </a:fillRef>
            <a:effectRef idx="0">
              <a:schemeClr val="accent1"/>
            </a:effectRef>
            <a:fontRef idx="minor">
              <a:schemeClr val="tx1"/>
            </a:fontRef>
          </p:style>
        </p:cxnSp>
      </p:grpSp>
      <p:sp>
        <p:nvSpPr>
          <p:cNvPr id="59" name="ZoneTexte 58">
            <a:extLst>
              <a:ext uri="{FF2B5EF4-FFF2-40B4-BE49-F238E27FC236}">
                <a16:creationId xmlns:a16="http://schemas.microsoft.com/office/drawing/2014/main" id="{67606767-B635-4F98-9EED-0476E38CB517}"/>
              </a:ext>
            </a:extLst>
          </p:cNvPr>
          <p:cNvSpPr txBox="1"/>
          <p:nvPr/>
        </p:nvSpPr>
        <p:spPr>
          <a:xfrm>
            <a:off x="4311979" y="5887810"/>
            <a:ext cx="3354642" cy="307777"/>
          </a:xfrm>
          <a:prstGeom prst="rect">
            <a:avLst/>
          </a:prstGeom>
          <a:noFill/>
        </p:spPr>
        <p:txBody>
          <a:bodyPr wrap="square" rtlCol="0">
            <a:spAutoFit/>
          </a:bodyPr>
          <a:lstStyle/>
          <a:p>
            <a:pPr algn="ctr"/>
            <a:r>
              <a:rPr lang="fr-FR" sz="1400" baseline="0" dirty="0">
                <a:solidFill>
                  <a:srgbClr val="FFFF00"/>
                </a:solidFill>
              </a:rPr>
              <a:t>An area to </a:t>
            </a:r>
            <a:r>
              <a:rPr lang="fr-FR" sz="1400" baseline="0" dirty="0" err="1">
                <a:solidFill>
                  <a:srgbClr val="FFFF00"/>
                </a:solidFill>
              </a:rPr>
              <a:t>be</a:t>
            </a:r>
            <a:r>
              <a:rPr lang="fr-FR" sz="1400" baseline="0" dirty="0">
                <a:solidFill>
                  <a:srgbClr val="FFFF00"/>
                </a:solidFill>
              </a:rPr>
              <a:t> lit of 100m</a:t>
            </a:r>
            <a:r>
              <a:rPr lang="fr-FR" sz="1400" baseline="30000" dirty="0">
                <a:solidFill>
                  <a:srgbClr val="FFFF00"/>
                </a:solidFill>
              </a:rPr>
              <a:t>2</a:t>
            </a:r>
          </a:p>
        </p:txBody>
      </p:sp>
      <p:cxnSp>
        <p:nvCxnSpPr>
          <p:cNvPr id="60" name="Connecteur droit avec flèche 59">
            <a:extLst>
              <a:ext uri="{FF2B5EF4-FFF2-40B4-BE49-F238E27FC236}">
                <a16:creationId xmlns:a16="http://schemas.microsoft.com/office/drawing/2014/main" id="{A2CC3A77-F707-49C8-A4A6-79970CDA8DCC}"/>
              </a:ext>
            </a:extLst>
          </p:cNvPr>
          <p:cNvCxnSpPr/>
          <p:nvPr/>
        </p:nvCxnSpPr>
        <p:spPr>
          <a:xfrm flipV="1">
            <a:off x="1657892" y="6240639"/>
            <a:ext cx="0" cy="249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4C129B6D-32B1-4AA9-A9CB-E6B75073F9FA}"/>
              </a:ext>
            </a:extLst>
          </p:cNvPr>
          <p:cNvSpPr/>
          <p:nvPr/>
        </p:nvSpPr>
        <p:spPr>
          <a:xfrm>
            <a:off x="206999" y="4745922"/>
            <a:ext cx="601447" cy="338554"/>
          </a:xfrm>
          <a:prstGeom prst="rect">
            <a:avLst/>
          </a:prstGeom>
        </p:spPr>
        <p:txBody>
          <a:bodyPr wrap="none">
            <a:spAutoFit/>
          </a:bodyPr>
          <a:lstStyle/>
          <a:p>
            <a:r>
              <a:rPr lang="fr-FR" baseline="0" dirty="0">
                <a:solidFill>
                  <a:schemeClr val="bg1">
                    <a:lumMod val="75000"/>
                  </a:schemeClr>
                </a:solidFill>
                <a:latin typeface="Times New Roman" panose="02020603050405020304" pitchFamily="18" charset="0"/>
                <a:cs typeface="Times New Roman" panose="02020603050405020304" pitchFamily="18" charset="0"/>
                <a:sym typeface="Symbol" panose="05050102010706020507" pitchFamily="18" charset="2"/>
              </a:rPr>
              <a:t>0 lux</a:t>
            </a:r>
            <a:endParaRPr lang="fr-FR" baseline="0" dirty="0">
              <a:solidFill>
                <a:schemeClr val="bg1">
                  <a:lumMod val="75000"/>
                </a:schemeClr>
              </a:solidFill>
              <a:latin typeface="Times New Roman" panose="02020603050405020304" pitchFamily="18" charset="0"/>
              <a:cs typeface="Times New Roman" panose="02020603050405020304" pitchFamily="18" charset="0"/>
            </a:endParaRPr>
          </a:p>
        </p:txBody>
      </p:sp>
      <p:cxnSp>
        <p:nvCxnSpPr>
          <p:cNvPr id="62" name="Connecteur droit avec flèche 61">
            <a:extLst>
              <a:ext uri="{FF2B5EF4-FFF2-40B4-BE49-F238E27FC236}">
                <a16:creationId xmlns:a16="http://schemas.microsoft.com/office/drawing/2014/main" id="{83D24CD0-95C7-445B-94D7-6C0AAE2C5D01}"/>
              </a:ext>
            </a:extLst>
          </p:cNvPr>
          <p:cNvCxnSpPr/>
          <p:nvPr/>
        </p:nvCxnSpPr>
        <p:spPr>
          <a:xfrm>
            <a:off x="507722" y="5138760"/>
            <a:ext cx="0" cy="419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Connecteur droit avec flèche 65">
            <a:extLst>
              <a:ext uri="{FF2B5EF4-FFF2-40B4-BE49-F238E27FC236}">
                <a16:creationId xmlns:a16="http://schemas.microsoft.com/office/drawing/2014/main" id="{BBC50A52-C31C-493B-8429-59F978C4F634}"/>
              </a:ext>
            </a:extLst>
          </p:cNvPr>
          <p:cNvCxnSpPr/>
          <p:nvPr/>
        </p:nvCxnSpPr>
        <p:spPr>
          <a:xfrm flipH="1">
            <a:off x="4826424" y="6482749"/>
            <a:ext cx="364332" cy="8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7" name="ZoneTexte 66">
            <a:extLst>
              <a:ext uri="{FF2B5EF4-FFF2-40B4-BE49-F238E27FC236}">
                <a16:creationId xmlns:a16="http://schemas.microsoft.com/office/drawing/2014/main" id="{8B091BD8-31A5-4E80-ACA7-2550302DF2AC}"/>
              </a:ext>
            </a:extLst>
          </p:cNvPr>
          <p:cNvSpPr txBox="1"/>
          <p:nvPr/>
        </p:nvSpPr>
        <p:spPr>
          <a:xfrm>
            <a:off x="45655" y="5887810"/>
            <a:ext cx="3354642" cy="307777"/>
          </a:xfrm>
          <a:prstGeom prst="rect">
            <a:avLst/>
          </a:prstGeom>
          <a:noFill/>
        </p:spPr>
        <p:txBody>
          <a:bodyPr wrap="square" rtlCol="0">
            <a:spAutoFit/>
          </a:bodyPr>
          <a:lstStyle/>
          <a:p>
            <a:pPr algn="ctr"/>
            <a:r>
              <a:rPr lang="fr-FR" sz="1400" baseline="0" dirty="0">
                <a:solidFill>
                  <a:srgbClr val="FFFF00"/>
                </a:solidFill>
              </a:rPr>
              <a:t>An area to </a:t>
            </a:r>
            <a:r>
              <a:rPr lang="fr-FR" sz="1400" baseline="0" dirty="0" err="1">
                <a:solidFill>
                  <a:srgbClr val="FFFF00"/>
                </a:solidFill>
              </a:rPr>
              <a:t>be</a:t>
            </a:r>
            <a:r>
              <a:rPr lang="fr-FR" sz="1400" baseline="0" dirty="0">
                <a:solidFill>
                  <a:srgbClr val="FFFF00"/>
                </a:solidFill>
              </a:rPr>
              <a:t> lit of 100m</a:t>
            </a:r>
            <a:r>
              <a:rPr lang="fr-FR" sz="1400" baseline="30000" dirty="0">
                <a:solidFill>
                  <a:srgbClr val="FFFF00"/>
                </a:solidFill>
              </a:rPr>
              <a:t>2</a:t>
            </a:r>
          </a:p>
        </p:txBody>
      </p:sp>
      <p:sp>
        <p:nvSpPr>
          <p:cNvPr id="68" name="ZoneTexte 67">
            <a:extLst>
              <a:ext uri="{FF2B5EF4-FFF2-40B4-BE49-F238E27FC236}">
                <a16:creationId xmlns:a16="http://schemas.microsoft.com/office/drawing/2014/main" id="{C1C961AC-387C-4738-8EC4-9F52D31900FD}"/>
              </a:ext>
            </a:extLst>
          </p:cNvPr>
          <p:cNvSpPr txBox="1"/>
          <p:nvPr/>
        </p:nvSpPr>
        <p:spPr>
          <a:xfrm>
            <a:off x="1961822" y="2414057"/>
            <a:ext cx="3228933" cy="1554272"/>
          </a:xfrm>
          <a:prstGeom prst="rect">
            <a:avLst/>
          </a:prstGeom>
          <a:noFill/>
        </p:spPr>
        <p:txBody>
          <a:bodyPr wrap="square" rtlCol="0">
            <a:spAutoFit/>
          </a:bodyPr>
          <a:lstStyle/>
          <a:p>
            <a:pPr>
              <a:spcBef>
                <a:spcPts val="600"/>
              </a:spcBef>
            </a:pPr>
            <a:r>
              <a:rPr lang="fr-FR" b="1" baseline="0" dirty="0" err="1">
                <a:solidFill>
                  <a:srgbClr val="FFFF00"/>
                </a:solidFill>
              </a:rPr>
              <a:t>These</a:t>
            </a:r>
            <a:r>
              <a:rPr lang="fr-FR" b="1" baseline="0" dirty="0">
                <a:solidFill>
                  <a:srgbClr val="FFFF00"/>
                </a:solidFill>
              </a:rPr>
              <a:t> </a:t>
            </a:r>
            <a:r>
              <a:rPr lang="fr-FR" b="1" baseline="0" dirty="0" err="1">
                <a:solidFill>
                  <a:srgbClr val="FFFF00"/>
                </a:solidFill>
              </a:rPr>
              <a:t>two</a:t>
            </a:r>
            <a:r>
              <a:rPr lang="fr-FR" b="1" baseline="0" dirty="0">
                <a:solidFill>
                  <a:srgbClr val="FFFF00"/>
                </a:solidFill>
              </a:rPr>
              <a:t> </a:t>
            </a:r>
            <a:r>
              <a:rPr lang="fr-FR" b="1" baseline="0" dirty="0" err="1">
                <a:solidFill>
                  <a:srgbClr val="FFFF00"/>
                </a:solidFill>
              </a:rPr>
              <a:t>lighting</a:t>
            </a:r>
            <a:r>
              <a:rPr lang="fr-FR" b="1" baseline="0" dirty="0">
                <a:solidFill>
                  <a:srgbClr val="FFFF00"/>
                </a:solidFill>
              </a:rPr>
              <a:t> installations show the </a:t>
            </a:r>
            <a:r>
              <a:rPr lang="fr-FR" b="1" baseline="0" dirty="0" err="1">
                <a:solidFill>
                  <a:srgbClr val="FFFF00"/>
                </a:solidFill>
              </a:rPr>
              <a:t>same</a:t>
            </a:r>
            <a:r>
              <a:rPr lang="fr-FR" b="1" baseline="0" dirty="0">
                <a:solidFill>
                  <a:srgbClr val="FFFF00"/>
                </a:solidFill>
              </a:rPr>
              <a:t> « DSFLI »:</a:t>
            </a:r>
            <a:endParaRPr lang="fr-FR" baseline="0" dirty="0">
              <a:solidFill>
                <a:srgbClr val="FFFF00"/>
              </a:solidFill>
            </a:endParaRPr>
          </a:p>
          <a:p>
            <a:pPr>
              <a:spcBef>
                <a:spcPts val="600"/>
              </a:spcBef>
            </a:pPr>
            <a:r>
              <a:rPr lang="fr-FR" baseline="0" dirty="0">
                <a:solidFill>
                  <a:srgbClr val="FFFF00"/>
                </a:solidFill>
              </a:rPr>
              <a:t>1000 lumen </a:t>
            </a:r>
            <a:r>
              <a:rPr lang="fr-FR" baseline="0" dirty="0" err="1">
                <a:solidFill>
                  <a:srgbClr val="FFFF00"/>
                </a:solidFill>
              </a:rPr>
              <a:t>produced</a:t>
            </a:r>
            <a:r>
              <a:rPr lang="fr-FR" baseline="0" dirty="0">
                <a:solidFill>
                  <a:srgbClr val="FFFF00"/>
                </a:solidFill>
              </a:rPr>
              <a:t> to lit 100m</a:t>
            </a:r>
            <a:r>
              <a:rPr lang="fr-FR" baseline="30000" dirty="0">
                <a:solidFill>
                  <a:srgbClr val="FFFF00"/>
                </a:solidFill>
              </a:rPr>
              <a:t>2 </a:t>
            </a:r>
          </a:p>
          <a:p>
            <a:pPr>
              <a:spcBef>
                <a:spcPts val="600"/>
              </a:spcBef>
            </a:pPr>
            <a:r>
              <a:rPr lang="fr-FR" baseline="0" dirty="0">
                <a:solidFill>
                  <a:srgbClr val="FFFF00"/>
                </a:solidFill>
              </a:rPr>
              <a:t>DSFLI = 1000 lm / 100 m</a:t>
            </a:r>
            <a:r>
              <a:rPr lang="fr-FR" baseline="30000" dirty="0">
                <a:solidFill>
                  <a:srgbClr val="FFFF00"/>
                </a:solidFill>
              </a:rPr>
              <a:t>2</a:t>
            </a:r>
            <a:r>
              <a:rPr lang="fr-FR" baseline="0" dirty="0">
                <a:solidFill>
                  <a:srgbClr val="FFFF00"/>
                </a:solidFill>
              </a:rPr>
              <a:t> </a:t>
            </a:r>
          </a:p>
          <a:p>
            <a:pPr>
              <a:spcBef>
                <a:spcPts val="600"/>
              </a:spcBef>
            </a:pPr>
            <a:r>
              <a:rPr lang="fr-FR" baseline="0" dirty="0">
                <a:solidFill>
                  <a:srgbClr val="FFFF00"/>
                </a:solidFill>
              </a:rPr>
              <a:t>           = 10 lm/m</a:t>
            </a:r>
            <a:r>
              <a:rPr lang="fr-FR" baseline="30000" dirty="0">
                <a:solidFill>
                  <a:srgbClr val="FFFF00"/>
                </a:solidFill>
              </a:rPr>
              <a:t>2</a:t>
            </a:r>
          </a:p>
        </p:txBody>
      </p:sp>
      <p:cxnSp>
        <p:nvCxnSpPr>
          <p:cNvPr id="47" name="Connecteur droit avec flèche 46"/>
          <p:cNvCxnSpPr/>
          <p:nvPr/>
        </p:nvCxnSpPr>
        <p:spPr>
          <a:xfrm flipH="1">
            <a:off x="2735960" y="1842243"/>
            <a:ext cx="5863352" cy="3913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1923391"/>
      </p:ext>
    </p:extLst>
  </p:cSld>
  <p:clrMapOvr>
    <a:masterClrMapping/>
  </p:clrMapOvr>
  <p:transition>
    <p:cut/>
  </p:transition>
</p:sld>
</file>

<file path=ppt/theme/theme1.xml><?xml version="1.0" encoding="utf-8"?>
<a:theme xmlns:a="http://schemas.openxmlformats.org/drawingml/2006/main" name="Boussole">
  <a:themeElements>
    <a:clrScheme name="Personnalisé 10">
      <a:dk1>
        <a:srgbClr val="1D1B1B"/>
      </a:dk1>
      <a:lt1>
        <a:srgbClr val="FFFFFF"/>
      </a:lt1>
      <a:dk2>
        <a:srgbClr val="3A3838"/>
      </a:dk2>
      <a:lt2>
        <a:srgbClr val="3A3838"/>
      </a:lt2>
      <a:accent1>
        <a:srgbClr val="FFFFFF"/>
      </a:accent1>
      <a:accent2>
        <a:srgbClr val="ADB9CA"/>
      </a:accent2>
      <a:accent3>
        <a:srgbClr val="A5A5A5"/>
      </a:accent3>
      <a:accent4>
        <a:srgbClr val="8496B0"/>
      </a:accent4>
      <a:accent5>
        <a:srgbClr val="4472C4"/>
      </a:accent5>
      <a:accent6>
        <a:srgbClr val="70AD47"/>
      </a:accent6>
      <a:hlink>
        <a:srgbClr val="B4C6E7"/>
      </a:hlink>
      <a:folHlink>
        <a:srgbClr val="B4C6E7"/>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415</Words>
  <Application>Microsoft Office PowerPoint</Application>
  <PresentationFormat>Grand écran</PresentationFormat>
  <Paragraphs>47</Paragraphs>
  <Slides>3</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vt:i4>
      </vt:variant>
    </vt:vector>
  </HeadingPairs>
  <TitlesOfParts>
    <vt:vector size="10" baseType="lpstr">
      <vt:lpstr>Arial</vt:lpstr>
      <vt:lpstr>Calibri</vt:lpstr>
      <vt:lpstr>Calibri Light</vt:lpstr>
      <vt:lpstr>Tahoma</vt:lpstr>
      <vt:lpstr>Times New Roman</vt:lpstr>
      <vt:lpstr>Wingdings</vt:lpstr>
      <vt:lpstr>Boussole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Panoramas à 360° des dômes de pollution lumineuse</dc:title>
  <dc:creator>Standard</dc:creator>
  <cp:lastModifiedBy>Pierre Brunet</cp:lastModifiedBy>
  <cp:revision>1505</cp:revision>
  <dcterms:created xsi:type="dcterms:W3CDTF">2003-09-22T14:43:53Z</dcterms:created>
  <dcterms:modified xsi:type="dcterms:W3CDTF">2022-02-26T09:30:57Z</dcterms:modified>
</cp:coreProperties>
</file>