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1"/>
  </p:sldMasterIdLst>
  <p:notesMasterIdLst>
    <p:notesMasterId r:id="rId5"/>
  </p:notesMasterIdLst>
  <p:handoutMasterIdLst>
    <p:handoutMasterId r:id="rId6"/>
  </p:handoutMasterIdLst>
  <p:sldIdLst>
    <p:sldId id="951" r:id="rId2"/>
    <p:sldId id="952" r:id="rId3"/>
    <p:sldId id="953" r:id="rId4"/>
  </p:sldIdLst>
  <p:sldSz cx="12192000" cy="6858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 Brunet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111111"/>
    <a:srgbClr val="000000"/>
    <a:srgbClr val="FFFFFF"/>
    <a:srgbClr val="001320"/>
    <a:srgbClr val="008000"/>
    <a:srgbClr val="002138"/>
    <a:srgbClr val="002942"/>
    <a:srgbClr val="000B12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4964" autoAdjust="0"/>
  </p:normalViewPr>
  <p:slideViewPr>
    <p:cSldViewPr>
      <p:cViewPr varScale="1">
        <p:scale>
          <a:sx n="93" d="100"/>
          <a:sy n="93" d="100"/>
        </p:scale>
        <p:origin x="125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02" y="-9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r>
              <a:rPr lang="en-US" altLang="fr-FR"/>
              <a:t>Earth Hour 2021, Rouen Métropole, 23/3/21</a:t>
            </a:r>
            <a:endParaRPr lang="fr-FR" altLang="fr-FR"/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8E95A6D8-E909-4291-BCE4-E3FE680CFA1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r>
              <a:rPr lang="en-US" altLang="fr-FR"/>
              <a:t>Earth Hour 2021, Rouen Métropole, 23/3/21</a:t>
            </a:r>
            <a:endParaRPr lang="fr-FR" altLang="fr-FR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BEB83D6-BA3F-4B42-8EAC-33860CA179A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6744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6087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6120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"/>
            <a:ext cx="12192000" cy="685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2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36" y="1556792"/>
            <a:ext cx="11953328" cy="4620171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q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7" name="Image 6" descr="Logo_France_Nature_Environnement_20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0400" y="2035"/>
            <a:ext cx="961600" cy="80070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22291" y="116632"/>
            <a:ext cx="11953328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836A6DC-B494-4049-BA25-91EDD6186D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Earth Hour Fécamp, 26/03/22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29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91" y="116632"/>
            <a:ext cx="11953328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291" y="1825625"/>
            <a:ext cx="589750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90136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1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83DEE12-6806-4E82-B407-F44F04B55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err="1"/>
              <a:t>Earth</a:t>
            </a:r>
            <a:r>
              <a:rPr lang="fr-FR" dirty="0"/>
              <a:t> </a:t>
            </a:r>
            <a:r>
              <a:rPr lang="fr-FR" dirty="0" err="1"/>
              <a:t>Hour</a:t>
            </a:r>
            <a:r>
              <a:rPr lang="fr-FR" dirty="0"/>
              <a:t> Fécamp, 26/03/22</a:t>
            </a:r>
          </a:p>
        </p:txBody>
      </p:sp>
    </p:spTree>
    <p:extLst>
      <p:ext uri="{BB962C8B-B14F-4D97-AF65-F5344CB8AC3E}">
        <p14:creationId xmlns:p14="http://schemas.microsoft.com/office/powerpoint/2010/main" val="141978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https://www.fub.fr/moi-velo/ma-securite/equipement/eclairage/savoir-plus-criteres-evaluatio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logie.gouv.fr/arrete-du-27-decembre-2018-relatif-prevention-reduction-et-limitation-des-nuisances-lumineus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s://www.fub.fr/moi-velo/ma-securite/equipement/eclairage/savoir-plus-criteres-evaluatio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b.fr/moi-velo/ma-securite/equipement/eclairage/savoir-plus-criteres-evalu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3913"/>
            <a:ext cx="4957732" cy="4264087"/>
          </a:xfrm>
          <a:prstGeom prst="rect">
            <a:avLst/>
          </a:prstGeom>
        </p:spPr>
      </p:pic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19335" y="80627"/>
            <a:ext cx="11017225" cy="102789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200" baseline="0" dirty="0"/>
              <a:t>Définition de la « Densité surfacique de flux lumineux installé »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116381" y="1435720"/>
            <a:ext cx="4716525" cy="736506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00" b="0" baseline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aseline="0" dirty="0">
                <a:solidFill>
                  <a:schemeClr val="bg1"/>
                </a:solidFill>
              </a:rPr>
              <a:t>Une lampe, un module </a:t>
            </a:r>
            <a:r>
              <a:rPr lang="fr-FR" altLang="fr-FR" sz="1600" baseline="0" dirty="0" err="1">
                <a:solidFill>
                  <a:schemeClr val="bg1"/>
                </a:solidFill>
              </a:rPr>
              <a:t>led</a:t>
            </a:r>
            <a:r>
              <a:rPr lang="fr-FR" altLang="fr-FR" sz="1600" baseline="0" dirty="0">
                <a:solidFill>
                  <a:schemeClr val="bg1"/>
                </a:solidFill>
              </a:rPr>
              <a:t>, émettent une quantité de lumière, exprimée en lumens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5051884" y="1435720"/>
            <a:ext cx="7140116" cy="923972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00" b="0" baseline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aseline="0" dirty="0">
                <a:solidFill>
                  <a:schemeClr val="bg1"/>
                </a:solidFill>
              </a:rPr>
              <a:t>L’éclairement, exprimé en lux, est le nombre de lumens qui atteignent une surface donnée, divisé par cette surface :                   1 lux = 1 lumen/m</a:t>
            </a:r>
            <a:r>
              <a:rPr lang="fr-FR" altLang="fr-FR" sz="1600" baseline="30000" dirty="0">
                <a:solidFill>
                  <a:schemeClr val="bg1"/>
                </a:solidFill>
              </a:rPr>
              <a:t>2 </a:t>
            </a:r>
            <a:r>
              <a:rPr lang="fr-FR" altLang="fr-FR" sz="1600" baseline="0" dirty="0">
                <a:solidFill>
                  <a:schemeClr val="bg1"/>
                </a:solidFill>
              </a:rPr>
              <a:t>= 1 lm/m</a:t>
            </a:r>
            <a:r>
              <a:rPr lang="fr-FR" altLang="fr-FR" sz="1600" baseline="30000" dirty="0">
                <a:solidFill>
                  <a:schemeClr val="bg1"/>
                </a:solidFill>
              </a:rPr>
              <a:t>2 </a:t>
            </a:r>
          </a:p>
        </p:txBody>
      </p:sp>
      <p:sp>
        <p:nvSpPr>
          <p:cNvPr id="30" name="Ellipse 29"/>
          <p:cNvSpPr/>
          <p:nvPr/>
        </p:nvSpPr>
        <p:spPr>
          <a:xfrm>
            <a:off x="-88795" y="3724492"/>
            <a:ext cx="1307148" cy="5363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/>
          <p:cNvGrpSpPr/>
          <p:nvPr/>
        </p:nvGrpSpPr>
        <p:grpSpPr>
          <a:xfrm>
            <a:off x="5046527" y="2427608"/>
            <a:ext cx="7145473" cy="4430392"/>
            <a:chOff x="5029163" y="2708920"/>
            <a:chExt cx="7145473" cy="4149080"/>
          </a:xfrm>
        </p:grpSpPr>
        <p:grpSp>
          <p:nvGrpSpPr>
            <p:cNvPr id="33" name="Groupe 32"/>
            <p:cNvGrpSpPr/>
            <p:nvPr/>
          </p:nvGrpSpPr>
          <p:grpSpPr>
            <a:xfrm>
              <a:off x="5029163" y="2708920"/>
              <a:ext cx="7145473" cy="4149080"/>
              <a:chOff x="143287" y="1222672"/>
              <a:chExt cx="9444372" cy="5443392"/>
            </a:xfrm>
          </p:grpSpPr>
          <p:pic>
            <p:nvPicPr>
              <p:cNvPr id="34" name="Image 33">
                <a:hlinkClick r:id="rId4"/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287" y="1222672"/>
                <a:ext cx="9444372" cy="5443392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</p:pic>
          <p:sp>
            <p:nvSpPr>
              <p:cNvPr id="35" name="Rectangle 34"/>
              <p:cNvSpPr/>
              <p:nvPr/>
            </p:nvSpPr>
            <p:spPr>
              <a:xfrm>
                <a:off x="1037438" y="5883511"/>
                <a:ext cx="1980220" cy="46805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5555940" y="5409220"/>
                <a:ext cx="2178243" cy="468052"/>
              </a:xfrm>
              <a:prstGeom prst="rect">
                <a:avLst/>
              </a:prstGeom>
              <a:solidFill>
                <a:srgbClr val="3B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ZoneTexte 30"/>
            <p:cNvSpPr txBox="1"/>
            <p:nvPr/>
          </p:nvSpPr>
          <p:spPr>
            <a:xfrm>
              <a:off x="5844907" y="6282005"/>
              <a:ext cx="2304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1m</a:t>
              </a:r>
              <a:r>
                <a:rPr lang="fr-FR" baseline="30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 900 lux</a:t>
              </a:r>
              <a:endPara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9169224" y="5888901"/>
              <a:ext cx="2304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1000m</a:t>
              </a:r>
              <a:r>
                <a:rPr lang="fr-FR" baseline="30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 0,9 lux</a:t>
              </a:r>
              <a:endPara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6600056" y="3005228"/>
              <a:ext cx="2232248" cy="338554"/>
            </a:xfrm>
            <a:prstGeom prst="rect">
              <a:avLst/>
            </a:prstGeom>
            <a:solidFill>
              <a:srgbClr val="000000"/>
            </a:solidFill>
          </p:spPr>
          <p:txBody>
            <a:bodyPr wrap="square" rtlCol="0">
              <a:spAutoFit/>
            </a:bodyPr>
            <a:lstStyle/>
            <a:p>
              <a:r>
                <a:rPr lang="fr-FR" baseline="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lumens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2BE0E28E-7C60-4B5D-90F3-D0E8B673B55B}"/>
              </a:ext>
            </a:extLst>
          </p:cNvPr>
          <p:cNvSpPr txBox="1"/>
          <p:nvPr/>
        </p:nvSpPr>
        <p:spPr>
          <a:xfrm>
            <a:off x="6717721" y="2763006"/>
            <a:ext cx="1459474" cy="338554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66A5A4-BC80-4ED6-8C78-9DB5F7807355}"/>
              </a:ext>
            </a:extLst>
          </p:cNvPr>
          <p:cNvSpPr txBox="1"/>
          <p:nvPr/>
        </p:nvSpPr>
        <p:spPr>
          <a:xfrm>
            <a:off x="10128448" y="2744006"/>
            <a:ext cx="1459474" cy="338554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8596F9-DA6C-429A-9453-B052BCF09B04}"/>
              </a:ext>
            </a:extLst>
          </p:cNvPr>
          <p:cNvSpPr txBox="1"/>
          <p:nvPr/>
        </p:nvSpPr>
        <p:spPr>
          <a:xfrm>
            <a:off x="6472308" y="2499940"/>
            <a:ext cx="287046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de </a:t>
            </a:r>
            <a:r>
              <a:rPr lang="fr-FR" u="sng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(lampe, module </a:t>
            </a:r>
            <a:r>
              <a:rPr lang="fr-FR" baseline="0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:              </a:t>
            </a:r>
          </a:p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 lumens</a:t>
            </a:r>
          </a:p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sortant de luminaire :        900 lumens</a:t>
            </a:r>
          </a:p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400" i="1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rendement optique du luminaire : 90%) 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913651"/>
      </p:ext>
    </p:extLst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/>
          <p:cNvSpPr>
            <a:spLocks noGrp="1"/>
          </p:cNvSpPr>
          <p:nvPr>
            <p:ph type="title"/>
          </p:nvPr>
        </p:nvSpPr>
        <p:spPr>
          <a:xfrm>
            <a:off x="122291" y="116633"/>
            <a:ext cx="11953328" cy="52714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19335" y="80627"/>
            <a:ext cx="11017225" cy="59819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600" baseline="0" dirty="0"/>
              <a:t>Définition de la « Densité surfacique de flux lumineux installé »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8703717" y="1478199"/>
            <a:ext cx="3371902" cy="5352471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00" b="0" baseline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u="sng" baseline="0" dirty="0">
                <a:solidFill>
                  <a:schemeClr val="bg1"/>
                </a:solidFill>
              </a:rPr>
              <a:t>Surface destinée à être éclairée</a:t>
            </a:r>
            <a:r>
              <a:rPr lang="fr-FR" altLang="fr-FR" sz="1600" baseline="0" dirty="0">
                <a:solidFill>
                  <a:schemeClr val="bg1"/>
                </a:solidFill>
              </a:rPr>
              <a:t> 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="0" baseline="0" dirty="0">
                <a:solidFill>
                  <a:schemeClr val="bg1"/>
                </a:solidFill>
                <a:hlinkClick r:id="rId3"/>
              </a:rPr>
              <a:t>Notice</a:t>
            </a:r>
            <a:r>
              <a:rPr lang="fr-FR" altLang="fr-FR" sz="1600" b="0" baseline="0" dirty="0">
                <a:solidFill>
                  <a:schemeClr val="bg1"/>
                </a:solidFill>
              </a:rPr>
              <a:t> du ministère 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sz="1600" b="0" i="1" baseline="0" dirty="0"/>
              <a:t>La surface destinée à être éclairée correspond à la surface utile qui porte les déplacements, les personnes, les biens, dont l’éclairage contribue à favoriser la sécurité. Ainsi, même si un éclairement des « abords » de la surface utile est souhaité, ils ne doivent pas s’additionner à la        « surface destinée à être éclairée » dans le calcul de la DSFLI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endParaRPr lang="fr-FR" altLang="fr-FR" sz="1600" baseline="30000" dirty="0">
              <a:solidFill>
                <a:schemeClr val="bg1"/>
              </a:solidFill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-8237" y="1478199"/>
            <a:ext cx="8616280" cy="5379801"/>
            <a:chOff x="143287" y="1222672"/>
            <a:chExt cx="9444372" cy="5443392"/>
          </a:xfrm>
        </p:grpSpPr>
        <p:pic>
          <p:nvPicPr>
            <p:cNvPr id="26" name="Image 25">
              <a:hlinkClick r:id="rId4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87" y="1222672"/>
              <a:ext cx="9444372" cy="5443392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30" name="Rectangle 29"/>
            <p:cNvSpPr/>
            <p:nvPr/>
          </p:nvSpPr>
          <p:spPr>
            <a:xfrm>
              <a:off x="1037438" y="5883511"/>
              <a:ext cx="1980220" cy="46805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55940" y="5409220"/>
              <a:ext cx="2178243" cy="468052"/>
            </a:xfrm>
            <a:prstGeom prst="rect">
              <a:avLst/>
            </a:prstGeom>
            <a:solidFill>
              <a:srgbClr val="3B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998288" y="6492117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1m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900 lux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190755" y="6323332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1000m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0,9 lux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31173" y="5723149"/>
            <a:ext cx="3488817" cy="414590"/>
            <a:chOff x="83332" y="5481228"/>
            <a:chExt cx="3888432" cy="576064"/>
          </a:xfrm>
          <a:solidFill>
            <a:schemeClr val="tx1">
              <a:alpha val="49000"/>
            </a:schemeClr>
          </a:solidFill>
        </p:grpSpPr>
        <p:sp>
          <p:nvSpPr>
            <p:cNvPr id="33" name="Trapèze 32"/>
            <p:cNvSpPr/>
            <p:nvPr/>
          </p:nvSpPr>
          <p:spPr>
            <a:xfrm>
              <a:off x="83332" y="5481228"/>
              <a:ext cx="3888432" cy="576064"/>
            </a:xfrm>
            <a:prstGeom prst="trapezoid">
              <a:avLst>
                <a:gd name="adj" fmla="val 69643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4" name="Connecteur droit 33"/>
            <p:cNvCxnSpPr>
              <a:stCxn id="33" idx="1"/>
              <a:endCxn id="33" idx="3"/>
            </p:cNvCxnSpPr>
            <p:nvPr/>
          </p:nvCxnSpPr>
          <p:spPr>
            <a:xfrm>
              <a:off x="283926" y="5769260"/>
              <a:ext cx="3487244" cy="0"/>
            </a:xfrm>
            <a:prstGeom prst="line">
              <a:avLst/>
            </a:prstGeom>
            <a:grpFill/>
            <a:ln w="285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4066200" y="5718808"/>
            <a:ext cx="3730985" cy="418931"/>
            <a:chOff x="83332" y="5481228"/>
            <a:chExt cx="3888432" cy="576064"/>
          </a:xfrm>
          <a:solidFill>
            <a:schemeClr val="tx1"/>
          </a:solidFill>
        </p:grpSpPr>
        <p:sp>
          <p:nvSpPr>
            <p:cNvPr id="36" name="Trapèze 35"/>
            <p:cNvSpPr/>
            <p:nvPr/>
          </p:nvSpPr>
          <p:spPr>
            <a:xfrm>
              <a:off x="83332" y="5481228"/>
              <a:ext cx="3888432" cy="576064"/>
            </a:xfrm>
            <a:prstGeom prst="trapezoid">
              <a:avLst>
                <a:gd name="adj" fmla="val 69643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/>
            <p:cNvCxnSpPr>
              <a:stCxn id="36" idx="1"/>
              <a:endCxn id="36" idx="3"/>
            </p:cNvCxnSpPr>
            <p:nvPr/>
          </p:nvCxnSpPr>
          <p:spPr>
            <a:xfrm>
              <a:off x="283926" y="5769260"/>
              <a:ext cx="3487244" cy="0"/>
            </a:xfrm>
            <a:prstGeom prst="line">
              <a:avLst/>
            </a:prstGeom>
            <a:grpFill/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Image 4">
            <a:hlinkClick r:id="rId3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6874" y="5329681"/>
            <a:ext cx="2531621" cy="142403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587131" y="5887810"/>
            <a:ext cx="3354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>
                <a:solidFill>
                  <a:srgbClr val="FFFF00"/>
                </a:solidFill>
              </a:rPr>
              <a:t>Une surface à éclairer de 100m</a:t>
            </a:r>
            <a:r>
              <a:rPr lang="fr-FR" sz="1400" baseline="30000" dirty="0">
                <a:solidFill>
                  <a:srgbClr val="FFFF00"/>
                </a:solidFill>
              </a:rPr>
              <a:t>2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1674368" y="6224163"/>
            <a:ext cx="0" cy="249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06999" y="4745922"/>
            <a:ext cx="601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 lux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Connecteur droit avec flèche 37"/>
          <p:cNvCxnSpPr/>
          <p:nvPr/>
        </p:nvCxnSpPr>
        <p:spPr>
          <a:xfrm>
            <a:off x="507722" y="5070632"/>
            <a:ext cx="0" cy="419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cxnSpLocks/>
          </p:cNvCxnSpPr>
          <p:nvPr/>
        </p:nvCxnSpPr>
        <p:spPr>
          <a:xfrm flipH="1">
            <a:off x="2351584" y="4509120"/>
            <a:ext cx="504056" cy="1049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cxnSpLocks/>
          </p:cNvCxnSpPr>
          <p:nvPr/>
        </p:nvCxnSpPr>
        <p:spPr>
          <a:xfrm>
            <a:off x="3611724" y="4509120"/>
            <a:ext cx="1214700" cy="112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107308" y="800677"/>
            <a:ext cx="11857344" cy="62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500" b="1" baseline="0" dirty="0">
                <a:solidFill>
                  <a:srgbClr val="FFFF00"/>
                </a:solidFill>
              </a:rPr>
              <a:t>LA « DSFLI » : LA </a:t>
            </a:r>
            <a:r>
              <a:rPr lang="fr-FR" sz="1500" b="1" u="sng" baseline="0" dirty="0">
                <a:solidFill>
                  <a:srgbClr val="FFFF00"/>
                </a:solidFill>
              </a:rPr>
              <a:t>SOMME DES FLUX DE TOUTES LES SOURCES</a:t>
            </a:r>
            <a:r>
              <a:rPr lang="fr-FR" sz="1500" b="1" baseline="0" dirty="0">
                <a:solidFill>
                  <a:srgbClr val="FFFF00"/>
                </a:solidFill>
              </a:rPr>
              <a:t> (LAMPES, MODULES LED), EN LUMENS, DESTINÉES À ÉCLAIRER UNE SURFACE DONNÉE EN M</a:t>
            </a:r>
            <a:r>
              <a:rPr lang="fr-FR" sz="1500" b="1" baseline="30000" dirty="0">
                <a:solidFill>
                  <a:srgbClr val="FFFF00"/>
                </a:solidFill>
              </a:rPr>
              <a:t>2 </a:t>
            </a:r>
            <a:r>
              <a:rPr lang="fr-FR" sz="1500" b="1" baseline="0" dirty="0">
                <a:solidFill>
                  <a:schemeClr val="bg1"/>
                </a:solidFill>
              </a:rPr>
              <a:t>; </a:t>
            </a:r>
            <a:r>
              <a:rPr lang="fr-FR" sz="1500" b="1" u="sng" baseline="0" dirty="0">
                <a:solidFill>
                  <a:schemeClr val="bg1"/>
                </a:solidFill>
              </a:rPr>
              <a:t>CE N’EST PAS UN ÉCLAIREMENT</a:t>
            </a:r>
            <a:r>
              <a:rPr lang="fr-FR" sz="1500" b="1" baseline="0" dirty="0">
                <a:solidFill>
                  <a:srgbClr val="FFFF00"/>
                </a:solidFill>
              </a:rPr>
              <a:t>,</a:t>
            </a:r>
            <a:r>
              <a:rPr lang="fr-FR" sz="1500" b="1" baseline="0" dirty="0">
                <a:solidFill>
                  <a:schemeClr val="bg1"/>
                </a:solidFill>
              </a:rPr>
              <a:t> C’EST UNE DOTATION OU QUOTA DE LUMIÈRE</a:t>
            </a:r>
            <a:endParaRPr lang="fr-FR" sz="1500" b="1" baseline="0" dirty="0">
              <a:solidFill>
                <a:srgbClr val="FFFF00"/>
              </a:solidFill>
            </a:endParaRPr>
          </a:p>
        </p:txBody>
      </p:sp>
      <p:cxnSp>
        <p:nvCxnSpPr>
          <p:cNvPr id="47" name="Connecteur droit avec flèche 46"/>
          <p:cNvCxnSpPr/>
          <p:nvPr/>
        </p:nvCxnSpPr>
        <p:spPr>
          <a:xfrm flipH="1">
            <a:off x="6342883" y="1774474"/>
            <a:ext cx="2316261" cy="3715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 flipH="1">
            <a:off x="4826424" y="6482749"/>
            <a:ext cx="364332" cy="81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394917" y="5887810"/>
            <a:ext cx="3354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>
                <a:solidFill>
                  <a:srgbClr val="FFFF00"/>
                </a:solidFill>
              </a:rPr>
              <a:t>Une surface à éclairer de 100m</a:t>
            </a:r>
            <a:r>
              <a:rPr lang="fr-FR" sz="1400" baseline="300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2032662" y="2387601"/>
            <a:ext cx="3158093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baseline="0" dirty="0">
                <a:solidFill>
                  <a:srgbClr val="FFFF00"/>
                </a:solidFill>
              </a:rPr>
              <a:t>Ces deux installations présentent une même « DSFLI » :</a:t>
            </a:r>
            <a:endParaRPr lang="fr-FR" baseline="0" dirty="0">
              <a:solidFill>
                <a:srgbClr val="FFFF00"/>
              </a:solidFill>
            </a:endParaRPr>
          </a:p>
          <a:p>
            <a:pPr>
              <a:spcBef>
                <a:spcPts val="600"/>
              </a:spcBef>
            </a:pPr>
            <a:r>
              <a:rPr lang="fr-FR" baseline="0" dirty="0">
                <a:solidFill>
                  <a:srgbClr val="FFFF00"/>
                </a:solidFill>
              </a:rPr>
              <a:t>1000 lumens générés pour éclairer 100m</a:t>
            </a:r>
            <a:r>
              <a:rPr lang="fr-FR" baseline="30000" dirty="0">
                <a:solidFill>
                  <a:srgbClr val="FFFF00"/>
                </a:solidFill>
              </a:rPr>
              <a:t>2 </a:t>
            </a:r>
          </a:p>
          <a:p>
            <a:pPr>
              <a:spcBef>
                <a:spcPts val="600"/>
              </a:spcBef>
            </a:pPr>
            <a:r>
              <a:rPr lang="fr-FR" baseline="0" dirty="0">
                <a:solidFill>
                  <a:srgbClr val="FFFF00"/>
                </a:solidFill>
              </a:rPr>
              <a:t>DSFLI = 1000/100 </a:t>
            </a:r>
          </a:p>
          <a:p>
            <a:pPr>
              <a:spcBef>
                <a:spcPts val="600"/>
              </a:spcBef>
            </a:pPr>
            <a:r>
              <a:rPr lang="fr-FR" baseline="0" dirty="0">
                <a:solidFill>
                  <a:srgbClr val="FFFF00"/>
                </a:solidFill>
              </a:rPr>
              <a:t>           = 10 lm/m</a:t>
            </a:r>
            <a:r>
              <a:rPr lang="fr-FR" baseline="300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432E0F4-FAD1-4C1D-A1E7-4B53E533CFB5}"/>
              </a:ext>
            </a:extLst>
          </p:cNvPr>
          <p:cNvSpPr txBox="1"/>
          <p:nvPr/>
        </p:nvSpPr>
        <p:spPr>
          <a:xfrm>
            <a:off x="1961822" y="1779595"/>
            <a:ext cx="3323767" cy="58477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de </a:t>
            </a:r>
            <a:r>
              <a:rPr lang="fr-FR" u="sng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1000 lm</a:t>
            </a:r>
          </a:p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sortant de luminaire : 900 lm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0C97B2A-2A99-4B49-8CB7-D06EA676DB15}"/>
              </a:ext>
            </a:extLst>
          </p:cNvPr>
          <p:cNvSpPr txBox="1"/>
          <p:nvPr/>
        </p:nvSpPr>
        <p:spPr>
          <a:xfrm>
            <a:off x="6204012" y="1928274"/>
            <a:ext cx="1911167" cy="338554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5874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/>
          <p:cNvSpPr>
            <a:spLocks noGrp="1"/>
          </p:cNvSpPr>
          <p:nvPr>
            <p:ph type="title"/>
          </p:nvPr>
        </p:nvSpPr>
        <p:spPr>
          <a:xfrm>
            <a:off x="122291" y="116633"/>
            <a:ext cx="11953328" cy="52714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19335" y="80627"/>
            <a:ext cx="11017225" cy="59819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600" baseline="0" dirty="0"/>
              <a:t>Définition de la « Densité surfacique de flux lumineux installé »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8715276" y="1438504"/>
            <a:ext cx="3260935" cy="5392167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altLang="fr-FR" sz="1800" b="0" baseline="0" dirty="0">
                <a:latin typeface="+mn-lt"/>
              </a:rPr>
              <a:t>Là, la lumière est mal distribuée</a:t>
            </a: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altLang="fr-FR" sz="1800" b="0" baseline="0">
                <a:latin typeface="+mn-lt"/>
              </a:rPr>
              <a:t>Ici, </a:t>
            </a:r>
            <a:r>
              <a:rPr lang="fr-FR" altLang="fr-FR" sz="1800" b="0" baseline="0" dirty="0">
                <a:latin typeface="+mn-lt"/>
              </a:rPr>
              <a:t>la lumière déborde excessivement de la surface à éclairer</a:t>
            </a: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altLang="fr-FR" sz="1800" b="0" baseline="0" dirty="0">
                <a:solidFill>
                  <a:srgbClr val="FFFF00"/>
                </a:solidFill>
                <a:latin typeface="+mn-lt"/>
              </a:rPr>
              <a:t>Dans les deux cas, la « DSFLI » prévient le renforcement ou la multiplication des sources ; elle oblige à redistribuer les flux avec efficience avec une même quantité de lumière</a:t>
            </a: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800" b="0" baseline="0" dirty="0">
              <a:latin typeface="+mn-lt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1" y="1465832"/>
            <a:ext cx="8616280" cy="5392168"/>
            <a:chOff x="143287" y="1222672"/>
            <a:chExt cx="9444372" cy="5443392"/>
          </a:xfrm>
        </p:grpSpPr>
        <p:pic>
          <p:nvPicPr>
            <p:cNvPr id="26" name="Image 25">
              <a:hlinkClick r:id="rId3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87" y="1222672"/>
              <a:ext cx="9444372" cy="5443392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30" name="Rectangle 29"/>
            <p:cNvSpPr/>
            <p:nvPr/>
          </p:nvSpPr>
          <p:spPr>
            <a:xfrm>
              <a:off x="1037438" y="5883511"/>
              <a:ext cx="1980220" cy="46805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55940" y="5409220"/>
              <a:ext cx="2178243" cy="468052"/>
            </a:xfrm>
            <a:prstGeom prst="rect">
              <a:avLst/>
            </a:prstGeom>
            <a:solidFill>
              <a:srgbClr val="3B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998288" y="6492117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1m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900 lux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190755" y="6323332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1000m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0,9 lux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003885" y="1998898"/>
            <a:ext cx="2304256" cy="338554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lumens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31173" y="5723149"/>
            <a:ext cx="3488817" cy="414590"/>
            <a:chOff x="83332" y="5481228"/>
            <a:chExt cx="3888432" cy="576064"/>
          </a:xfrm>
          <a:solidFill>
            <a:schemeClr val="bg2">
              <a:lumMod val="50000"/>
              <a:alpha val="61000"/>
            </a:schemeClr>
          </a:solidFill>
        </p:grpSpPr>
        <p:sp>
          <p:nvSpPr>
            <p:cNvPr id="33" name="Trapèze 32"/>
            <p:cNvSpPr/>
            <p:nvPr/>
          </p:nvSpPr>
          <p:spPr>
            <a:xfrm>
              <a:off x="83332" y="5481228"/>
              <a:ext cx="3888432" cy="576064"/>
            </a:xfrm>
            <a:prstGeom prst="trapezoid">
              <a:avLst>
                <a:gd name="adj" fmla="val 69643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4" name="Connecteur droit 33"/>
            <p:cNvCxnSpPr>
              <a:stCxn id="33" idx="1"/>
              <a:endCxn id="33" idx="3"/>
            </p:cNvCxnSpPr>
            <p:nvPr/>
          </p:nvCxnSpPr>
          <p:spPr>
            <a:xfrm>
              <a:off x="283926" y="5769260"/>
              <a:ext cx="3487244" cy="0"/>
            </a:xfrm>
            <a:prstGeom prst="line">
              <a:avLst/>
            </a:prstGeom>
            <a:grpFill/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4066200" y="5718808"/>
            <a:ext cx="3730985" cy="418931"/>
            <a:chOff x="83332" y="5481228"/>
            <a:chExt cx="3888432" cy="576064"/>
          </a:xfrm>
          <a:solidFill>
            <a:schemeClr val="bg2">
              <a:lumMod val="50000"/>
            </a:schemeClr>
          </a:solidFill>
        </p:grpSpPr>
        <p:sp>
          <p:nvSpPr>
            <p:cNvPr id="36" name="Trapèze 35"/>
            <p:cNvSpPr/>
            <p:nvPr/>
          </p:nvSpPr>
          <p:spPr>
            <a:xfrm>
              <a:off x="83332" y="5481228"/>
              <a:ext cx="3888432" cy="576064"/>
            </a:xfrm>
            <a:prstGeom prst="trapezoid">
              <a:avLst>
                <a:gd name="adj" fmla="val 69643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/>
            <p:cNvCxnSpPr>
              <a:stCxn id="36" idx="1"/>
              <a:endCxn id="36" idx="3"/>
            </p:cNvCxnSpPr>
            <p:nvPr/>
          </p:nvCxnSpPr>
          <p:spPr>
            <a:xfrm>
              <a:off x="283926" y="5769260"/>
              <a:ext cx="3487244" cy="0"/>
            </a:xfrm>
            <a:prstGeom prst="line">
              <a:avLst/>
            </a:prstGeom>
            <a:grpFill/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/>
          <p:cNvSpPr txBox="1"/>
          <p:nvPr/>
        </p:nvSpPr>
        <p:spPr>
          <a:xfrm>
            <a:off x="4674945" y="5887810"/>
            <a:ext cx="3354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>
                <a:solidFill>
                  <a:srgbClr val="FFFF00"/>
                </a:solidFill>
              </a:rPr>
              <a:t>Une surface à éclairer de 100m</a:t>
            </a:r>
            <a:r>
              <a:rPr lang="fr-FR" sz="1400" baseline="30000" dirty="0">
                <a:solidFill>
                  <a:srgbClr val="FFFF00"/>
                </a:solidFill>
              </a:rPr>
              <a:t>2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1674368" y="6224163"/>
            <a:ext cx="0" cy="249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06999" y="4745922"/>
            <a:ext cx="601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 lux</a:t>
            </a:r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Connecteur droit avec flèche 37"/>
          <p:cNvCxnSpPr/>
          <p:nvPr/>
        </p:nvCxnSpPr>
        <p:spPr>
          <a:xfrm>
            <a:off x="507722" y="5070632"/>
            <a:ext cx="0" cy="419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79300" y="872271"/>
            <a:ext cx="1124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baseline="0" dirty="0">
                <a:solidFill>
                  <a:schemeClr val="bg1"/>
                </a:solidFill>
              </a:rPr>
              <a:t>La « DSFLI » sanctionne les installations qui gaspillent la lumière</a:t>
            </a:r>
          </a:p>
        </p:txBody>
      </p:sp>
      <p:cxnSp>
        <p:nvCxnSpPr>
          <p:cNvPr id="49" name="Connecteur droit avec flèche 48"/>
          <p:cNvCxnSpPr/>
          <p:nvPr/>
        </p:nvCxnSpPr>
        <p:spPr>
          <a:xfrm flipH="1">
            <a:off x="4826424" y="6482749"/>
            <a:ext cx="364332" cy="81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394917" y="5887810"/>
            <a:ext cx="3354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>
                <a:solidFill>
                  <a:srgbClr val="FFFF00"/>
                </a:solidFill>
              </a:rPr>
              <a:t>Une surface à éclairer de 100m</a:t>
            </a:r>
            <a:r>
              <a:rPr lang="fr-FR" sz="1400" baseline="30000" dirty="0">
                <a:solidFill>
                  <a:srgbClr val="FFFF00"/>
                </a:solidFill>
              </a:rPr>
              <a:t>2</a:t>
            </a:r>
          </a:p>
        </p:txBody>
      </p:sp>
      <p:cxnSp>
        <p:nvCxnSpPr>
          <p:cNvPr id="39" name="Connecteur droit avec flèche 38"/>
          <p:cNvCxnSpPr/>
          <p:nvPr/>
        </p:nvCxnSpPr>
        <p:spPr>
          <a:xfrm flipH="1">
            <a:off x="6352266" y="3510996"/>
            <a:ext cx="2346041" cy="2064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0D78DB4A-7157-4FAE-BE11-6294B756F978}"/>
              </a:ext>
            </a:extLst>
          </p:cNvPr>
          <p:cNvSpPr txBox="1"/>
          <p:nvPr/>
        </p:nvSpPr>
        <p:spPr>
          <a:xfrm>
            <a:off x="1961822" y="1779595"/>
            <a:ext cx="3323767" cy="58477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de </a:t>
            </a:r>
            <a:r>
              <a:rPr lang="fr-FR" u="sng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1000 lm</a:t>
            </a:r>
          </a:p>
          <a:p>
            <a:pPr algn="ctr"/>
            <a:r>
              <a:rPr lang="fr-FR" baseline="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sortant de luminaire : 900 lm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52C376A-FBD6-44AD-9226-C8E562BC6D13}"/>
              </a:ext>
            </a:extLst>
          </p:cNvPr>
          <p:cNvSpPr txBox="1"/>
          <p:nvPr/>
        </p:nvSpPr>
        <p:spPr>
          <a:xfrm>
            <a:off x="6221706" y="1953583"/>
            <a:ext cx="1911167" cy="338554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fr-FR" baseline="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Connecteur droit avec flèche 46"/>
          <p:cNvCxnSpPr>
            <a:cxnSpLocks/>
          </p:cNvCxnSpPr>
          <p:nvPr/>
        </p:nvCxnSpPr>
        <p:spPr>
          <a:xfrm flipH="1">
            <a:off x="2741593" y="1681007"/>
            <a:ext cx="5930419" cy="4055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4106A51B-C44C-4A87-92BA-0FE8D51FD1D6}"/>
              </a:ext>
            </a:extLst>
          </p:cNvPr>
          <p:cNvSpPr txBox="1"/>
          <p:nvPr/>
        </p:nvSpPr>
        <p:spPr>
          <a:xfrm>
            <a:off x="2032662" y="2387601"/>
            <a:ext cx="3158093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baseline="0" dirty="0">
                <a:solidFill>
                  <a:srgbClr val="FFFF00"/>
                </a:solidFill>
              </a:rPr>
              <a:t>Ces deux installations présentent une même « DSFLI » :</a:t>
            </a:r>
            <a:endParaRPr lang="fr-FR" baseline="0" dirty="0">
              <a:solidFill>
                <a:srgbClr val="FFFF00"/>
              </a:solidFill>
            </a:endParaRPr>
          </a:p>
          <a:p>
            <a:pPr>
              <a:spcBef>
                <a:spcPts val="600"/>
              </a:spcBef>
            </a:pPr>
            <a:r>
              <a:rPr lang="fr-FR" baseline="0" dirty="0">
                <a:solidFill>
                  <a:srgbClr val="FFFF00"/>
                </a:solidFill>
              </a:rPr>
              <a:t>1000 lumens générés pour éclairer 100m</a:t>
            </a:r>
            <a:r>
              <a:rPr lang="fr-FR" baseline="30000" dirty="0">
                <a:solidFill>
                  <a:srgbClr val="FFFF00"/>
                </a:solidFill>
              </a:rPr>
              <a:t>2 </a:t>
            </a:r>
          </a:p>
          <a:p>
            <a:pPr>
              <a:spcBef>
                <a:spcPts val="600"/>
              </a:spcBef>
            </a:pPr>
            <a:r>
              <a:rPr lang="fr-FR" baseline="0" dirty="0">
                <a:solidFill>
                  <a:srgbClr val="FFFF00"/>
                </a:solidFill>
              </a:rPr>
              <a:t>DSFLI = 1000/100 </a:t>
            </a:r>
          </a:p>
          <a:p>
            <a:pPr>
              <a:spcBef>
                <a:spcPts val="600"/>
              </a:spcBef>
            </a:pPr>
            <a:r>
              <a:rPr lang="fr-FR" baseline="0" dirty="0">
                <a:solidFill>
                  <a:srgbClr val="FFFF00"/>
                </a:solidFill>
              </a:rPr>
              <a:t>           = 10 lm/m</a:t>
            </a:r>
            <a:r>
              <a:rPr lang="fr-FR" baseline="30000" dirty="0">
                <a:solidFill>
                  <a:srgbClr val="FFFF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18150539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Boussole">
  <a:themeElements>
    <a:clrScheme name="Personnalisé 10">
      <a:dk1>
        <a:srgbClr val="1D1B1B"/>
      </a:dk1>
      <a:lt1>
        <a:srgbClr val="FFFFFF"/>
      </a:lt1>
      <a:dk2>
        <a:srgbClr val="3A3838"/>
      </a:dk2>
      <a:lt2>
        <a:srgbClr val="3A3838"/>
      </a:lt2>
      <a:accent1>
        <a:srgbClr val="FFFFFF"/>
      </a:accent1>
      <a:accent2>
        <a:srgbClr val="ADB9CA"/>
      </a:accent2>
      <a:accent3>
        <a:srgbClr val="A5A5A5"/>
      </a:accent3>
      <a:accent4>
        <a:srgbClr val="8496B0"/>
      </a:accent4>
      <a:accent5>
        <a:srgbClr val="4472C4"/>
      </a:accent5>
      <a:accent6>
        <a:srgbClr val="70AD47"/>
      </a:accent6>
      <a:hlink>
        <a:srgbClr val="B4C6E7"/>
      </a:hlink>
      <a:folHlink>
        <a:srgbClr val="B4C6E7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424</Words>
  <Application>Microsoft Office PowerPoint</Application>
  <PresentationFormat>Grand écran</PresentationFormat>
  <Paragraphs>52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Times New Roman</vt:lpstr>
      <vt:lpstr>Wingdings</vt:lpstr>
      <vt:lpstr>Boussole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Standard</dc:creator>
  <cp:lastModifiedBy>Pierre Brunet</cp:lastModifiedBy>
  <cp:revision>1420</cp:revision>
  <dcterms:created xsi:type="dcterms:W3CDTF">2003-09-22T14:43:53Z</dcterms:created>
  <dcterms:modified xsi:type="dcterms:W3CDTF">2022-04-16T07:44:18Z</dcterms:modified>
</cp:coreProperties>
</file>