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7" r:id="rId1"/>
  </p:sldMasterIdLst>
  <p:notesMasterIdLst>
    <p:notesMasterId r:id="rId52"/>
  </p:notesMasterIdLst>
  <p:handoutMasterIdLst>
    <p:handoutMasterId r:id="rId53"/>
  </p:handoutMasterIdLst>
  <p:sldIdLst>
    <p:sldId id="780" r:id="rId2"/>
    <p:sldId id="794" r:id="rId3"/>
    <p:sldId id="781" r:id="rId4"/>
    <p:sldId id="783" r:id="rId5"/>
    <p:sldId id="824" r:id="rId6"/>
    <p:sldId id="782" r:id="rId7"/>
    <p:sldId id="800" r:id="rId8"/>
    <p:sldId id="823" r:id="rId9"/>
    <p:sldId id="784" r:id="rId10"/>
    <p:sldId id="832" r:id="rId11"/>
    <p:sldId id="833" r:id="rId12"/>
    <p:sldId id="786" r:id="rId13"/>
    <p:sldId id="826" r:id="rId14"/>
    <p:sldId id="787" r:id="rId15"/>
    <p:sldId id="788" r:id="rId16"/>
    <p:sldId id="828" r:id="rId17"/>
    <p:sldId id="785" r:id="rId18"/>
    <p:sldId id="834" r:id="rId19"/>
    <p:sldId id="835" r:id="rId20"/>
    <p:sldId id="837" r:id="rId21"/>
    <p:sldId id="825" r:id="rId22"/>
    <p:sldId id="790" r:id="rId23"/>
    <p:sldId id="789" r:id="rId24"/>
    <p:sldId id="791" r:id="rId25"/>
    <p:sldId id="792" r:id="rId26"/>
    <p:sldId id="839" r:id="rId27"/>
    <p:sldId id="814" r:id="rId28"/>
    <p:sldId id="796" r:id="rId29"/>
    <p:sldId id="797" r:id="rId30"/>
    <p:sldId id="798" r:id="rId31"/>
    <p:sldId id="799" r:id="rId32"/>
    <p:sldId id="801" r:id="rId33"/>
    <p:sldId id="802" r:id="rId34"/>
    <p:sldId id="803" r:id="rId35"/>
    <p:sldId id="804" r:id="rId36"/>
    <p:sldId id="805" r:id="rId37"/>
    <p:sldId id="806" r:id="rId38"/>
    <p:sldId id="807" r:id="rId39"/>
    <p:sldId id="808" r:id="rId40"/>
    <p:sldId id="809" r:id="rId41"/>
    <p:sldId id="829" r:id="rId42"/>
    <p:sldId id="811" r:id="rId43"/>
    <p:sldId id="812" r:id="rId44"/>
    <p:sldId id="813" r:id="rId45"/>
    <p:sldId id="838" r:id="rId46"/>
    <p:sldId id="819" r:id="rId47"/>
    <p:sldId id="821" r:id="rId48"/>
    <p:sldId id="820" r:id="rId49"/>
    <p:sldId id="827" r:id="rId50"/>
    <p:sldId id="830" r:id="rId51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ierre Brunet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0000"/>
    <a:srgbClr val="001320"/>
    <a:srgbClr val="002138"/>
    <a:srgbClr val="002942"/>
    <a:srgbClr val="000B12"/>
    <a:srgbClr val="4D4D4D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23" autoAdjust="0"/>
    <p:restoredTop sz="56091" autoAdjust="0"/>
  </p:normalViewPr>
  <p:slideViewPr>
    <p:cSldViewPr>
      <p:cViewPr varScale="1">
        <p:scale>
          <a:sx n="89" d="100"/>
          <a:sy n="89" d="100"/>
        </p:scale>
        <p:origin x="125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050"/>
    </p:cViewPr>
  </p:sorterViewPr>
  <p:notesViewPr>
    <p:cSldViewPr>
      <p:cViewPr varScale="1">
        <p:scale>
          <a:sx n="63" d="100"/>
          <a:sy n="63" d="100"/>
        </p:scale>
        <p:origin x="-2902" y="-98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endParaRPr lang="fr-FR" altLang="fr-FR"/>
          </a:p>
        </p:txBody>
      </p:sp>
      <p:sp>
        <p:nvSpPr>
          <p:cNvPr id="3645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endParaRPr lang="fr-FR" altLang="fr-FR"/>
          </a:p>
        </p:txBody>
      </p:sp>
      <p:sp>
        <p:nvSpPr>
          <p:cNvPr id="3645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endParaRPr lang="fr-FR" altLang="fr-FR"/>
          </a:p>
        </p:txBody>
      </p:sp>
      <p:sp>
        <p:nvSpPr>
          <p:cNvPr id="3645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fld id="{8E95A6D8-E909-4291-BCE4-E3FE680CFA14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endParaRPr lang="fr-FR" altLang="fr-FR"/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endParaRPr lang="fr-FR" altLang="fr-FR"/>
          </a:p>
        </p:txBody>
      </p:sp>
      <p:sp>
        <p:nvSpPr>
          <p:cNvPr id="146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6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46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endParaRPr lang="fr-FR" altLang="fr-FR"/>
          </a:p>
        </p:txBody>
      </p:sp>
      <p:sp>
        <p:nvSpPr>
          <p:cNvPr id="146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fld id="{6BEB83D6-BA3F-4B42-8EAC-33860CA179AA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1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4228813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2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3932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3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9584336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4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9209070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5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8502421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6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4603855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7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8259960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8F2920-A333-4368-A05F-B6B43331A71F}" type="slidenum">
              <a:rPr lang="fr-FR" altLang="fr-FR"/>
              <a:pPr/>
              <a:t>8</a:t>
            </a:fld>
            <a:endParaRPr lang="fr-FR" altLang="fr-FR"/>
          </a:p>
        </p:txBody>
      </p:sp>
      <p:sp>
        <p:nvSpPr>
          <p:cNvPr id="1653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3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250101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9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0229459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10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6739715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11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2914094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12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4358127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13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305668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14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0082309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15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6543413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16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5003321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17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9691784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18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147539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19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4731907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20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0593672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21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8224223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22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8969393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23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4015751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24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6227679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25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2995994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26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40766327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27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41088488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28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5656527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29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49304429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30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5268594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31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4361300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32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85437293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33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46828861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34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510559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35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41915454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36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13758800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37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50046380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38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05990207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39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22299672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40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85247808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41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58065450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42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09908687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43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46620378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44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16934312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45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79174944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46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54453565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47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80490999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48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58802009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49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19407151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50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915595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47045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4196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legifrance.gouv.fr/affichTexte.do?cidTexte=JORFTEXT000037864346&amp;dateTexte=20191012" TargetMode="Externa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Logo_France_Nature_Environnement_20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583" y="2529"/>
            <a:ext cx="569416" cy="474143"/>
          </a:xfrm>
          <a:prstGeom prst="rect">
            <a:avLst/>
          </a:prstGeom>
          <a:noFill/>
          <a:ln>
            <a:noFill/>
          </a:ln>
        </p:spPr>
      </p:pic>
      <p:sp>
        <p:nvSpPr>
          <p:cNvPr id="1195161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781963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 smtClean="0"/>
              <a:t>Cliquez pour modifier le style du titre</a:t>
            </a:r>
          </a:p>
        </p:txBody>
      </p:sp>
      <p:sp>
        <p:nvSpPr>
          <p:cNvPr id="1195165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2" name="ZoneTexte 1"/>
          <p:cNvSpPr txBox="1"/>
          <p:nvPr userDrawn="1"/>
        </p:nvSpPr>
        <p:spPr>
          <a:xfrm>
            <a:off x="5204277" y="6601520"/>
            <a:ext cx="4139951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Matinale de présentation de l’</a:t>
            </a:r>
            <a:r>
              <a:rPr lang="fr-FR" dirty="0" smtClean="0">
                <a:hlinkClick r:id="rId5"/>
              </a:rPr>
              <a:t>Arrêté</a:t>
            </a:r>
            <a:r>
              <a:rPr lang="fr-FR" dirty="0" smtClean="0"/>
              <a:t>, CCEJR, Etrechy 14/10/19</a:t>
            </a:r>
            <a:endParaRPr lang="fr-FR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9" r:id="rId1"/>
    <p:sldLayoutId id="2147483660" r:id="rId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hyperlink" Target="mailto:pierre.m.brunet@free.fr" TargetMode="External"/><Relationship Id="rId4" Type="http://schemas.openxmlformats.org/officeDocument/2006/relationships/hyperlink" Target="https://www.legifrance.gouv.fr/affichTexte.do?cidTexte=JORFTEXT000037864346&amp;dateTexte=20191012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gifrance.gouv.fr/affichTexte.do?cidTexte=JORFTEXT000024357936&amp;dateTexte=&amp;categorieLien=id" TargetMode="External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hyperlink" Target="https://www.legifrance.gouv.fr/eli/arrete/2018/12/27/TREP1831126A/jo/texte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gifrance.gouv.fr/affichTexte.do?cidTexte=JORFTEXT000027003910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hyperlink" Target="https://ec.europa.eu/jrc/en/publication/eur-scientific-and-technical-research-reports/revision-eu-green-public-procurement-criteria-road-lighting-and-traffic-signal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hyperlink" Target="https://www.anses.fr/fr/content/led-les-recommandations-de-l%E2%80%99anses-pour-limiter-l%E2%80%99exposition-%C3%A0-la-lumi%C3%A8re-bleue" TargetMode="External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hyperlink" Target="http://lightingfacts.com/Products" TargetMode="External"/><Relationship Id="rId4" Type="http://schemas.openxmlformats.org/officeDocument/2006/relationships/image" Target="../media/image16.emf"/><Relationship Id="rId9" Type="http://schemas.openxmlformats.org/officeDocument/2006/relationships/hyperlink" Target="http://advances.sciencemag.org/content/2/6/e1600377.full.pdf+htm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ikinight.free.fr/index.php/2019/08/10/les-etiquettes-environnementales-de-larrete-du-27-decembre-2018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hyperlink" Target="http://wikinight.free.fr/wp-content/uploads/Divers/FT_EVO2.pdf" TargetMode="Externa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hyperlink" Target="http://wikinight.free.fr/index.php/2019/08/10/les-etiquettes-environnementales-de-larrete-du-27-decembre-2018/" TargetMode="External"/><Relationship Id="rId5" Type="http://schemas.openxmlformats.org/officeDocument/2006/relationships/image" Target="../media/image24.emf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hyperlink" Target="http://wikinight.free.fr/index.php/2019/01/13/densite-surfacique-de-flux-lumineux-installe-arrete-du-27-decembre-2018-relatif-a-la-prevention-a-la-reduction-et-a-la-limitation-des-nuisances-lumineuses/" TargetMode="External"/><Relationship Id="rId7" Type="http://schemas.openxmlformats.org/officeDocument/2006/relationships/hyperlink" Target="https://opendata.paris.fr/explore/dataset/eclairage-public/map/?disjunctive.nature_voi&amp;disjunctive.modele_lum&amp;disjunctive.lib_lumi_1&amp;location=17,48.8604,2.32158&amp;refine.lib_domain=Eclairage%20public&amp;refine.lib_lampef=Diodes%20Electroluminescentes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geoportail.gouv.fr/carte?c=2.322260946329634,48.860171175780806&amp;z=17&amp;l0=ORTHOIMAGERY.ORTHOPHOTOS::GEOPORTAIL:OGC:WMTS(1)&amp;l1=GEOGRAPHICALGRIDSYSTEMS.MAPS.SCAN-EXPRESS.STANDARD::GEOPORTAIL:OGC:WMTS(1)&amp;permalink=yes" TargetMode="External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hyperlink" Target="https://www.geoportail.gouv.fr/carte?c=2.322260946329634,48.860171175780806&amp;z=17&amp;l0=ORTHOIMAGERY.ORTHOPHOTOS::GEOPORTAIL:OGC:WMTS(1)&amp;l1=GEOGRAPHICALGRIDSYSTEMS.MAPS.SCAN-EXPRESS.STANDARD::GEOPORTAIL:OGC:WMTS(1)&amp;permalink=yes" TargetMode="Externa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hyperlink" Target="https://www.geoportail.gouv.fr/carte" TargetMode="Externa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ghtzoomlumi&#232;re.fr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hyperlink" Target="http://wikinight.free.fr/index.php/2019/08/10/les-etiquettes-environnementales-de-larrete-du-27-decembre-2018/" TargetMode="External"/><Relationship Id="rId5" Type="http://schemas.openxmlformats.org/officeDocument/2006/relationships/image" Target="../media/image24.emf"/><Relationship Id="rId4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hyperlink" Target="http://wikinight.free.fr/index.php/2019/10/09/public-lighting-in-berlin-a-european-capital-with-an-exemplary-moderate-light-pollution-visual-impressions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gifrance.gouv.fr/affichTexte.do?cidTexte=JORFTEXT000034485459&amp;dateTexte=20191013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legifrance.gouv.fr/affichTexteArticle.do;jsessionid=46B3BBDDF91B8B46FDD4FBC57A55BF2E.tplgfr44s_2?idArticle=LEGIARTI000034485972&amp;cidTexte=LEGITEXT000034485890&amp;dateTexte=20191013" TargetMode="External"/><Relationship Id="rId4" Type="http://schemas.openxmlformats.org/officeDocument/2006/relationships/hyperlink" Target="https://www.service-public.fr/professionnels-entreprises/vosdroits/F32351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gifrance.gouv.fr/affichTexte.do?cidTexte=JORFTEXT000024357936&amp;dateTexte=&amp;categorieLien=id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legifrance.gouv.fr/affichTexte.do?cidTexte=JORFTEXT000024357936&amp;dateTexte=&amp;categorieLien=id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ikinight.free.fr/index.php/2019/09/10/arrete-du-27-decembre-2018-deux-messages-type-de-rappel-de-la-reglementation-sur-le-reglage-obligatoire-des-installations-a-compter-du-01-01-2020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emf"/><Relationship Id="rId5" Type="http://schemas.openxmlformats.org/officeDocument/2006/relationships/image" Target="../media/image47.emf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49.png"/><Relationship Id="rId4" Type="http://schemas.openxmlformats.org/officeDocument/2006/relationships/hyperlink" Target="https://www.legifrance.gouv.fr/eli/arrete/2018/12/27/TREP1831126A/jo/texte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http://astrosurf.com/licorness/dossiers%20PDF/controle_PL.pdf" TargetMode="Externa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30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jrc/en/publication/eur-scientific-and-technical-research-reports/revision-eu-green-public-procurement-criteria-road-lighting-and-traffic-signals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afe-eclairage.fr/docs/591-ext.pdf" TargetMode="External"/><Relationship Id="rId4" Type="http://schemas.openxmlformats.org/officeDocument/2006/relationships/image" Target="../media/image53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ragni.fr/" TargetMode="External"/><Relationship Id="rId5" Type="http://schemas.openxmlformats.org/officeDocument/2006/relationships/hyperlink" Target="http://wikinight.free.fr/?p=939" TargetMode="External"/><Relationship Id="rId4" Type="http://schemas.openxmlformats.org/officeDocument/2006/relationships/image" Target="../media/image55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lightingfacts.com/Products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lightingfacts.com/Products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ses.fr/fr/system/files/AP2008sa0408.pdf" TargetMode="External"/><Relationship Id="rId7" Type="http://schemas.openxmlformats.org/officeDocument/2006/relationships/hyperlink" Target="http://advances.sciencemag.org/content/2/6/e1600377.full.pdf+html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hyperlink" Target="http://bit.ly/1XZzsz3" TargetMode="External"/><Relationship Id="rId4" Type="http://schemas.openxmlformats.org/officeDocument/2006/relationships/hyperlink" Target="https://www.anses.fr/fr/lexique/led-diodes-%C3%A9lectroluminescentes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energy.gov/sites/prod/files/2018/04/f50/Street%20Lighting%20and%20Blue%20Light%20FAQs.pdf" TargetMode="External"/><Relationship Id="rId5" Type="http://schemas.openxmlformats.org/officeDocument/2006/relationships/hyperlink" Target="http://www.mission-economie-biodiversite.com/publication/eclairage-du-21eme-siecle-et-biodiversite" TargetMode="External"/><Relationship Id="rId4" Type="http://schemas.openxmlformats.org/officeDocument/2006/relationships/image" Target="../media/image5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7" Type="http://schemas.openxmlformats.org/officeDocument/2006/relationships/image" Target="../media/image6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hyperlink" Target="https://opendata.paris.fr/explore/dataset/eclairage-public/map/?disjunctive.nature_voi&amp;disjunctive.modele_lum&amp;disjunctive.lib_lumi_1&amp;location=13,48.86042,2.337&amp;refine.lib_domain=Eclairage+public" TargetMode="External"/><Relationship Id="rId5" Type="http://schemas.openxmlformats.org/officeDocument/2006/relationships/image" Target="../media/image24.emf"/><Relationship Id="rId4" Type="http://schemas.openxmlformats.org/officeDocument/2006/relationships/oleObject" Target="../embeddings/oleObject1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opendata.paris.fr/explore/dataset/eclairage-public/map/?disjunctive.nature_voi&amp;disjunctive.modele_lum&amp;disjunctive.lib_lumi_1&amp;location=17,48.8604,2.32158&amp;refine.lib_domain=Eclairage%20public&amp;refine.lib_lampef=Diodes%20Electroluminescentes" TargetMode="External"/><Relationship Id="rId5" Type="http://schemas.openxmlformats.org/officeDocument/2006/relationships/hyperlink" Target="https://www.geoportail.gouv.fr/carte?c=2.322260946329634,48.860171175780806&amp;z=17&amp;l0=ORTHOIMAGERY.ORTHOPHOTOS::GEOPORTAIL:OGC:WMTS(1)&amp;l1=GEOGRAPHICALGRIDSYSTEMS.MAPS.SCAN-EXPRESS.STANDARD::GEOPORTAIL:OGC:WMTS(1)&amp;permalink=yes" TargetMode="External"/><Relationship Id="rId4" Type="http://schemas.openxmlformats.org/officeDocument/2006/relationships/image" Target="../media/image2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geoportail.gouv.fr/carte?c=2.2946603536037564,48.53441822875237&amp;z=19&amp;l0=GEOGRAPHICALGRIDSYSTEMS.MAPS.SCAN-EXPRESS.STANDARD::GEOPORTAIL:OGC:WMTS(1)&amp;l1=ORTHOIMAGERY.ORTHOPHOTOS::GEOPORTAIL:OGC:WMTS(1)&amp;permalink=yes" TargetMode="External"/><Relationship Id="rId4" Type="http://schemas.openxmlformats.org/officeDocument/2006/relationships/image" Target="../media/image6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5.emf"/><Relationship Id="rId4" Type="http://schemas.openxmlformats.org/officeDocument/2006/relationships/hyperlink" Target="https://lighttrends.lightpollutionmap.info/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7.png"/><Relationship Id="rId4" Type="http://schemas.openxmlformats.org/officeDocument/2006/relationships/hyperlink" Target="https://lighttrends.lightpollutionmap.info/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lighttrends.lightpollutionmap.info/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lighttrends.lightpollutionmap.info/" TargetMode="Externa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3.png"/><Relationship Id="rId4" Type="http://schemas.openxmlformats.org/officeDocument/2006/relationships/hyperlink" Target="https://lighttrends.lightpollutionmap.info/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ikinight.free.fr/index.php/2019/01/13/densite-surfacique-de-flux-lumineux-installe-arrete-du-27-decembre-2018-relatif-a-la-prevention-a-la-reduction-et-a-la-limitation-des-nuisances-lumineus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54354"/>
            <a:ext cx="9144000" cy="5143500"/>
          </a:xfrm>
          <a:prstGeom prst="rect">
            <a:avLst/>
          </a:prstGeom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-9001" y="5589240"/>
            <a:ext cx="9153001" cy="130265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000000">
                  <a:alpha val="68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85725" indent="-85725">
              <a:spcAft>
                <a:spcPts val="600"/>
              </a:spcAft>
            </a:pPr>
            <a:r>
              <a:rPr lang="fr-FR" altLang="fr-FR" sz="2800" baseline="0" dirty="0" smtClean="0"/>
              <a:t>MATINALE</a:t>
            </a:r>
            <a:r>
              <a:rPr lang="fr-FR" altLang="fr-FR" sz="2300" i="1" baseline="0" dirty="0" smtClean="0"/>
              <a:t> de présentation de l’arrêté</a:t>
            </a:r>
          </a:p>
          <a:p>
            <a:pPr marL="85725" indent="-85725">
              <a:spcAft>
                <a:spcPts val="600"/>
              </a:spcAft>
            </a:pPr>
            <a:r>
              <a:rPr lang="fr-FR" altLang="fr-FR" sz="1500" baseline="0" dirty="0" smtClean="0">
                <a:effectLst/>
              </a:rPr>
              <a:t>Communauté de Communes entre </a:t>
            </a:r>
            <a:r>
              <a:rPr lang="fr-FR" altLang="fr-FR" sz="1500" baseline="0" dirty="0" err="1" smtClean="0">
                <a:effectLst/>
              </a:rPr>
              <a:t>Juine</a:t>
            </a:r>
            <a:r>
              <a:rPr lang="fr-FR" altLang="fr-FR" sz="1500" baseline="0" dirty="0" smtClean="0">
                <a:effectLst/>
              </a:rPr>
              <a:t> et Renarde, 91580 Etrechy, 14 octobre 2019</a:t>
            </a:r>
            <a:endParaRPr lang="fr-FR" altLang="fr-FR" sz="1500" baseline="0" dirty="0">
              <a:effectLst/>
            </a:endParaRPr>
          </a:p>
        </p:txBody>
      </p:sp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-2918" y="21516"/>
            <a:ext cx="9146918" cy="1714500"/>
          </a:xfr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000000">
                  <a:alpha val="68000"/>
                </a:srgbClr>
              </a:gs>
            </a:gsLst>
            <a:path path="rect">
              <a:fillToRect l="50000" t="50000" r="50000" b="50000"/>
            </a:path>
            <a:tileRect/>
          </a:gradFill>
          <a:ln/>
        </p:spPr>
        <p:txBody>
          <a:bodyPr lIns="92075" tIns="46038" rIns="92075" bIns="46038"/>
          <a:lstStyle/>
          <a:p>
            <a:pPr marL="85725"/>
            <a:r>
              <a:rPr lang="fr-FR" altLang="fr-FR" sz="3600" dirty="0" smtClean="0"/>
              <a:t>L’</a:t>
            </a:r>
            <a:r>
              <a:rPr lang="fr-FR" altLang="fr-FR" sz="3600" dirty="0" smtClean="0">
                <a:hlinkClick r:id="rId4"/>
              </a:rPr>
              <a:t>arrêté</a:t>
            </a:r>
            <a:r>
              <a:rPr lang="fr-FR" altLang="fr-FR" sz="3600" dirty="0" smtClean="0"/>
              <a:t> du 27 décembre 2018</a:t>
            </a:r>
            <a:br>
              <a:rPr lang="fr-FR" altLang="fr-FR" sz="3600" dirty="0" smtClean="0"/>
            </a:br>
            <a:r>
              <a:rPr lang="fr-FR" altLang="fr-FR" sz="2800" i="1" dirty="0" smtClean="0"/>
              <a:t>relatif à la prévention, à la réduction                                             et à la limitation des nuisances lumineuses</a:t>
            </a:r>
            <a:br>
              <a:rPr lang="fr-FR" altLang="fr-FR" sz="2800" i="1" dirty="0" smtClean="0"/>
            </a:br>
            <a:r>
              <a:rPr lang="fr-FR" altLang="fr-FR" sz="1600" dirty="0" smtClean="0">
                <a:effectLst/>
              </a:rPr>
              <a:t>Pierre Brunet – Réseau juridique France Nature Environnement (</a:t>
            </a:r>
            <a:r>
              <a:rPr lang="fr-FR" altLang="fr-FR" sz="1600" dirty="0" smtClean="0">
                <a:effectLst/>
                <a:hlinkClick r:id="rId5"/>
              </a:rPr>
              <a:t>pierre.m.brunet@free.fr</a:t>
            </a:r>
            <a:r>
              <a:rPr lang="fr-FR" altLang="fr-FR" sz="1600" dirty="0" smtClean="0">
                <a:effectLst/>
              </a:rPr>
              <a:t>)</a:t>
            </a:r>
            <a:endParaRPr lang="fr-FR" altLang="fr-FR" sz="1800" dirty="0">
              <a:effectLst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8" name="Image 7" descr="Logo_France_Nature_Environnement_20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9185" y="2528"/>
            <a:ext cx="1187624" cy="988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7449" y="5589239"/>
            <a:ext cx="824465" cy="1302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97805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32274" y="1041158"/>
            <a:ext cx="9252520" cy="5592198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dirty="0" smtClean="0">
                <a:latin typeface="Tahoma" panose="020B0604030504040204" pitchFamily="34" charset="0"/>
              </a:rPr>
              <a:t>Il répond au </a:t>
            </a:r>
            <a:r>
              <a:rPr lang="fr-FR" altLang="fr-FR" sz="1800" i="1" dirty="0" smtClean="0">
                <a:latin typeface="Tahoma" panose="020B0604030504040204" pitchFamily="34" charset="0"/>
                <a:hlinkClick r:id="rId3"/>
              </a:rPr>
              <a:t>Décret 2011-831</a:t>
            </a:r>
            <a:r>
              <a:rPr lang="fr-FR" altLang="fr-FR" sz="1800" i="1" dirty="0">
                <a:latin typeface="Tahoma" panose="020B0604030504040204" pitchFamily="34" charset="0"/>
              </a:rPr>
              <a:t>  </a:t>
            </a:r>
            <a:r>
              <a:rPr lang="fr-FR" altLang="fr-FR" sz="1800" dirty="0">
                <a:latin typeface="Tahoma" panose="020B0604030504040204" pitchFamily="34" charset="0"/>
              </a:rPr>
              <a:t>du 12 juillet 2011 relatif à la prévention et à la limitation des nuisances lumineuses. Ni plus, ni moins</a:t>
            </a:r>
            <a:r>
              <a:rPr lang="fr-FR" altLang="fr-FR" sz="1800" dirty="0" smtClean="0">
                <a:latin typeface="Tahoma" panose="020B0604030504040204" pitchFamily="34" charset="0"/>
              </a:rPr>
              <a:t>.</a:t>
            </a: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b="1" dirty="0" smtClean="0">
                <a:latin typeface="Tahoma" panose="020B0604030504040204" pitchFamily="34" charset="0"/>
              </a:rPr>
              <a:t>Le décret </a:t>
            </a:r>
            <a:r>
              <a:rPr lang="fr-FR" altLang="fr-FR" sz="1800" dirty="0" smtClean="0">
                <a:latin typeface="Tahoma" panose="020B0604030504040204" pitchFamily="34" charset="0"/>
              </a:rPr>
              <a:t>définit les installations lumineuses concernées. </a:t>
            </a:r>
            <a:r>
              <a:rPr lang="fr-FR" altLang="fr-FR" sz="1800" dirty="0">
                <a:latin typeface="Tahoma" panose="020B0604030504040204" pitchFamily="34" charset="0"/>
              </a:rPr>
              <a:t>Sont exclues en particulier : les mises en lumière du « patrimoine naturel » :</a:t>
            </a: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dirty="0" smtClean="0">
              <a:latin typeface="Tahoma" panose="020B0604030504040204" pitchFamily="34" charset="0"/>
            </a:endParaRP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dirty="0">
              <a:latin typeface="Tahoma" panose="020B0604030504040204" pitchFamily="34" charset="0"/>
            </a:endParaRP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dirty="0" smtClean="0">
              <a:latin typeface="Tahoma" panose="020B0604030504040204" pitchFamily="34" charset="0"/>
            </a:endParaRP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dirty="0">
              <a:latin typeface="Tahoma" panose="020B060403050404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0"/>
              </a:spcAft>
              <a:buSzTx/>
              <a:buNone/>
            </a:pPr>
            <a:endParaRPr lang="fr-FR" altLang="fr-FR" sz="2800" dirty="0" smtClean="0">
              <a:latin typeface="Tahoma" panose="020B0604030504040204" pitchFamily="34" charset="0"/>
            </a:endParaRP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b="1" dirty="0" smtClean="0">
                <a:latin typeface="Tahoma" panose="020B0604030504040204" pitchFamily="34" charset="0"/>
              </a:rPr>
              <a:t>Le décret </a:t>
            </a:r>
            <a:r>
              <a:rPr lang="fr-FR" altLang="fr-FR" sz="1800" dirty="0" smtClean="0">
                <a:latin typeface="Tahoma" panose="020B0604030504040204" pitchFamily="34" charset="0"/>
              </a:rPr>
              <a:t>définit les caractéristiques techniques sujettes à prescription.</a:t>
            </a: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b="1" dirty="0" smtClean="0">
                <a:latin typeface="Tahoma" panose="020B0604030504040204" pitchFamily="34" charset="0"/>
              </a:rPr>
              <a:t>L’arrêté</a:t>
            </a:r>
            <a:r>
              <a:rPr lang="fr-FR" altLang="fr-FR" sz="1800" dirty="0" smtClean="0">
                <a:latin typeface="Tahoma" panose="020B0604030504040204" pitchFamily="34" charset="0"/>
              </a:rPr>
              <a:t> définit les valeurs, seuils &amp; plafonds, assignées à ces caractéristiques techniques</a:t>
            </a: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dirty="0" smtClean="0">
                <a:latin typeface="Tahoma" panose="020B0604030504040204" pitchFamily="34" charset="0"/>
              </a:rPr>
              <a:t>L’arrêté couvre indifféremment </a:t>
            </a:r>
            <a:r>
              <a:rPr lang="fr-FR" altLang="fr-FR" sz="1800" b="1" dirty="0" smtClean="0">
                <a:latin typeface="Tahoma" panose="020B0604030504040204" pitchFamily="34" charset="0"/>
              </a:rPr>
              <a:t>les domaines publics et privés</a:t>
            </a: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dirty="0" smtClean="0">
                <a:latin typeface="Tahoma" panose="020B0604030504040204" pitchFamily="34" charset="0"/>
              </a:rPr>
              <a:t>Les prescriptions sont définis en- et hors-agglomération au sens du code de la route</a:t>
            </a: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700" dirty="0">
              <a:latin typeface="Tahoma" panose="020B0604030504040204" pitchFamily="34" charset="0"/>
            </a:endParaRPr>
          </a:p>
          <a:p>
            <a:pPr marL="0" lvl="0" indent="0" eaLnBrk="0" hangingPunct="0">
              <a:spcBef>
                <a:spcPct val="0"/>
              </a:spcBef>
              <a:buClrTx/>
              <a:buSzTx/>
              <a:buNone/>
            </a:pPr>
            <a:r>
              <a:rPr lang="fr-FR" altLang="zh-CN" sz="1200" i="1" dirty="0">
                <a:latin typeface="Tahoma" panose="020B0604030504040204" pitchFamily="34" charset="0"/>
              </a:rPr>
              <a:t>Falaises des </a:t>
            </a:r>
            <a:r>
              <a:rPr lang="fr-FR" altLang="zh-CN" sz="1200" i="1" dirty="0" err="1">
                <a:latin typeface="Tahoma" panose="020B0604030504040204" pitchFamily="34" charset="0"/>
              </a:rPr>
              <a:t>Mées</a:t>
            </a:r>
            <a:r>
              <a:rPr lang="fr-FR" altLang="zh-CN" sz="1200" i="1" dirty="0">
                <a:latin typeface="Tahoma" panose="020B0604030504040204" pitchFamily="34" charset="0"/>
              </a:rPr>
              <a:t> (04) – </a:t>
            </a:r>
            <a:r>
              <a:rPr lang="fr-FR" altLang="zh-CN" sz="1200" i="1" dirty="0" smtClean="0">
                <a:latin typeface="Tahoma" panose="020B0604030504040204" pitchFamily="34" charset="0"/>
              </a:rPr>
              <a:t>Extinction </a:t>
            </a:r>
            <a:r>
              <a:rPr lang="fr-FR" altLang="zh-CN" sz="1200" i="1" dirty="0">
                <a:latin typeface="Tahoma" panose="020B0604030504040204" pitchFamily="34" charset="0"/>
              </a:rPr>
              <a:t>à 01h00 (2017)</a:t>
            </a:r>
          </a:p>
          <a:p>
            <a:pPr marL="0" lvl="0" indent="0" eaLnBrk="0" hangingPunct="0">
              <a:spcBef>
                <a:spcPct val="0"/>
              </a:spcBef>
              <a:buClrTx/>
              <a:buSzTx/>
              <a:buNone/>
            </a:pPr>
            <a:r>
              <a:rPr lang="fr-FR" altLang="zh-CN" sz="1200" i="1" dirty="0">
                <a:latin typeface="Tahoma" panose="020B0604030504040204" pitchFamily="34" charset="0"/>
              </a:rPr>
              <a:t>Gorges d’</a:t>
            </a:r>
            <a:r>
              <a:rPr lang="fr-FR" altLang="zh-CN" sz="1200" i="1" dirty="0" err="1">
                <a:latin typeface="Tahoma" panose="020B0604030504040204" pitchFamily="34" charset="0"/>
              </a:rPr>
              <a:t>Enval</a:t>
            </a:r>
            <a:r>
              <a:rPr lang="fr-FR" altLang="zh-CN" sz="1200" i="1" dirty="0">
                <a:latin typeface="Tahoma" panose="020B0604030504040204" pitchFamily="34" charset="0"/>
              </a:rPr>
              <a:t> (63) – Appartient à une ZNIEFF</a:t>
            </a:r>
          </a:p>
          <a:p>
            <a:pPr marL="0" indent="0" eaLnBrk="0" hangingPunct="0">
              <a:spcBef>
                <a:spcPct val="0"/>
              </a:spcBef>
              <a:buClrTx/>
              <a:buSzTx/>
              <a:buNone/>
            </a:pPr>
            <a:r>
              <a:rPr lang="fr-FR" altLang="zh-CN" sz="1200" i="1" dirty="0">
                <a:latin typeface="Tahoma" panose="020B0604030504040204" pitchFamily="34" charset="0"/>
              </a:rPr>
              <a:t>Rocher de Sisteron (04) – Au raz d’une ZNIEFF (montagne de la Baume)</a:t>
            </a:r>
            <a:endParaRPr lang="fr-FR" altLang="zh-CN" sz="1400" i="1" dirty="0">
              <a:latin typeface="Tahoma" panose="020B0604030504040204" pitchFamily="34" charset="0"/>
            </a:endParaRPr>
          </a:p>
          <a:p>
            <a:pPr marL="0" lvl="0" indent="0" eaLnBrk="0" hangingPunct="0">
              <a:spcBef>
                <a:spcPct val="0"/>
              </a:spcBef>
              <a:buClrTx/>
              <a:buSzTx/>
              <a:buNone/>
            </a:pPr>
            <a:endParaRPr lang="fr-FR" altLang="zh-CN" sz="1400" dirty="0">
              <a:effectLst/>
              <a:latin typeface="Arial" panose="020B0604020202020204" pitchFamily="34" charset="0"/>
            </a:endParaRPr>
          </a:p>
          <a:p>
            <a:pPr marL="0" lvl="0" indent="0" eaLnBrk="0" hangingPunct="0">
              <a:spcBef>
                <a:spcPct val="0"/>
              </a:spcBef>
              <a:buClrTx/>
              <a:buSzTx/>
              <a:buNone/>
            </a:pPr>
            <a:endParaRPr lang="fr-FR" altLang="zh-CN" sz="1400" dirty="0">
              <a:effectLst/>
              <a:latin typeface="Arial" panose="020B0604020202020204" pitchFamily="34" charset="0"/>
            </a:endParaRPr>
          </a:p>
          <a:p>
            <a:pPr marL="0" lvl="0" indent="0" eaLnBrk="0" hangingPunct="0">
              <a:spcBef>
                <a:spcPct val="0"/>
              </a:spcBef>
              <a:buClrTx/>
              <a:buSzTx/>
              <a:buNone/>
            </a:pPr>
            <a:endParaRPr lang="fr-FR" altLang="zh-CN" sz="1400" dirty="0">
              <a:effectLst/>
              <a:latin typeface="Arial" panose="020B0604020202020204" pitchFamily="34" charset="0"/>
            </a:endParaRPr>
          </a:p>
          <a:p>
            <a:pPr marL="0" lvl="0" indent="0" eaLnBrk="0" hangingPunct="0">
              <a:spcBef>
                <a:spcPct val="0"/>
              </a:spcBef>
              <a:buClrTx/>
              <a:buSzTx/>
              <a:buNone/>
            </a:pPr>
            <a:endParaRPr lang="fr-FR" altLang="zh-CN" sz="1400" dirty="0">
              <a:effectLst/>
              <a:latin typeface="Arial" panose="020B0604020202020204" pitchFamily="34" charset="0"/>
            </a:endParaRP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400" dirty="0">
              <a:latin typeface="Tahoma" panose="020B0604030504040204" pitchFamily="34" charset="0"/>
            </a:endParaRPr>
          </a:p>
        </p:txBody>
      </p:sp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72966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4000" dirty="0" smtClean="0"/>
              <a:t>L’</a:t>
            </a:r>
            <a:r>
              <a:rPr lang="fr-FR" altLang="fr-FR" sz="4000" dirty="0" smtClean="0">
                <a:hlinkClick r:id="rId4"/>
              </a:rPr>
              <a:t>arrêté</a:t>
            </a:r>
            <a:r>
              <a:rPr lang="fr-FR" altLang="fr-FR" sz="4000" dirty="0" smtClean="0"/>
              <a:t> du 27 décembre 2018</a:t>
            </a:r>
            <a:endParaRPr lang="fr-FR" altLang="fr-FR" sz="4000" dirty="0"/>
          </a:p>
        </p:txBody>
      </p:sp>
      <p:pic>
        <p:nvPicPr>
          <p:cNvPr id="1456131" name="Picture 9" descr="Sans titr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10" y="2265539"/>
            <a:ext cx="2818992" cy="188354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6130" name="Picture 4" descr="Enval +á 10k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413" y="2265539"/>
            <a:ext cx="2515148" cy="188354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6129" name="Picture 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986" y="2265539"/>
            <a:ext cx="1287484" cy="188354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2297448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7604969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200" dirty="0" smtClean="0"/>
              <a:t>Art. 1 – « Les installations concernées »</a:t>
            </a:r>
            <a:endParaRPr lang="fr-FR" altLang="fr-FR" sz="3200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09398"/>
            <a:ext cx="9144000" cy="5343938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u="sng" dirty="0" smtClean="0">
                <a:latin typeface="Tahoma" panose="020B0604030504040204" pitchFamily="34" charset="0"/>
              </a:rPr>
              <a:t>Art.1 - « alinéa a » </a:t>
            </a: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800" dirty="0" smtClean="0">
                <a:latin typeface="Tahoma" panose="020B0604030504040204" pitchFamily="34" charset="0"/>
              </a:rPr>
              <a:t>Eclairages assurant la </a:t>
            </a:r>
            <a:r>
              <a:rPr lang="fr-FR" altLang="fr-FR" sz="1800" b="1" dirty="0" smtClean="0">
                <a:latin typeface="Tahoma" panose="020B0604030504040204" pitchFamily="34" charset="0"/>
              </a:rPr>
              <a:t>sécurité des déplacements, des biens, et des personnes</a:t>
            </a:r>
            <a:r>
              <a:rPr lang="fr-FR" altLang="fr-FR" sz="1800" dirty="0" smtClean="0">
                <a:latin typeface="Tahoma" panose="020B0604030504040204" pitchFamily="34" charset="0"/>
              </a:rPr>
              <a:t> : </a:t>
            </a:r>
            <a:r>
              <a:rPr lang="fr-FR" altLang="fr-FR" sz="1800" i="1" dirty="0" smtClean="0">
                <a:latin typeface="Tahoma" panose="020B0604030504040204" pitchFamily="34" charset="0"/>
              </a:rPr>
              <a:t>« voirie » publique et privée, abords d’entreprises, d’aires de stockage, de zones d’activité, installations ferroviaires,….</a:t>
            </a:r>
          </a:p>
          <a:p>
            <a:pPr marL="800100" lvl="2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altLang="fr-FR" sz="1800" b="1" cap="all" dirty="0" smtClean="0">
                <a:latin typeface="Tahoma" panose="020B0604030504040204" pitchFamily="34" charset="0"/>
              </a:rPr>
              <a:t>L’  « alinéa a » représente la très grande majorité des installations</a:t>
            </a:r>
          </a:p>
          <a:p>
            <a:pPr marL="800100" lvl="2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800" b="1" cap="all" dirty="0" smtClean="0">
              <a:latin typeface="Tahoma" panose="020B0604030504040204" pitchFamily="34" charset="0"/>
            </a:endParaRP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u="sng" dirty="0" smtClean="0">
                <a:latin typeface="Tahoma" panose="020B0604030504040204" pitchFamily="34" charset="0"/>
              </a:rPr>
              <a:t>Art.1 – « alinéa e » </a:t>
            </a: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800" dirty="0" smtClean="0">
                <a:latin typeface="Tahoma" panose="020B0604030504040204" pitchFamily="34" charset="0"/>
              </a:rPr>
              <a:t>Eclairages des parcs de stationnement</a:t>
            </a: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800" dirty="0" smtClean="0">
              <a:latin typeface="Tahoma" panose="020B0604030504040204" pitchFamily="34" charset="0"/>
            </a:endParaRP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u="sng" dirty="0">
                <a:latin typeface="Tahoma" panose="020B0604030504040204" pitchFamily="34" charset="0"/>
              </a:rPr>
              <a:t>Art.1 – « alinéa </a:t>
            </a:r>
            <a:r>
              <a:rPr lang="fr-FR" altLang="fr-FR" sz="1800" u="sng" dirty="0" smtClean="0">
                <a:latin typeface="Tahoma" panose="020B0604030504040204" pitchFamily="34" charset="0"/>
              </a:rPr>
              <a:t>b</a:t>
            </a:r>
            <a:r>
              <a:rPr lang="fr-FR" altLang="fr-FR" sz="1800" u="sng" dirty="0">
                <a:latin typeface="Tahoma" panose="020B0604030504040204" pitchFamily="34" charset="0"/>
              </a:rPr>
              <a:t> » </a:t>
            </a: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800" dirty="0" smtClean="0">
                <a:latin typeface="Tahoma" panose="020B0604030504040204" pitchFamily="34" charset="0"/>
              </a:rPr>
              <a:t>Mise en lumière du patrimoine</a:t>
            </a: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800" dirty="0" smtClean="0">
              <a:latin typeface="Tahoma" panose="020B0604030504040204" pitchFamily="34" charset="0"/>
            </a:endParaRP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u="sng" dirty="0">
                <a:latin typeface="Tahoma" panose="020B0604030504040204" pitchFamily="34" charset="0"/>
              </a:rPr>
              <a:t>Art.1 – « alinéa </a:t>
            </a:r>
            <a:r>
              <a:rPr lang="fr-FR" altLang="fr-FR" sz="1800" u="sng" dirty="0" smtClean="0">
                <a:latin typeface="Tahoma" panose="020B0604030504040204" pitchFamily="34" charset="0"/>
              </a:rPr>
              <a:t>d</a:t>
            </a:r>
            <a:r>
              <a:rPr lang="fr-FR" altLang="fr-FR" sz="1800" u="sng" dirty="0">
                <a:latin typeface="Tahoma" panose="020B0604030504040204" pitchFamily="34" charset="0"/>
              </a:rPr>
              <a:t> » </a:t>
            </a: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800" dirty="0">
                <a:latin typeface="Tahoma" panose="020B0604030504040204" pitchFamily="34" charset="0"/>
              </a:rPr>
              <a:t>Mise en lumière </a:t>
            </a:r>
            <a:r>
              <a:rPr lang="fr-FR" altLang="fr-FR" sz="1800" dirty="0" smtClean="0">
                <a:latin typeface="Tahoma" panose="020B0604030504040204" pitchFamily="34" charset="0"/>
              </a:rPr>
              <a:t>des bâtiments non résidentiels : </a:t>
            </a:r>
            <a:r>
              <a:rPr lang="fr-FR" altLang="fr-FR" sz="1800" i="1" dirty="0" smtClean="0">
                <a:latin typeface="Tahoma" panose="020B0604030504040204" pitchFamily="34" charset="0"/>
              </a:rPr>
              <a:t>commerciaux, professionnels,…</a:t>
            </a:r>
            <a:endParaRPr lang="fr-FR" altLang="fr-FR" sz="1800" i="1" dirty="0"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800" dirty="0"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800" dirty="0" smtClean="0"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800" dirty="0" smtClean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65438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-83935"/>
            <a:ext cx="872966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4000" dirty="0" smtClean="0"/>
              <a:t>Art. 2 – « les extinctions »</a:t>
            </a:r>
            <a:endParaRPr lang="fr-FR" altLang="fr-FR" sz="4000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12681"/>
            <a:ext cx="9144000" cy="5520675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u="sng" dirty="0" smtClean="0">
                <a:latin typeface="Tahoma" panose="020B0604030504040204" pitchFamily="34" charset="0"/>
              </a:rPr>
              <a:t>Art.2-I</a:t>
            </a:r>
            <a:endParaRPr lang="fr-FR" altLang="fr-FR" sz="1800" u="sng" dirty="0"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800" b="1" dirty="0" smtClean="0">
                <a:latin typeface="Tahoma" panose="020B0604030504040204" pitchFamily="34" charset="0"/>
              </a:rPr>
              <a:t>Les espaces clôturés</a:t>
            </a:r>
            <a:r>
              <a:rPr lang="fr-FR" altLang="fr-FR" sz="1800" dirty="0" smtClean="0">
                <a:latin typeface="Tahoma" panose="020B0604030504040204" pitchFamily="34" charset="0"/>
              </a:rPr>
              <a:t> liés à une activité économique </a:t>
            </a:r>
            <a:r>
              <a:rPr lang="fr-FR" altLang="fr-FR" sz="1800" b="1" dirty="0" smtClean="0">
                <a:latin typeface="Tahoma" panose="020B0604030504040204" pitchFamily="34" charset="0"/>
              </a:rPr>
              <a:t>doivent être éteints</a:t>
            </a:r>
            <a:r>
              <a:rPr lang="fr-FR" altLang="fr-FR" sz="1800" dirty="0" smtClean="0">
                <a:latin typeface="Tahoma" panose="020B0604030504040204" pitchFamily="34" charset="0"/>
              </a:rPr>
              <a:t> 1h après la cessation d’activité </a:t>
            </a:r>
            <a:r>
              <a:rPr lang="fr-FR" altLang="fr-FR" sz="1800" i="1" dirty="0" smtClean="0">
                <a:latin typeface="Tahoma" panose="020B0604030504040204" pitchFamily="34" charset="0"/>
              </a:rPr>
              <a:t>: entreprises, entrepôts, aires de stockage,…</a:t>
            </a: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800" i="1" dirty="0" smtClean="0">
              <a:latin typeface="Tahoma" panose="020B0604030504040204" pitchFamily="34" charset="0"/>
            </a:endParaRPr>
          </a:p>
          <a:p>
            <a:pPr marL="352425" lvl="1" indent="-352425">
              <a:spcBef>
                <a:spcPts val="600"/>
              </a:spcBef>
              <a:spcAft>
                <a:spcPts val="0"/>
              </a:spcAft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fr-FR" altLang="fr-FR" sz="1800" u="sng" dirty="0" smtClean="0">
                <a:latin typeface="Tahoma" panose="020B0604030504040204" pitchFamily="34" charset="0"/>
              </a:rPr>
              <a:t>Art.2-III </a:t>
            </a:r>
          </a:p>
          <a:p>
            <a:pPr marL="752475" lvl="2" indent="-352425">
              <a:spcBef>
                <a:spcPts val="600"/>
              </a:spcBef>
              <a:spcAft>
                <a:spcPts val="0"/>
              </a:spcAft>
              <a:buClr>
                <a:srgbClr val="B7B6A3"/>
              </a:buClr>
              <a:buSzPct val="100000"/>
              <a:buFont typeface="Wingdings" panose="05000000000000000000" pitchFamily="2" charset="2"/>
              <a:buChar char="q"/>
            </a:pPr>
            <a:r>
              <a:rPr lang="fr-FR" altLang="fr-FR" sz="1800" b="1" dirty="0">
                <a:latin typeface="Tahoma" panose="020B0604030504040204" pitchFamily="34" charset="0"/>
              </a:rPr>
              <a:t>L</a:t>
            </a:r>
            <a:r>
              <a:rPr lang="fr-FR" altLang="fr-FR" sz="1800" b="1" i="1" u="sng" dirty="0" smtClean="0">
                <a:solidFill>
                  <a:schemeClr val="tx2"/>
                </a:solidFill>
                <a:hlinkClick r:id="rId3"/>
              </a:rPr>
              <a:t>’Arrêté du 25 janvier 2013</a:t>
            </a:r>
            <a:r>
              <a:rPr lang="fr-FR" altLang="fr-FR" sz="1800" b="1" i="1" dirty="0" smtClean="0">
                <a:solidFill>
                  <a:schemeClr val="tx2"/>
                </a:solidFill>
              </a:rPr>
              <a:t>  </a:t>
            </a:r>
            <a:r>
              <a:rPr lang="fr-FR" altLang="fr-FR" sz="1800" dirty="0" smtClean="0"/>
              <a:t>sur les </a:t>
            </a:r>
            <a:r>
              <a:rPr lang="fr-FR" altLang="fr-FR" sz="1800" dirty="0" smtClean="0">
                <a:effectLst/>
              </a:rPr>
              <a:t>extinctions des </a:t>
            </a:r>
            <a:r>
              <a:rPr lang="fr-FR" altLang="fr-FR" sz="1800" dirty="0" smtClean="0"/>
              <a:t>mises en lumière après 1h du matin est abrogé, mais </a:t>
            </a:r>
            <a:r>
              <a:rPr lang="fr-FR" altLang="fr-FR" sz="1800" b="1" dirty="0" smtClean="0"/>
              <a:t>repris intégralement</a:t>
            </a:r>
            <a:r>
              <a:rPr lang="fr-FR" altLang="fr-FR" sz="1800" dirty="0" smtClean="0"/>
              <a:t>.</a:t>
            </a: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800" dirty="0" smtClean="0"/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1800" u="sng" dirty="0" smtClean="0"/>
              <a:t>Art.2-IV</a:t>
            </a:r>
          </a:p>
          <a:p>
            <a:pPr marL="752475" lvl="1" indent="-352425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1800" b="1" dirty="0" smtClean="0"/>
              <a:t>Les parkings annexés à une zone d’activité sont éteints </a:t>
            </a:r>
            <a:r>
              <a:rPr lang="fr-FR" altLang="fr-FR" sz="1800" dirty="0" smtClean="0"/>
              <a:t>2h après la fin d’activité : </a:t>
            </a:r>
            <a:r>
              <a:rPr lang="fr-FR" altLang="fr-FR" sz="1800" i="1" dirty="0" smtClean="0"/>
              <a:t>parkings privés d’entreprise, en zone commerciale,…</a:t>
            </a:r>
          </a:p>
          <a:p>
            <a:pPr marL="752475" lvl="1" indent="-352425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q"/>
            </a:pPr>
            <a:endParaRPr lang="fr-FR" altLang="fr-FR" sz="1800" i="1" dirty="0"/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1800" u="sng" dirty="0"/>
              <a:t>Art.2-VIII</a:t>
            </a: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Ø"/>
            </a:pPr>
            <a:r>
              <a:rPr lang="fr-FR" altLang="fr-FR" sz="1800" dirty="0">
                <a:effectLst/>
              </a:rPr>
              <a:t>Le cas échéant, </a:t>
            </a:r>
            <a:r>
              <a:rPr lang="fr-FR" altLang="fr-FR" sz="1800" b="1" dirty="0">
                <a:effectLst/>
              </a:rPr>
              <a:t>les gestionnaires d’installations d’éclairage lancent une réflexion sur les possibilités d’extinction de leurs installations</a:t>
            </a:r>
            <a:r>
              <a:rPr lang="fr-FR" altLang="fr-FR" sz="1800" dirty="0">
                <a:effectLst/>
              </a:rPr>
              <a:t>. Cette réflexion est réalisée avec les différents </a:t>
            </a:r>
            <a:r>
              <a:rPr lang="fr-FR" altLang="fr-FR" sz="1800" dirty="0"/>
              <a:t>acteurs impliqués dans la lutte contre les nuisances lumineuses au niveau local. </a:t>
            </a:r>
            <a:endParaRPr lang="fr-FR" altLang="fr-FR" sz="1800" dirty="0">
              <a:effectLst/>
              <a:latin typeface="Tahoma" panose="020B0604030504040204" pitchFamily="34" charset="0"/>
            </a:endParaRPr>
          </a:p>
          <a:p>
            <a:pPr marL="400050" lvl="1" indent="0"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 lang="fr-FR" altLang="fr-FR" sz="1800" i="1" dirty="0" smtClean="0"/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q"/>
            </a:pPr>
            <a:endParaRPr lang="fr-FR" altLang="fr-FR" sz="1800" i="1" dirty="0"/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SzPct val="100000"/>
              <a:buNone/>
            </a:pPr>
            <a:endParaRPr lang="fr-FR" altLang="fr-FR" sz="1800" i="1" dirty="0" smtClean="0"/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800" dirty="0" smtClean="0"/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800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800" dirty="0" smtClean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285963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5895" y="45159"/>
            <a:ext cx="8616585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600" dirty="0" smtClean="0"/>
              <a:t>Art. 3 – « Les prescriptions techniques »</a:t>
            </a:r>
            <a:endParaRPr lang="fr-FR" altLang="fr-FR" sz="3600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17525"/>
            <a:ext cx="3607352" cy="5587839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600" u="sng" dirty="0" smtClean="0">
                <a:latin typeface="Tahoma" panose="020B0604030504040204" pitchFamily="34" charset="0"/>
              </a:rPr>
              <a:t>Art.3-II-1 – Alinéas a et e</a:t>
            </a:r>
            <a:endParaRPr lang="fr-FR" altLang="fr-FR" sz="1600" u="sng" dirty="0"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600" b="1" dirty="0" smtClean="0">
                <a:latin typeface="Tahoma" panose="020B0604030504040204" pitchFamily="34" charset="0"/>
              </a:rPr>
              <a:t>Les luminaires émettent &lt;1% vers le haut</a:t>
            </a:r>
            <a:r>
              <a:rPr lang="fr-FR" altLang="fr-FR" sz="1600" dirty="0" smtClean="0">
                <a:latin typeface="Tahoma" panose="020B0604030504040204" pitchFamily="34" charset="0"/>
              </a:rPr>
              <a:t> </a:t>
            </a:r>
            <a:r>
              <a:rPr lang="fr-FR" altLang="fr-FR" sz="1600" b="1" dirty="0" smtClean="0">
                <a:latin typeface="Tahoma" panose="020B0604030504040204" pitchFamily="34" charset="0"/>
              </a:rPr>
              <a:t>(ULR&lt;1%) </a:t>
            </a:r>
            <a:r>
              <a:rPr lang="fr-FR" altLang="fr-FR" sz="1600" dirty="0" smtClean="0">
                <a:latin typeface="Tahoma" panose="020B0604030504040204" pitchFamily="34" charset="0"/>
              </a:rPr>
              <a:t>: valeur fabricant « catalogue ». </a:t>
            </a:r>
          </a:p>
          <a:p>
            <a:pPr marL="800100" lvl="2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altLang="fr-FR" sz="1600" i="1" dirty="0" smtClean="0">
                <a:latin typeface="Tahoma" panose="020B0604030504040204" pitchFamily="34" charset="0"/>
              </a:rPr>
              <a:t>Ex. lampadaires, projecteurs,… (« 2/3 » des catalogues sont non conformes)</a:t>
            </a: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600" b="1" dirty="0">
                <a:latin typeface="Tahoma" panose="020B0604030504040204" pitchFamily="34" charset="0"/>
              </a:rPr>
              <a:t>Les luminaires émettent </a:t>
            </a:r>
            <a:r>
              <a:rPr lang="fr-FR" altLang="fr-FR" sz="1600" b="1" dirty="0" smtClean="0">
                <a:latin typeface="Tahoma" panose="020B0604030504040204" pitchFamily="34" charset="0"/>
              </a:rPr>
              <a:t>&lt;4% </a:t>
            </a:r>
            <a:r>
              <a:rPr lang="fr-FR" altLang="fr-FR" sz="1600" b="1" dirty="0">
                <a:latin typeface="Tahoma" panose="020B0604030504040204" pitchFamily="34" charset="0"/>
              </a:rPr>
              <a:t>vers le haut </a:t>
            </a:r>
            <a:r>
              <a:rPr lang="fr-FR" altLang="fr-FR" sz="1600" b="1" dirty="0" smtClean="0">
                <a:latin typeface="Tahoma" panose="020B0604030504040204" pitchFamily="34" charset="0"/>
              </a:rPr>
              <a:t>une fois installés (ULR</a:t>
            </a:r>
            <a:r>
              <a:rPr lang="fr-FR" altLang="fr-FR" sz="1600" b="1" dirty="0" smtClean="0">
                <a:latin typeface="Tahoma" panose="020B0604030504040204" pitchFamily="34" charset="0"/>
                <a:sym typeface="Symbol" panose="05050102010706020507" pitchFamily="18" charset="2"/>
              </a:rPr>
              <a:t>&lt;4%)</a:t>
            </a:r>
            <a:r>
              <a:rPr lang="fr-FR" altLang="fr-FR" sz="1600" b="1" dirty="0" smtClean="0">
                <a:latin typeface="Tahoma" panose="020B0604030504040204" pitchFamily="34" charset="0"/>
              </a:rPr>
              <a:t>.</a:t>
            </a:r>
            <a:r>
              <a:rPr lang="fr-FR" altLang="fr-FR" sz="1600" dirty="0" smtClean="0">
                <a:latin typeface="Tahoma" panose="020B0604030504040204" pitchFamily="34" charset="0"/>
              </a:rPr>
              <a:t> </a:t>
            </a:r>
          </a:p>
          <a:p>
            <a:pPr marL="800100" lvl="2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altLang="fr-FR" sz="1600" i="1" dirty="0" smtClean="0">
                <a:latin typeface="Tahoma" panose="020B0604030504040204" pitchFamily="34" charset="0"/>
              </a:rPr>
              <a:t>La majorité des installations privées (projecteurs des abords d’entreprises,…) ne respectent pas cette prescription.</a:t>
            </a:r>
            <a:endParaRPr lang="fr-FR" altLang="fr-FR" sz="1600" dirty="0" smtClean="0">
              <a:latin typeface="Tahoma" panose="020B0604030504040204" pitchFamily="34" charset="0"/>
            </a:endParaRPr>
          </a:p>
          <a:p>
            <a:pPr marL="1152525" lvl="2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200" dirty="0" smtClean="0">
              <a:latin typeface="Tahoma" panose="020B0604030504040204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3599892" y="1117525"/>
            <a:ext cx="5544108" cy="5587839"/>
          </a:xfrm>
          <a:prstGeom prst="rect">
            <a:avLst/>
          </a:prstGeo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None/>
            </a:pPr>
            <a:r>
              <a:rPr lang="fr-FR" altLang="fr-FR" sz="1600" u="sng" baseline="0" dirty="0" smtClean="0">
                <a:latin typeface="Tahoma" panose="020B0604030504040204" pitchFamily="34" charset="0"/>
              </a:rPr>
              <a:t>Discussion</a:t>
            </a:r>
          </a:p>
          <a:p>
            <a:pPr marL="268288" lvl="2" indent="-268288">
              <a:spcBef>
                <a:spcPts val="6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1600" b="1" cap="small" baseline="0" dirty="0" smtClean="0">
                <a:latin typeface="Tahoma" panose="020B0604030504040204" pitchFamily="34" charset="0"/>
              </a:rPr>
              <a:t>L’Arrêté distingue les </a:t>
            </a:r>
            <a:r>
              <a:rPr lang="fr-FR" altLang="fr-FR" sz="1600" b="1" cap="all" baseline="0" dirty="0" smtClean="0">
                <a:latin typeface="Tahoma" panose="020B0604030504040204" pitchFamily="34" charset="0"/>
              </a:rPr>
              <a:t>sources </a:t>
            </a:r>
            <a:r>
              <a:rPr lang="fr-FR" altLang="fr-FR" sz="1600" b="1" cap="small" baseline="0" dirty="0" smtClean="0">
                <a:latin typeface="Tahoma" panose="020B0604030504040204" pitchFamily="34" charset="0"/>
              </a:rPr>
              <a:t>(lampe, module </a:t>
            </a:r>
            <a:r>
              <a:rPr lang="fr-FR" altLang="fr-FR" sz="1600" b="1" cap="small" baseline="0" dirty="0" err="1" smtClean="0">
                <a:latin typeface="Tahoma" panose="020B0604030504040204" pitchFamily="34" charset="0"/>
              </a:rPr>
              <a:t>led</a:t>
            </a:r>
            <a:r>
              <a:rPr lang="fr-FR" altLang="fr-FR" sz="1600" b="1" cap="small" baseline="0" dirty="0" smtClean="0">
                <a:latin typeface="Tahoma" panose="020B0604030504040204" pitchFamily="34" charset="0"/>
              </a:rPr>
              <a:t>) des </a:t>
            </a:r>
            <a:r>
              <a:rPr lang="fr-FR" altLang="fr-FR" sz="1600" b="1" cap="all" baseline="0" dirty="0" smtClean="0">
                <a:latin typeface="Tahoma" panose="020B0604030504040204" pitchFamily="34" charset="0"/>
              </a:rPr>
              <a:t>luminaires</a:t>
            </a:r>
          </a:p>
          <a:p>
            <a:pPr marL="268288" lvl="2" indent="-268288">
              <a:spcBef>
                <a:spcPts val="6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1600" b="1" cap="small" baseline="0" dirty="0" smtClean="0">
                <a:latin typeface="Tahoma" panose="020B0604030504040204" pitchFamily="34" charset="0"/>
              </a:rPr>
              <a:t>ULR </a:t>
            </a:r>
            <a:r>
              <a:rPr lang="fr-FR" altLang="fr-FR" sz="1600" b="1" cap="small" baseline="0" dirty="0">
                <a:latin typeface="Tahoma" panose="020B0604030504040204" pitchFamily="34" charset="0"/>
                <a:sym typeface="Symbol" panose="05050102010706020507" pitchFamily="18" charset="2"/>
              </a:rPr>
              <a:t> </a:t>
            </a:r>
            <a:r>
              <a:rPr lang="fr-FR" altLang="fr-FR" sz="1600" b="1" cap="small" baseline="0" dirty="0" smtClean="0">
                <a:latin typeface="Tahoma" panose="020B0604030504040204" pitchFamily="34" charset="0"/>
                <a:sym typeface="Symbol" panose="05050102010706020507" pitchFamily="18" charset="2"/>
              </a:rPr>
              <a:t>ULOR</a:t>
            </a:r>
          </a:p>
          <a:p>
            <a:pPr marL="538163" lvl="3" indent="-26987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400" baseline="0" dirty="0">
                <a:latin typeface="Tahoma" panose="020B0604030504040204" pitchFamily="34" charset="0"/>
              </a:rPr>
              <a:t>ULR : pourcentage du flux du </a:t>
            </a:r>
            <a:r>
              <a:rPr lang="fr-FR" altLang="fr-FR" sz="1400" b="1" baseline="0" dirty="0">
                <a:latin typeface="Tahoma" panose="020B0604030504040204" pitchFamily="34" charset="0"/>
              </a:rPr>
              <a:t>luminaire</a:t>
            </a:r>
            <a:r>
              <a:rPr lang="fr-FR" altLang="fr-FR" sz="1400" baseline="0" dirty="0">
                <a:latin typeface="Tahoma" panose="020B0604030504040204" pitchFamily="34" charset="0"/>
              </a:rPr>
              <a:t> émis vers le haut ; </a:t>
            </a:r>
            <a:r>
              <a:rPr lang="fr-FR" altLang="fr-FR" sz="1400" baseline="0" dirty="0" smtClean="0">
                <a:latin typeface="Tahoma" panose="020B0604030504040204" pitchFamily="34" charset="0"/>
              </a:rPr>
              <a:t>intuitif</a:t>
            </a:r>
          </a:p>
          <a:p>
            <a:pPr marL="538163" lvl="3" indent="-26987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400" baseline="0" dirty="0" smtClean="0">
                <a:latin typeface="Tahoma" panose="020B0604030504040204" pitchFamily="34" charset="0"/>
              </a:rPr>
              <a:t>ULOR : pourcentage du flux de la </a:t>
            </a:r>
            <a:r>
              <a:rPr lang="fr-FR" altLang="fr-FR" sz="1400" b="1" baseline="0" dirty="0" smtClean="0">
                <a:latin typeface="Tahoma" panose="020B0604030504040204" pitchFamily="34" charset="0"/>
              </a:rPr>
              <a:t>source</a:t>
            </a:r>
            <a:r>
              <a:rPr lang="fr-FR" altLang="fr-FR" sz="1400" baseline="0" dirty="0" smtClean="0">
                <a:latin typeface="Tahoma" panose="020B0604030504040204" pitchFamily="34" charset="0"/>
              </a:rPr>
              <a:t> (lampe,…) émis vers le haut ; non intuitif</a:t>
            </a:r>
            <a:endParaRPr lang="fr-FR" altLang="fr-FR" sz="1600" b="1" baseline="0" dirty="0" smtClean="0">
              <a:latin typeface="Tahoma" panose="020B0604030504040204" pitchFamily="34" charset="0"/>
              <a:sym typeface="Symbol" panose="05050102010706020507" pitchFamily="18" charset="2"/>
            </a:endParaRPr>
          </a:p>
          <a:p>
            <a:pPr marL="268288" lvl="2" indent="-268288">
              <a:spcBef>
                <a:spcPts val="6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1600" b="1" baseline="0" dirty="0" smtClean="0">
                <a:latin typeface="Tahoma" panose="020B0604030504040204" pitchFamily="34" charset="0"/>
                <a:sym typeface="Symbol" panose="05050102010706020507" pitchFamily="18" charset="2"/>
              </a:rPr>
              <a:t>Les </a:t>
            </a:r>
            <a:r>
              <a:rPr lang="fr-FR" altLang="fr-FR" sz="1600" b="1" baseline="0" dirty="0">
                <a:latin typeface="Tahoma" panose="020B0604030504040204" pitchFamily="34" charset="0"/>
                <a:sym typeface="Symbol" panose="05050102010706020507" pitchFamily="18" charset="2"/>
              </a:rPr>
              <a:t>prescriptions de l’arrêté ne concernent que l’ULR </a:t>
            </a:r>
          </a:p>
          <a:p>
            <a:pPr marL="0" lvl="2" indent="0">
              <a:spcBef>
                <a:spcPts val="600"/>
              </a:spcBef>
              <a:spcAft>
                <a:spcPts val="0"/>
              </a:spcAft>
              <a:buSzPct val="100000"/>
              <a:buNone/>
            </a:pPr>
            <a:endParaRPr lang="fr-FR" altLang="fr-FR" sz="1600" b="1" baseline="0" dirty="0" smtClean="0">
              <a:latin typeface="Tahoma" panose="020B0604030504040204" pitchFamily="34" charset="0"/>
              <a:sym typeface="Symbol" panose="05050102010706020507" pitchFamily="18" charset="2"/>
            </a:endParaRPr>
          </a:p>
          <a:p>
            <a:pPr>
              <a:spcBef>
                <a:spcPct val="30000"/>
              </a:spcBef>
              <a:buNone/>
            </a:pPr>
            <a:r>
              <a:rPr lang="fr-FR" altLang="fr-FR" sz="1800" u="sng" baseline="0" dirty="0" smtClean="0">
                <a:latin typeface="Tahoma" panose="020B0604030504040204" pitchFamily="34" charset="0"/>
              </a:rPr>
              <a:t>Exemple</a:t>
            </a:r>
            <a:r>
              <a:rPr lang="fr-FR" altLang="fr-FR" sz="1800" baseline="0" dirty="0" smtClean="0">
                <a:latin typeface="Tahoma" panose="020B0604030504040204" pitchFamily="34" charset="0"/>
              </a:rPr>
              <a:t> </a:t>
            </a:r>
            <a:r>
              <a:rPr lang="fr-FR" altLang="fr-FR" sz="1800" baseline="0" dirty="0">
                <a:latin typeface="Tahoma" panose="020B0604030504040204" pitchFamily="34" charset="0"/>
              </a:rPr>
              <a:t>: </a:t>
            </a:r>
            <a:r>
              <a:rPr lang="fr-FR" altLang="fr-FR" sz="1600" baseline="0" dirty="0" smtClean="0">
                <a:latin typeface="Tahoma" panose="020B0604030504040204" pitchFamily="34" charset="0"/>
              </a:rPr>
              <a:t>le lampadaire </a:t>
            </a:r>
            <a:r>
              <a:rPr lang="fr-FR" altLang="fr-FR" sz="1600" baseline="0" dirty="0">
                <a:latin typeface="Tahoma" panose="020B0604030504040204" pitchFamily="34" charset="0"/>
              </a:rPr>
              <a:t>boule</a:t>
            </a:r>
          </a:p>
          <a:p>
            <a:pPr marL="1162050" indent="182563">
              <a:spcBef>
                <a:spcPts val="300"/>
              </a:spcBef>
              <a:spcAft>
                <a:spcPts val="0"/>
              </a:spcAft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fr-FR" altLang="fr-FR" sz="1400" baseline="0" dirty="0">
                <a:latin typeface="Tahoma" panose="020B0604030504040204" pitchFamily="34" charset="0"/>
              </a:rPr>
              <a:t>la lampe émet 10.000 lumens (ex. 100 W SHP),</a:t>
            </a:r>
          </a:p>
          <a:p>
            <a:pPr marL="1344613" indent="-182563">
              <a:spcBef>
                <a:spcPts val="300"/>
              </a:spcBef>
              <a:spcAft>
                <a:spcPts val="0"/>
              </a:spcAft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fr-FR" altLang="fr-FR" sz="1400" baseline="0" dirty="0">
                <a:latin typeface="Tahoma" panose="020B0604030504040204" pitchFamily="34" charset="0"/>
              </a:rPr>
              <a:t>8.000 lumens sortent effectivement du luminaire (réflexions </a:t>
            </a:r>
            <a:r>
              <a:rPr lang="fr-FR" altLang="fr-FR" sz="1400" baseline="0" dirty="0" smtClean="0">
                <a:latin typeface="Tahoma" panose="020B0604030504040204" pitchFamily="34" charset="0"/>
              </a:rPr>
              <a:t>internes, absorption par la vasque,…),</a:t>
            </a:r>
            <a:endParaRPr lang="fr-FR" altLang="fr-FR" sz="1400" baseline="0" dirty="0">
              <a:latin typeface="Tahoma" panose="020B0604030504040204" pitchFamily="34" charset="0"/>
            </a:endParaRPr>
          </a:p>
          <a:p>
            <a:pPr marL="1344613" lvl="1" indent="182563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q"/>
            </a:pPr>
            <a:r>
              <a:rPr lang="fr-FR" altLang="fr-FR" sz="1200" baseline="0" dirty="0">
                <a:latin typeface="Tahoma" panose="020B0604030504040204" pitchFamily="34" charset="0"/>
              </a:rPr>
              <a:t> le rendement lumineux du luminaire est de 80%</a:t>
            </a:r>
          </a:p>
          <a:p>
            <a:pPr marL="1344613" indent="-182563">
              <a:spcBef>
                <a:spcPts val="300"/>
              </a:spcBef>
              <a:spcAft>
                <a:spcPts val="0"/>
              </a:spcAft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fr-FR" altLang="fr-FR" sz="1400" baseline="0" dirty="0">
                <a:latin typeface="Tahoma" panose="020B0604030504040204" pitchFamily="34" charset="0"/>
              </a:rPr>
              <a:t>lampadaire boule : 4.000 lumens sont émis vers le bas, et 4.000 lumens sont émis vers le haut : </a:t>
            </a:r>
          </a:p>
          <a:p>
            <a:pPr marL="1527175" lvl="2" indent="-182563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Wingdings" panose="05000000000000000000" pitchFamily="2" charset="2"/>
              <a:buChar char="q"/>
            </a:pPr>
            <a:r>
              <a:rPr lang="fr-FR" altLang="fr-FR" sz="1200" baseline="0" dirty="0">
                <a:latin typeface="Tahoma" panose="020B0604030504040204" pitchFamily="34" charset="0"/>
              </a:rPr>
              <a:t> ULR = 50%	(= 4.000 lm / 8.000 lm)</a:t>
            </a:r>
          </a:p>
          <a:p>
            <a:pPr marL="1527175" lvl="2" indent="-182563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Wingdings" panose="05000000000000000000" pitchFamily="2" charset="2"/>
              <a:buChar char="q"/>
            </a:pPr>
            <a:r>
              <a:rPr lang="fr-FR" altLang="fr-FR" sz="1200" baseline="0" dirty="0">
                <a:latin typeface="Tahoma" panose="020B0604030504040204" pitchFamily="34" charset="0"/>
              </a:rPr>
              <a:t> ULOR = 40% 	(= 4.000 lm / 10.000 lm)</a:t>
            </a:r>
          </a:p>
          <a:p>
            <a:pPr marL="268288" lvl="2" indent="-268288">
              <a:spcBef>
                <a:spcPts val="3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q"/>
            </a:pPr>
            <a:endParaRPr lang="fr-FR" altLang="fr-FR" sz="1600" b="1" baseline="0" dirty="0">
              <a:latin typeface="Tahoma" panose="020B0604030504040204" pitchFamily="34" charset="0"/>
              <a:sym typeface="Symbol" panose="05050102010706020507" pitchFamily="18" charset="2"/>
            </a:endParaRPr>
          </a:p>
          <a:p>
            <a:pPr marL="1152525" lvl="2" indent="-352425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200" baseline="0" dirty="0" smtClean="0">
              <a:latin typeface="Tahoma" panose="020B0604030504040204" pitchFamily="34" charset="0"/>
            </a:endParaRPr>
          </a:p>
        </p:txBody>
      </p:sp>
      <p:pic>
        <p:nvPicPr>
          <p:cNvPr id="18" name="Picture 4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982" y="3943718"/>
            <a:ext cx="707923" cy="685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8027" y="4669403"/>
            <a:ext cx="1232957" cy="140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515573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17525"/>
            <a:ext cx="9144000" cy="2275471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1152525" lvl="2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200" dirty="0" smtClean="0">
              <a:latin typeface="Tahoma" panose="020B0604030504040204" pitchFamily="34" charset="0"/>
            </a:endParaRP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600" u="sng" dirty="0" smtClean="0">
                <a:latin typeface="Tahoma" panose="020B0604030504040204" pitchFamily="34" charset="0"/>
              </a:rPr>
              <a:t>Art.3-II-2 </a:t>
            </a:r>
            <a:r>
              <a:rPr lang="fr-FR" altLang="fr-FR" sz="1600" u="sng" dirty="0">
                <a:latin typeface="Tahoma" panose="020B0604030504040204" pitchFamily="34" charset="0"/>
              </a:rPr>
              <a:t>– Alinéas a et e</a:t>
            </a: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600" b="1" dirty="0" smtClean="0">
                <a:latin typeface="Tahoma" panose="020B0604030504040204" pitchFamily="34" charset="0"/>
              </a:rPr>
              <a:t>&gt;95% de l’émission vers le bas, est émise à l’intérieur d’un cône de  demi-angle 75° </a:t>
            </a:r>
            <a:r>
              <a:rPr lang="fr-FR" altLang="fr-FR" sz="1600" dirty="0" smtClean="0">
                <a:effectLst/>
                <a:latin typeface="Tahoma" panose="020B0604030504040204" pitchFamily="34" charset="0"/>
              </a:rPr>
              <a:t>(Code flux CIE 3 &gt; 95%)</a:t>
            </a:r>
            <a:endParaRPr lang="fr-FR" altLang="fr-FR" sz="1600" i="1" dirty="0">
              <a:effectLst/>
              <a:latin typeface="Tahoma" panose="020B0604030504040204" pitchFamily="34" charset="0"/>
            </a:endParaRPr>
          </a:p>
          <a:p>
            <a:pPr marL="1152525" lvl="2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600" dirty="0" smtClean="0">
              <a:latin typeface="Tahoma" panose="020B0604030504040204" pitchFamily="34" charset="0"/>
            </a:endParaRPr>
          </a:p>
        </p:txBody>
      </p:sp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5895" y="45159"/>
            <a:ext cx="8616105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600" dirty="0" smtClean="0"/>
              <a:t>Art. 3 – « Les prescriptions techniques »</a:t>
            </a:r>
            <a:endParaRPr lang="fr-FR" altLang="fr-FR" sz="3600" dirty="0"/>
          </a:p>
        </p:txBody>
      </p:sp>
      <p:grpSp>
        <p:nvGrpSpPr>
          <p:cNvPr id="5" name="Groupe 4"/>
          <p:cNvGrpSpPr/>
          <p:nvPr/>
        </p:nvGrpSpPr>
        <p:grpSpPr>
          <a:xfrm>
            <a:off x="252000" y="1916431"/>
            <a:ext cx="8640000" cy="1304664"/>
            <a:chOff x="265939" y="4724601"/>
            <a:chExt cx="8640000" cy="1304664"/>
          </a:xfrm>
        </p:grpSpPr>
        <p:sp>
          <p:nvSpPr>
            <p:cNvPr id="6" name="Triangle isocèle 5"/>
            <p:cNvSpPr>
              <a:spLocks noChangeAspect="1"/>
            </p:cNvSpPr>
            <p:nvPr/>
          </p:nvSpPr>
          <p:spPr bwMode="auto">
            <a:xfrm>
              <a:off x="265939" y="4949265"/>
              <a:ext cx="8640000" cy="1080000"/>
            </a:xfrm>
            <a:prstGeom prst="triangle">
              <a:avLst/>
            </a:prstGeom>
            <a:solidFill>
              <a:srgbClr val="FFFF00">
                <a:alpha val="38000"/>
              </a:srgbClr>
            </a:soli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6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cxnSp>
          <p:nvCxnSpPr>
            <p:cNvPr id="7" name="Connecteur droit 6"/>
            <p:cNvCxnSpPr>
              <a:stCxn id="6" idx="0"/>
              <a:endCxn id="6" idx="3"/>
            </p:cNvCxnSpPr>
            <p:nvPr/>
          </p:nvCxnSpPr>
          <p:spPr bwMode="auto">
            <a:xfrm>
              <a:off x="4585939" y="4949265"/>
              <a:ext cx="0" cy="108000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" name="Connecteur droit 7"/>
            <p:cNvCxnSpPr>
              <a:stCxn id="6" idx="4"/>
              <a:endCxn id="6" idx="3"/>
            </p:cNvCxnSpPr>
            <p:nvPr/>
          </p:nvCxnSpPr>
          <p:spPr bwMode="auto">
            <a:xfrm flipH="1">
              <a:off x="4585939" y="6029265"/>
              <a:ext cx="432000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9" name="ZoneTexte 8"/>
            <p:cNvSpPr txBox="1"/>
            <p:nvPr/>
          </p:nvSpPr>
          <p:spPr>
            <a:xfrm>
              <a:off x="3726176" y="5118436"/>
              <a:ext cx="792088" cy="420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b="1" dirty="0" smtClean="0">
                  <a:solidFill>
                    <a:srgbClr val="000000"/>
                  </a:solidFill>
                  <a:sym typeface="Symbol" panose="05050102010706020507" pitchFamily="18" charset="2"/>
                </a:rPr>
                <a:t></a:t>
              </a:r>
              <a:r>
                <a:rPr lang="fr-FR" sz="2400" b="1" dirty="0" smtClean="0">
                  <a:solidFill>
                    <a:srgbClr val="000000"/>
                  </a:solidFill>
                  <a:sym typeface="Symbol" panose="05050102010706020507" pitchFamily="18" charset="2"/>
                </a:rPr>
                <a:t> 75°</a:t>
              </a:r>
              <a:endParaRPr lang="fr-FR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10" name="Arc 9"/>
            <p:cNvSpPr/>
            <p:nvPr/>
          </p:nvSpPr>
          <p:spPr bwMode="auto">
            <a:xfrm rot="10555342">
              <a:off x="4218320" y="4724601"/>
              <a:ext cx="684076" cy="612068"/>
            </a:xfrm>
            <a:prstGeom prst="arc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6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4560358" y="531710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 smtClean="0">
                  <a:solidFill>
                    <a:srgbClr val="000000"/>
                  </a:solidFill>
                  <a:sym typeface="Symbol" panose="05050102010706020507" pitchFamily="18" charset="2"/>
                </a:rPr>
                <a:t>H=1</a:t>
              </a:r>
              <a:endParaRPr lang="fr-FR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6120172" y="5604730"/>
              <a:ext cx="732703" cy="420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 smtClean="0">
                  <a:solidFill>
                    <a:srgbClr val="000000"/>
                  </a:solidFill>
                  <a:sym typeface="Symbol" panose="05050102010706020507" pitchFamily="18" charset="2"/>
                </a:rPr>
                <a:t>L</a:t>
              </a:r>
              <a:r>
                <a:rPr lang="fr-FR" sz="3200" b="1" dirty="0" smtClean="0">
                  <a:solidFill>
                    <a:srgbClr val="000000"/>
                  </a:solidFill>
                  <a:sym typeface="Symbol" panose="05050102010706020507" pitchFamily="18" charset="2"/>
                </a:rPr>
                <a:t>  </a:t>
              </a:r>
              <a:r>
                <a:rPr lang="fr-FR" sz="2400" b="1" dirty="0" smtClean="0">
                  <a:solidFill>
                    <a:srgbClr val="000000"/>
                  </a:solidFill>
                  <a:sym typeface="Symbol" panose="05050102010706020507" pitchFamily="18" charset="2"/>
                </a:rPr>
                <a:t>4</a:t>
              </a:r>
              <a:endParaRPr lang="fr-FR" sz="2400" b="1" dirty="0">
                <a:solidFill>
                  <a:srgbClr val="000000"/>
                </a:solidFill>
              </a:endParaRPr>
            </a:p>
          </p:txBody>
        </p:sp>
      </p:grpSp>
      <p:sp>
        <p:nvSpPr>
          <p:cNvPr id="13" name="ZoneTexte 12"/>
          <p:cNvSpPr txBox="1"/>
          <p:nvPr/>
        </p:nvSpPr>
        <p:spPr>
          <a:xfrm>
            <a:off x="7277893" y="4725142"/>
            <a:ext cx="1802070" cy="1908211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rgbClr val="000000">
                  <a:alpha val="28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1026" name="Imag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8994" y="5222197"/>
            <a:ext cx="1802069" cy="1411160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  <p:sp>
        <p:nvSpPr>
          <p:cNvPr id="4" name="ZoneTexte 3"/>
          <p:cNvSpPr txBox="1"/>
          <p:nvPr/>
        </p:nvSpPr>
        <p:spPr>
          <a:xfrm>
            <a:off x="7236720" y="4632266"/>
            <a:ext cx="1823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Nota :</a:t>
            </a:r>
          </a:p>
          <a:p>
            <a:r>
              <a:rPr lang="fr-FR" b="1" dirty="0" smtClean="0"/>
              <a:t>ULR non conforme</a:t>
            </a:r>
          </a:p>
          <a:p>
            <a:r>
              <a:rPr lang="fr-FR" b="1" dirty="0" smtClean="0"/>
              <a:t>CF CIE 3 conforme</a:t>
            </a:r>
            <a:endParaRPr lang="fr-FR" b="1" dirty="0"/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0" y="3446323"/>
            <a:ext cx="7193688" cy="3187032"/>
          </a:xfrm>
          <a:prstGeom prst="rect">
            <a:avLst/>
          </a:prstGeo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0"/>
              </a:spcAft>
              <a:buSzTx/>
              <a:buNone/>
            </a:pPr>
            <a:r>
              <a:rPr lang="fr-FR" altLang="fr-FR" sz="2400" u="sng" baseline="0" dirty="0" smtClean="0">
                <a:latin typeface="Tahoma" panose="020B0604030504040204" pitchFamily="34" charset="0"/>
              </a:rPr>
              <a:t>Discussion</a:t>
            </a: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800" baseline="0" dirty="0" smtClean="0">
                <a:effectLst/>
                <a:latin typeface="Tahoma" panose="020B0604030504040204" pitchFamily="34" charset="0"/>
              </a:rPr>
              <a:t>Prescription de prévention</a:t>
            </a: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600" baseline="0" dirty="0">
                <a:effectLst/>
                <a:latin typeface="Tahoma" panose="020B0604030504040204" pitchFamily="34" charset="0"/>
              </a:rPr>
              <a:t>d</a:t>
            </a:r>
            <a:r>
              <a:rPr lang="fr-FR" altLang="fr-FR" sz="1600" baseline="0" dirty="0" smtClean="0">
                <a:effectLst/>
                <a:latin typeface="Tahoma" panose="020B0604030504040204" pitchFamily="34" charset="0"/>
              </a:rPr>
              <a:t>e la lumière éblouissante</a:t>
            </a: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600" baseline="0" dirty="0">
                <a:effectLst/>
                <a:latin typeface="Tahoma" panose="020B0604030504040204" pitchFamily="34" charset="0"/>
              </a:rPr>
              <a:t>d</a:t>
            </a:r>
            <a:r>
              <a:rPr lang="fr-FR" altLang="fr-FR" sz="1600" baseline="0" dirty="0" smtClean="0">
                <a:effectLst/>
                <a:latin typeface="Tahoma" panose="020B0604030504040204" pitchFamily="34" charset="0"/>
              </a:rPr>
              <a:t>e la lumière perdue au loin</a:t>
            </a: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1800" baseline="0" dirty="0">
                <a:latin typeface="Tahoma" panose="020B0604030504040204" pitchFamily="34" charset="0"/>
                <a:hlinkClick r:id="rId4"/>
              </a:rPr>
              <a:t>Préconisations</a:t>
            </a:r>
            <a:r>
              <a:rPr lang="fr-FR" altLang="fr-FR" sz="1800" baseline="0" dirty="0">
                <a:latin typeface="Tahoma" panose="020B0604030504040204" pitchFamily="34" charset="0"/>
              </a:rPr>
              <a:t> EU</a:t>
            </a:r>
            <a:r>
              <a:rPr lang="fr-FR" altLang="fr-FR" sz="1800" b="1" baseline="0" dirty="0">
                <a:latin typeface="Tahoma" panose="020B0604030504040204" pitchFamily="34" charset="0"/>
              </a:rPr>
              <a:t> </a:t>
            </a:r>
            <a:r>
              <a:rPr lang="fr-FR" altLang="fr-FR" sz="1800" baseline="0" dirty="0">
                <a:latin typeface="Tahoma" panose="020B0604030504040204" pitchFamily="34" charset="0"/>
              </a:rPr>
              <a:t>pour les marchés </a:t>
            </a:r>
            <a:r>
              <a:rPr lang="fr-FR" altLang="fr-FR" sz="1800" baseline="0" dirty="0" smtClean="0">
                <a:latin typeface="Tahoma" panose="020B0604030504040204" pitchFamily="34" charset="0"/>
              </a:rPr>
              <a:t>publics                                             (Green Public </a:t>
            </a:r>
            <a:r>
              <a:rPr lang="fr-FR" altLang="fr-FR" sz="1800" baseline="0" dirty="0" err="1" smtClean="0">
                <a:latin typeface="Tahoma" panose="020B0604030504040204" pitchFamily="34" charset="0"/>
              </a:rPr>
              <a:t>Procurement</a:t>
            </a:r>
            <a:r>
              <a:rPr lang="fr-FR" altLang="fr-FR" sz="1800" baseline="0" dirty="0" smtClean="0">
                <a:latin typeface="Tahoma" panose="020B0604030504040204" pitchFamily="34" charset="0"/>
              </a:rPr>
              <a:t>)</a:t>
            </a:r>
            <a:endParaRPr lang="fr-FR" altLang="fr-FR" sz="1800" baseline="0" dirty="0">
              <a:latin typeface="Tahoma" panose="020B0604030504040204" pitchFamily="34" charset="0"/>
            </a:endParaRPr>
          </a:p>
          <a:p>
            <a:pPr marL="752475" lvl="1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1600" baseline="0" dirty="0">
                <a:latin typeface="Tahoma" panose="020B0604030504040204" pitchFamily="34" charset="0"/>
              </a:rPr>
              <a:t>Spécification Technique n°7 : </a:t>
            </a:r>
          </a:p>
          <a:p>
            <a:pPr marL="1152525" lvl="2" indent="-352425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Ø"/>
            </a:pPr>
            <a:r>
              <a:rPr lang="fr-FR" sz="1600" baseline="0" dirty="0">
                <a:solidFill>
                  <a:srgbClr val="92D050"/>
                </a:solidFill>
              </a:rPr>
              <a:t>ULR</a:t>
            </a:r>
            <a:r>
              <a:rPr lang="fr-FR" sz="1600" baseline="0" dirty="0">
                <a:solidFill>
                  <a:srgbClr val="92D050"/>
                </a:solidFill>
                <a:sym typeface="Symbol" panose="05050102010706020507" pitchFamily="18" charset="2"/>
              </a:rPr>
              <a:t> = 0</a:t>
            </a:r>
          </a:p>
          <a:p>
            <a:pPr marL="1152525" lvl="2" indent="-352425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Ø"/>
            </a:pPr>
            <a:r>
              <a:rPr lang="fr-FR" altLang="fr-FR" sz="1600" baseline="0" dirty="0">
                <a:solidFill>
                  <a:srgbClr val="92D050"/>
                </a:solidFill>
                <a:latin typeface="Tahoma" panose="020B0604030504040204" pitchFamily="34" charset="0"/>
                <a:sym typeface="Symbol" panose="05050102010706020507" pitchFamily="18" charset="2"/>
              </a:rPr>
              <a:t>Code Flux n°3 &gt; 97%</a:t>
            </a:r>
            <a:endParaRPr lang="fr-FR" altLang="fr-FR" sz="1600" baseline="0" dirty="0">
              <a:solidFill>
                <a:srgbClr val="92D050"/>
              </a:solidFill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600" baseline="0" dirty="0" smtClean="0">
              <a:effectLst/>
              <a:latin typeface="Tahoma" panose="020B0604030504040204" pitchFamily="34" charset="0"/>
            </a:endParaRPr>
          </a:p>
        </p:txBody>
      </p:sp>
      <p:pic>
        <p:nvPicPr>
          <p:cNvPr id="18" name="Image 17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0173" y="3449366"/>
            <a:ext cx="2253515" cy="3193553"/>
          </a:xfrm>
          <a:prstGeom prst="rect">
            <a:avLst/>
          </a:prstGeom>
        </p:spPr>
      </p:pic>
      <p:sp>
        <p:nvSpPr>
          <p:cNvPr id="19" name="ZoneTexte 18"/>
          <p:cNvSpPr txBox="1"/>
          <p:nvPr/>
        </p:nvSpPr>
        <p:spPr>
          <a:xfrm>
            <a:off x="8063880" y="2435374"/>
            <a:ext cx="10801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baseline="0" dirty="0"/>
              <a:t>à</a:t>
            </a:r>
            <a:r>
              <a:rPr lang="fr-FR" sz="1050" i="1" baseline="0" dirty="0" smtClean="0"/>
              <a:t> l’échelle</a:t>
            </a:r>
            <a:endParaRPr lang="fr-FR" sz="1050" i="1" baseline="0" dirty="0"/>
          </a:p>
        </p:txBody>
      </p:sp>
    </p:spTree>
    <p:extLst>
      <p:ext uri="{BB962C8B-B14F-4D97-AF65-F5344CB8AC3E}">
        <p14:creationId xmlns:p14="http://schemas.microsoft.com/office/powerpoint/2010/main" val="36861252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36105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200" dirty="0" smtClean="0"/>
              <a:t>Art. 3-II-1 &amp; Art. 3-II-2 :</a:t>
            </a:r>
            <a:br>
              <a:rPr lang="fr-FR" altLang="fr-FR" sz="3200" dirty="0" smtClean="0"/>
            </a:br>
            <a:r>
              <a:rPr lang="fr-FR" altLang="fr-FR" sz="3200" dirty="0" smtClean="0"/>
              <a:t>« Les émissions vers le haut »</a:t>
            </a:r>
            <a:endParaRPr lang="fr-FR" altLang="fr-FR" sz="3200" i="1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1723" y="1117552"/>
            <a:ext cx="8788769" cy="5740448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u="sng" dirty="0" smtClean="0">
                <a:latin typeface="Tahoma" panose="020B0604030504040204" pitchFamily="34" charset="0"/>
              </a:rPr>
              <a:t>Les variantes des modèles sont légion, à vérifier au cas par cas </a:t>
            </a:r>
            <a:endParaRPr lang="fr-FR" altLang="fr-FR" sz="1800" b="1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734" y="1616906"/>
            <a:ext cx="4040105" cy="516367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4" y="1621737"/>
            <a:ext cx="4002572" cy="515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917608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739" name="Rectangle 3"/>
          <p:cNvSpPr>
            <a:spLocks noGrp="1" noChangeArrowheads="1"/>
          </p:cNvSpPr>
          <p:nvPr>
            <p:ph type="title"/>
          </p:nvPr>
        </p:nvSpPr>
        <p:spPr>
          <a:xfrm>
            <a:off x="107950" y="115888"/>
            <a:ext cx="8964613" cy="1139825"/>
          </a:xfrm>
          <a:noFill/>
          <a:ln/>
        </p:spPr>
        <p:txBody>
          <a:bodyPr lIns="92075" tIns="46038" rIns="92075" bIns="46038"/>
          <a:lstStyle/>
          <a:p>
            <a:pPr>
              <a:spcBef>
                <a:spcPct val="30000"/>
              </a:spcBef>
              <a:buClr>
                <a:schemeClr val="hlink"/>
              </a:buClr>
              <a:buFont typeface="Arial" panose="020B0604020202020204" pitchFamily="34" charset="0"/>
              <a:buNone/>
            </a:pPr>
            <a:r>
              <a:rPr lang="fr-FR" altLang="fr-FR" sz="3200" u="sng" dirty="0">
                <a:latin typeface="Tahoma" panose="020B0604030504040204" pitchFamily="34" charset="0"/>
              </a:rPr>
              <a:t>Diagramme photométrique et répartition de flux</a:t>
            </a:r>
          </a:p>
        </p:txBody>
      </p:sp>
      <p:pic>
        <p:nvPicPr>
          <p:cNvPr id="1652742" name="Picture 6" descr="fig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3" y="2362956"/>
            <a:ext cx="3025775" cy="3027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52744" name="AutoShape 8" descr="Light-Measurement-Geometries-Chapter-7-Light-Measurement_010"/>
          <p:cNvSpPr>
            <a:spLocks noChangeAspect="1" noChangeArrowheads="1"/>
          </p:cNvSpPr>
          <p:nvPr/>
        </p:nvSpPr>
        <p:spPr bwMode="auto">
          <a:xfrm>
            <a:off x="4419600" y="296461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52745" name="AutoShape 9" descr="Light-Measurement-Geometries-Chapter-7-Light-Measurement_010"/>
          <p:cNvSpPr>
            <a:spLocks noChangeAspect="1" noChangeArrowheads="1"/>
          </p:cNvSpPr>
          <p:nvPr/>
        </p:nvSpPr>
        <p:spPr bwMode="auto">
          <a:xfrm>
            <a:off x="4419600" y="296461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52746" name="AutoShape 10" descr="Light-Measurement-Geometries-Chapter-7-Light-Measurement_010"/>
          <p:cNvSpPr>
            <a:spLocks noChangeAspect="1" noChangeArrowheads="1"/>
          </p:cNvSpPr>
          <p:nvPr/>
        </p:nvSpPr>
        <p:spPr bwMode="auto">
          <a:xfrm>
            <a:off x="4419600" y="296461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52747" name="AutoShape 11" descr="Light-Measurement-Geometries-Chapter-7-Light-Measurement_010"/>
          <p:cNvSpPr>
            <a:spLocks noChangeAspect="1" noChangeArrowheads="1"/>
          </p:cNvSpPr>
          <p:nvPr/>
        </p:nvSpPr>
        <p:spPr bwMode="auto">
          <a:xfrm>
            <a:off x="4419600" y="296461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52748" name="AutoShape 12" descr="Light-Measurement-Geometries-Chapter-7-Light-Measurement_010"/>
          <p:cNvSpPr>
            <a:spLocks noChangeAspect="1" noChangeArrowheads="1"/>
          </p:cNvSpPr>
          <p:nvPr/>
        </p:nvSpPr>
        <p:spPr bwMode="auto">
          <a:xfrm>
            <a:off x="4419600" y="296461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1652763" name="Picture 2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2907468"/>
            <a:ext cx="270827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2764" name="Text Box 28"/>
          <p:cNvSpPr txBox="1">
            <a:spLocks noChangeArrowheads="1"/>
          </p:cNvSpPr>
          <p:nvPr/>
        </p:nvSpPr>
        <p:spPr bwMode="auto">
          <a:xfrm>
            <a:off x="4198938" y="2202618"/>
            <a:ext cx="2846387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1400" i="1" baseline="0"/>
              <a:t>L’angle solide croit à l’approche de l’horizon ;</a:t>
            </a:r>
          </a:p>
          <a:p>
            <a:r>
              <a:rPr lang="fr-FR" altLang="fr-FR" sz="1400" i="1" baseline="0"/>
              <a:t>le flux lumineux  est proportionnel</a:t>
            </a:r>
          </a:p>
        </p:txBody>
      </p:sp>
      <p:sp>
        <p:nvSpPr>
          <p:cNvPr id="1653632" name="Text Box 896"/>
          <p:cNvSpPr txBox="1">
            <a:spLocks noChangeArrowheads="1"/>
          </p:cNvSpPr>
          <p:nvPr/>
        </p:nvSpPr>
        <p:spPr bwMode="auto">
          <a:xfrm>
            <a:off x="123825" y="1404106"/>
            <a:ext cx="77819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1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  <a:buClr>
                <a:schemeClr val="hlink"/>
              </a:buClr>
              <a:buFont typeface="Arial" panose="020B0604020202020204" pitchFamily="34" charset="0"/>
              <a:buNone/>
            </a:pPr>
            <a:r>
              <a:rPr lang="fr-FR" altLang="fr-FR" sz="1800" u="sng" baseline="0" dirty="0">
                <a:latin typeface="Tahoma" panose="020B0604030504040204" pitchFamily="34" charset="0"/>
              </a:rPr>
              <a:t>Exemple d’une boule de 10.000 lumens (100 watts SHP</a:t>
            </a:r>
            <a:r>
              <a:rPr lang="fr-FR" altLang="fr-FR" sz="1800" u="sng" baseline="0" dirty="0" smtClean="0">
                <a:latin typeface="Tahoma" panose="020B0604030504040204" pitchFamily="34" charset="0"/>
              </a:rPr>
              <a:t>) :</a:t>
            </a:r>
            <a:r>
              <a:rPr lang="fr-FR" altLang="fr-FR" sz="1400" u="sng" baseline="0" dirty="0" smtClean="0">
                <a:latin typeface="Tahoma" panose="020B0604030504040204" pitchFamily="34" charset="0"/>
              </a:rPr>
              <a:t> </a:t>
            </a:r>
            <a:endParaRPr lang="fr-FR" altLang="fr-FR" sz="1000" u="sng" baseline="0" dirty="0">
              <a:latin typeface="Tahoma" panose="020B0604030504040204" pitchFamily="34" charset="0"/>
            </a:endParaRPr>
          </a:p>
        </p:txBody>
      </p:sp>
      <p:sp>
        <p:nvSpPr>
          <p:cNvPr id="1653633" name="Line 897"/>
          <p:cNvSpPr>
            <a:spLocks noChangeShapeType="1"/>
          </p:cNvSpPr>
          <p:nvPr/>
        </p:nvSpPr>
        <p:spPr bwMode="auto">
          <a:xfrm flipH="1" flipV="1">
            <a:off x="1158875" y="2135943"/>
            <a:ext cx="215900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53634" name="Line 898"/>
          <p:cNvSpPr>
            <a:spLocks noChangeShapeType="1"/>
          </p:cNvSpPr>
          <p:nvPr/>
        </p:nvSpPr>
        <p:spPr bwMode="auto">
          <a:xfrm flipV="1">
            <a:off x="1873250" y="2147056"/>
            <a:ext cx="217488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53635" name="Text Box 899"/>
          <p:cNvSpPr txBox="1">
            <a:spLocks noChangeArrowheads="1"/>
          </p:cNvSpPr>
          <p:nvPr/>
        </p:nvSpPr>
        <p:spPr bwMode="auto">
          <a:xfrm>
            <a:off x="1128713" y="1951793"/>
            <a:ext cx="10795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1200" i="1" baseline="0"/>
              <a:t>200 lumens</a:t>
            </a:r>
          </a:p>
        </p:txBody>
      </p:sp>
      <p:sp>
        <p:nvSpPr>
          <p:cNvPr id="1653636" name="Line 900"/>
          <p:cNvSpPr>
            <a:spLocks noChangeShapeType="1"/>
          </p:cNvSpPr>
          <p:nvPr/>
        </p:nvSpPr>
        <p:spPr bwMode="auto">
          <a:xfrm flipV="1">
            <a:off x="2598738" y="3364668"/>
            <a:ext cx="865187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53637" name="Line 901"/>
          <p:cNvSpPr>
            <a:spLocks noChangeShapeType="1"/>
          </p:cNvSpPr>
          <p:nvPr/>
        </p:nvSpPr>
        <p:spPr bwMode="auto">
          <a:xfrm>
            <a:off x="2671763" y="4150481"/>
            <a:ext cx="792162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53638" name="Text Box 902"/>
          <p:cNvSpPr txBox="1">
            <a:spLocks noChangeArrowheads="1"/>
          </p:cNvSpPr>
          <p:nvPr/>
        </p:nvSpPr>
        <p:spPr bwMode="auto">
          <a:xfrm>
            <a:off x="3108325" y="3720268"/>
            <a:ext cx="10795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1200" i="1" baseline="0"/>
              <a:t>2600 lumens</a:t>
            </a:r>
          </a:p>
        </p:txBody>
      </p:sp>
      <p:sp>
        <p:nvSpPr>
          <p:cNvPr id="1653639" name="Line 903"/>
          <p:cNvSpPr>
            <a:spLocks noChangeShapeType="1"/>
          </p:cNvSpPr>
          <p:nvPr/>
        </p:nvSpPr>
        <p:spPr bwMode="auto">
          <a:xfrm flipV="1">
            <a:off x="2643188" y="2180393"/>
            <a:ext cx="64928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aphicFrame>
        <p:nvGraphicFramePr>
          <p:cNvPr id="1654992" name="Group 1232"/>
          <p:cNvGraphicFramePr>
            <a:graphicFrameLocks noGrp="1"/>
          </p:cNvGraphicFramePr>
          <p:nvPr>
            <p:extLst/>
          </p:nvPr>
        </p:nvGraphicFramePr>
        <p:xfrm>
          <a:off x="7097713" y="2301043"/>
          <a:ext cx="1979612" cy="3542030"/>
        </p:xfrm>
        <a:graphic>
          <a:graphicData uri="http://schemas.openxmlformats.org/drawingml/2006/table">
            <a:tbl>
              <a:tblPr/>
              <a:tblGrid>
                <a:gridCol w="1023937">
                  <a:extLst>
                    <a:ext uri="{9D8B030D-6E8A-4147-A177-3AD203B41FA5}">
                      <a16:colId xmlns:a16="http://schemas.microsoft.com/office/drawing/2014/main" val="1020553777"/>
                    </a:ext>
                  </a:extLst>
                </a:gridCol>
                <a:gridCol w="955675">
                  <a:extLst>
                    <a:ext uri="{9D8B030D-6E8A-4147-A177-3AD203B41FA5}">
                      <a16:colId xmlns:a16="http://schemas.microsoft.com/office/drawing/2014/main" val="1850592404"/>
                    </a:ext>
                  </a:extLst>
                </a:gridCol>
              </a:tblGrid>
              <a:tr h="4921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Secteur angulaire d'émission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Pourcentage du flux émis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010109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180° - 165°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2%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409829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165° - 150°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5%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915197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150° - 135°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8%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8544721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135° - 120°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4198940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120° - 105°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12%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6220459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105° - 90°</a:t>
                      </a:r>
                      <a:endParaRPr kumimoji="0" lang="fr-FR" altLang="fr-F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13%</a:t>
                      </a:r>
                      <a:endParaRPr kumimoji="0" lang="fr-FR" altLang="fr-F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6846808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90° - 75°</a:t>
                      </a:r>
                      <a:endParaRPr kumimoji="0" lang="fr-FR" altLang="fr-F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13%</a:t>
                      </a:r>
                      <a:endParaRPr kumimoji="0" lang="fr-FR" altLang="fr-F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987364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75° - 60°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12%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7044704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60° - 45°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8861524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45° - 30°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8%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140668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30° - 15°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5%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7783806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15° - 0°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2%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7726689"/>
                  </a:ext>
                </a:extLst>
              </a:tr>
            </a:tbl>
          </a:graphicData>
        </a:graphic>
      </p:graphicFrame>
      <p:sp>
        <p:nvSpPr>
          <p:cNvPr id="1654983" name="Text Box 1223"/>
          <p:cNvSpPr txBox="1">
            <a:spLocks noChangeArrowheads="1"/>
          </p:cNvSpPr>
          <p:nvPr/>
        </p:nvSpPr>
        <p:spPr bwMode="auto">
          <a:xfrm>
            <a:off x="2100263" y="1953381"/>
            <a:ext cx="10795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1200" i="1" baseline="0"/>
              <a:t>1300 lumens</a:t>
            </a:r>
          </a:p>
        </p:txBody>
      </p:sp>
      <p:sp>
        <p:nvSpPr>
          <p:cNvPr id="1654984" name="Text Box 1224"/>
          <p:cNvSpPr txBox="1">
            <a:spLocks noChangeArrowheads="1"/>
          </p:cNvSpPr>
          <p:nvPr/>
        </p:nvSpPr>
        <p:spPr bwMode="auto">
          <a:xfrm>
            <a:off x="3103563" y="2716968"/>
            <a:ext cx="10795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1200" i="1" baseline="0"/>
              <a:t>2200 lumens</a:t>
            </a:r>
          </a:p>
        </p:txBody>
      </p:sp>
      <p:sp>
        <p:nvSpPr>
          <p:cNvPr id="1654985" name="Text Box 1225"/>
          <p:cNvSpPr txBox="1">
            <a:spLocks noChangeArrowheads="1"/>
          </p:cNvSpPr>
          <p:nvPr/>
        </p:nvSpPr>
        <p:spPr bwMode="auto">
          <a:xfrm>
            <a:off x="106363" y="5798306"/>
            <a:ext cx="89820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1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fr-FR" altLang="fr-FR" sz="1400" baseline="0">
                <a:latin typeface="Tahoma" panose="020B0604030504040204" pitchFamily="34" charset="0"/>
              </a:rPr>
              <a:t> </a:t>
            </a:r>
            <a:r>
              <a:rPr lang="fr-FR" altLang="fr-FR" sz="1400" u="sng" baseline="0">
                <a:latin typeface="Tahoma" panose="020B0604030504040204" pitchFamily="34" charset="0"/>
              </a:rPr>
              <a:t>une même amplitude du diagramme photométrique émet 2% vers le zénith et 26% vers l’horizon</a:t>
            </a:r>
          </a:p>
          <a:p>
            <a:pPr>
              <a:spcBef>
                <a:spcPct val="30000"/>
              </a:spcBef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fr-FR" altLang="fr-FR" sz="1400" baseline="0">
                <a:latin typeface="Tahoma" panose="020B0604030504040204" pitchFamily="34" charset="0"/>
              </a:rPr>
              <a:t> </a:t>
            </a:r>
            <a:r>
              <a:rPr lang="fr-FR" altLang="fr-FR" sz="1400" b="1" u="sng" baseline="0">
                <a:latin typeface="Tahoma" panose="020B0604030504040204" pitchFamily="34" charset="0"/>
              </a:rPr>
              <a:t>toute composante horizontale du diagramme photométrique doit être évitée</a:t>
            </a:r>
          </a:p>
        </p:txBody>
      </p:sp>
      <p:sp>
        <p:nvSpPr>
          <p:cNvPr id="1654986" name="Line 1226"/>
          <p:cNvSpPr>
            <a:spLocks noChangeShapeType="1"/>
          </p:cNvSpPr>
          <p:nvPr/>
        </p:nvSpPr>
        <p:spPr bwMode="auto">
          <a:xfrm>
            <a:off x="2849563" y="5083931"/>
            <a:ext cx="503237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54987" name="Line 1227"/>
          <p:cNvSpPr>
            <a:spLocks noChangeShapeType="1"/>
          </p:cNvSpPr>
          <p:nvPr/>
        </p:nvSpPr>
        <p:spPr bwMode="auto">
          <a:xfrm>
            <a:off x="1939925" y="5028368"/>
            <a:ext cx="144463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54988" name="Text Box 1228"/>
          <p:cNvSpPr txBox="1">
            <a:spLocks noChangeArrowheads="1"/>
          </p:cNvSpPr>
          <p:nvPr/>
        </p:nvSpPr>
        <p:spPr bwMode="auto">
          <a:xfrm>
            <a:off x="3092450" y="4756906"/>
            <a:ext cx="10795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1200" i="1" baseline="0"/>
              <a:t>2200 lumens</a:t>
            </a:r>
          </a:p>
        </p:txBody>
      </p:sp>
      <p:sp>
        <p:nvSpPr>
          <p:cNvPr id="1654989" name="Text Box 1229"/>
          <p:cNvSpPr txBox="1">
            <a:spLocks noChangeArrowheads="1"/>
          </p:cNvSpPr>
          <p:nvPr/>
        </p:nvSpPr>
        <p:spPr bwMode="auto">
          <a:xfrm>
            <a:off x="2128838" y="5415718"/>
            <a:ext cx="10795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1200" i="1" baseline="0"/>
              <a:t>1300 lumens</a:t>
            </a:r>
          </a:p>
        </p:txBody>
      </p:sp>
      <p:sp>
        <p:nvSpPr>
          <p:cNvPr id="1654991" name="Text Box 1231"/>
          <p:cNvSpPr txBox="1">
            <a:spLocks noChangeArrowheads="1"/>
          </p:cNvSpPr>
          <p:nvPr/>
        </p:nvSpPr>
        <p:spPr bwMode="auto">
          <a:xfrm>
            <a:off x="7015163" y="1367593"/>
            <a:ext cx="2195512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1400" i="1" baseline="0"/>
              <a:t>Flux lumineux  émis, à amplitude de diagramme photométrique égale   (ex. boule)</a:t>
            </a:r>
          </a:p>
        </p:txBody>
      </p:sp>
    </p:spTree>
    <p:extLst>
      <p:ext uri="{BB962C8B-B14F-4D97-AF65-F5344CB8AC3E}">
        <p14:creationId xmlns:p14="http://schemas.microsoft.com/office/powerpoint/2010/main" val="247855191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77787" y="2240868"/>
            <a:ext cx="9066213" cy="4392488"/>
          </a:xfrm>
          <a:prstGeom prst="rect">
            <a:avLst/>
          </a:prstGeo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altLang="fr-FR" sz="1800" u="sng" baseline="0" dirty="0" smtClean="0">
                <a:latin typeface="Tahoma" panose="020B0604030504040204" pitchFamily="34" charset="0"/>
              </a:rPr>
              <a:t>Discussion</a:t>
            </a:r>
          </a:p>
          <a:p>
            <a:pPr marL="268288" lvl="2" indent="-268288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400" baseline="0" dirty="0" smtClean="0">
                <a:latin typeface="Tahoma" panose="020B0604030504040204" pitchFamily="34" charset="0"/>
              </a:rPr>
              <a:t>Compromis « rendement énergétique /                                                                                                                                                                impact </a:t>
            </a:r>
            <a:r>
              <a:rPr lang="fr-FR" altLang="fr-FR" sz="1400" baseline="0" dirty="0">
                <a:latin typeface="Tahoma" panose="020B0604030504040204" pitchFamily="34" charset="0"/>
              </a:rPr>
              <a:t>environnemental / </a:t>
            </a:r>
            <a:r>
              <a:rPr lang="fr-FR" altLang="fr-FR" sz="1400" baseline="0" dirty="0" smtClean="0">
                <a:latin typeface="Tahoma" panose="020B0604030504040204" pitchFamily="34" charset="0"/>
              </a:rPr>
              <a:t>                                                                                                                        </a:t>
            </a:r>
            <a:r>
              <a:rPr lang="fr-FR" altLang="fr-FR" sz="1400" baseline="0" dirty="0" smtClean="0">
                <a:latin typeface="Tahoma" panose="020B0604030504040204" pitchFamily="34" charset="0"/>
                <a:hlinkClick r:id="rId3"/>
              </a:rPr>
              <a:t>toxicité </a:t>
            </a:r>
            <a:r>
              <a:rPr lang="fr-FR" altLang="fr-FR" sz="1400" baseline="0" dirty="0">
                <a:latin typeface="Tahoma" panose="020B0604030504040204" pitchFamily="34" charset="0"/>
                <a:hlinkClick r:id="rId3"/>
              </a:rPr>
              <a:t>du bleu</a:t>
            </a:r>
            <a:r>
              <a:rPr lang="fr-FR" altLang="fr-FR" sz="1400" baseline="0" dirty="0">
                <a:latin typeface="Tahoma" panose="020B0604030504040204" pitchFamily="34" charset="0"/>
              </a:rPr>
              <a:t> »</a:t>
            </a:r>
          </a:p>
          <a:p>
            <a:pPr marL="268288" lvl="2" indent="-268288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400" baseline="0" dirty="0" smtClean="0">
                <a:solidFill>
                  <a:srgbClr val="92D050"/>
                </a:solidFill>
                <a:latin typeface="Tahoma" panose="020B0604030504040204" pitchFamily="34" charset="0"/>
              </a:rPr>
              <a:t>1800K : lampes sodium basse pression</a:t>
            </a:r>
          </a:p>
          <a:p>
            <a:pPr marL="268288" lvl="2" indent="-268288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400" baseline="0" dirty="0" smtClean="0">
                <a:solidFill>
                  <a:srgbClr val="92D050"/>
                </a:solidFill>
                <a:latin typeface="Tahoma" panose="020B0604030504040204" pitchFamily="34" charset="0"/>
              </a:rPr>
              <a:t>2100K : lampes sodium haute pression </a:t>
            </a:r>
          </a:p>
          <a:p>
            <a:pPr marL="268288" lvl="2" indent="-268288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400" baseline="0" dirty="0" smtClean="0">
                <a:latin typeface="Tahoma" panose="020B0604030504040204" pitchFamily="34" charset="0"/>
              </a:rPr>
              <a:t>&lt;3000K : </a:t>
            </a:r>
            <a:r>
              <a:rPr lang="fr-FR" altLang="fr-FR" sz="1400" baseline="0" dirty="0" err="1" smtClean="0">
                <a:latin typeface="Tahoma" panose="020B0604030504040204" pitchFamily="34" charset="0"/>
              </a:rPr>
              <a:t>leds</a:t>
            </a:r>
            <a:r>
              <a:rPr lang="fr-FR" altLang="fr-FR" sz="1400" baseline="0" dirty="0" smtClean="0">
                <a:latin typeface="Tahoma" panose="020B0604030504040204" pitchFamily="34" charset="0"/>
              </a:rPr>
              <a:t> blanc « chaud »                                                                                                                                 (blanc-jaune) </a:t>
            </a:r>
          </a:p>
          <a:p>
            <a:pPr marL="268288" lvl="2" indent="-268288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400" baseline="0" dirty="0" smtClean="0">
                <a:latin typeface="Tahoma" panose="020B0604030504040204" pitchFamily="34" charset="0"/>
              </a:rPr>
              <a:t>&gt;3000K : </a:t>
            </a:r>
            <a:r>
              <a:rPr lang="fr-FR" altLang="fr-FR" sz="1400" baseline="0" dirty="0" err="1" smtClean="0">
                <a:latin typeface="Tahoma" panose="020B0604030504040204" pitchFamily="34" charset="0"/>
              </a:rPr>
              <a:t>leds</a:t>
            </a:r>
            <a:r>
              <a:rPr lang="fr-FR" altLang="fr-FR" sz="1400" baseline="0" dirty="0" smtClean="0">
                <a:latin typeface="Tahoma" panose="020B0604030504040204" pitchFamily="34" charset="0"/>
              </a:rPr>
              <a:t> blanc « froid »                                                                                                             (blanc-bleu), halogénures métalliques,….</a:t>
            </a:r>
          </a:p>
          <a:p>
            <a:pPr marL="1152525" lvl="2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2000" baseline="0" dirty="0" smtClean="0">
              <a:latin typeface="Tahoma" panose="020B060403050404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7146" y="2245197"/>
            <a:ext cx="5591336" cy="3575787"/>
          </a:xfrm>
          <a:prstGeom prst="rect">
            <a:avLst/>
          </a:prstGeom>
        </p:spPr>
      </p:pic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685089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600" dirty="0" smtClean="0"/>
              <a:t>Art. 3 – « Les prescriptions techniques »</a:t>
            </a:r>
            <a:endParaRPr lang="fr-FR" altLang="fr-FR" sz="3600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547" y="1171315"/>
            <a:ext cx="9079453" cy="889533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spcBef>
                <a:spcPts val="3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2000" u="sng" dirty="0" smtClean="0">
                <a:latin typeface="Tahoma" panose="020B0604030504040204" pitchFamily="34" charset="0"/>
              </a:rPr>
              <a:t>Art.3-II-3 – Alinéas a, d et e</a:t>
            </a:r>
            <a:endParaRPr lang="fr-FR" altLang="fr-FR" sz="2000" u="sng" dirty="0"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900" b="1" dirty="0" smtClean="0">
                <a:effectLst/>
                <a:latin typeface="Tahoma" panose="020B0604030504040204" pitchFamily="34" charset="0"/>
              </a:rPr>
              <a:t>Les sources présentent une température de couleur (CCT) </a:t>
            </a:r>
            <a:r>
              <a:rPr lang="fr-FR" altLang="fr-FR" sz="1900" b="1" dirty="0" smtClean="0">
                <a:latin typeface="Tahoma" panose="020B0604030504040204" pitchFamily="34" charset="0"/>
              </a:rPr>
              <a:t>&lt;3000K 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5923035" y="4719012"/>
            <a:ext cx="2868594" cy="588054"/>
          </a:xfrm>
          <a:prstGeom prst="rect">
            <a:avLst/>
          </a:prstGeo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  <a:lvl2pPr marL="752475" lvl="1" indent="-352425">
              <a:spcBef>
                <a:spcPts val="600"/>
              </a:spcBef>
              <a:spcAft>
                <a:spcPts val="0"/>
              </a:spcAft>
              <a:buClr>
                <a:schemeClr val="folHlink"/>
              </a:buClr>
              <a:buFont typeface="Wingdings" panose="05000000000000000000" pitchFamily="2" charset="2"/>
              <a:buChar char="q"/>
              <a:defRPr sz="1800" baseline="0"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marL="1152525" lvl="2" indent="-352425">
              <a:spcBef>
                <a:spcPts val="300"/>
              </a:spcBef>
              <a:spcAft>
                <a:spcPts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q"/>
              <a:defRPr sz="1400" baseline="0"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9pPr>
          </a:lstStyle>
          <a:p>
            <a:pPr marL="0" indent="0">
              <a:buNone/>
            </a:pPr>
            <a:r>
              <a:rPr lang="fr-FR" sz="2000" dirty="0"/>
              <a:t>US </a:t>
            </a:r>
            <a:r>
              <a:rPr lang="fr-FR" sz="2000" dirty="0" err="1"/>
              <a:t>Department</a:t>
            </a:r>
            <a:r>
              <a:rPr lang="fr-FR" sz="2000" dirty="0"/>
              <a:t> of </a:t>
            </a:r>
            <a:r>
              <a:rPr lang="fr-FR" sz="2000" dirty="0" err="1"/>
              <a:t>Energy</a:t>
            </a:r>
            <a:r>
              <a:rPr lang="fr-FR" sz="2000" dirty="0"/>
              <a:t>  </a:t>
            </a:r>
          </a:p>
          <a:p>
            <a:pPr marL="0" indent="0">
              <a:buNone/>
            </a:pPr>
            <a:r>
              <a:rPr lang="fr-FR" sz="2000" dirty="0">
                <a:hlinkClick r:id="rId5"/>
              </a:rPr>
              <a:t>http://lightingfacts.com/Products</a:t>
            </a:r>
            <a:endParaRPr lang="fr-FR" sz="20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122"/>
          <a:stretch/>
        </p:blipFill>
        <p:spPr>
          <a:xfrm>
            <a:off x="61614" y="5597187"/>
            <a:ext cx="1539739" cy="1052876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569"/>
          <a:stretch/>
        </p:blipFill>
        <p:spPr>
          <a:xfrm>
            <a:off x="1676505" y="5597187"/>
            <a:ext cx="1590095" cy="105444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01" t="2500" r="51381" b="2500"/>
          <a:stretch/>
        </p:blipFill>
        <p:spPr bwMode="auto">
          <a:xfrm>
            <a:off x="3374990" y="5409315"/>
            <a:ext cx="1256349" cy="1224135"/>
          </a:xfrm>
          <a:prstGeom prst="rect">
            <a:avLst/>
          </a:prstGeom>
          <a:ln>
            <a:solidFill>
              <a:schemeClr val="accent3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219" t="1823" r="962" b="3176"/>
          <a:stretch/>
        </p:blipFill>
        <p:spPr bwMode="auto">
          <a:xfrm>
            <a:off x="4706491" y="5399240"/>
            <a:ext cx="1256349" cy="1224135"/>
          </a:xfrm>
          <a:prstGeom prst="rect">
            <a:avLst/>
          </a:prstGeom>
          <a:ln>
            <a:solidFill>
              <a:schemeClr val="accent3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5"/>
          <p:cNvSpPr/>
          <p:nvPr/>
        </p:nvSpPr>
        <p:spPr>
          <a:xfrm>
            <a:off x="5923035" y="5871759"/>
            <a:ext cx="32579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Tahoma" panose="020B0604030504040204" pitchFamily="34" charset="0"/>
              </a:rPr>
              <a:t>projection dans le cas d’une conversion du parc actuel SHP en </a:t>
            </a:r>
            <a:r>
              <a:rPr lang="fr-FR" dirty="0" err="1">
                <a:latin typeface="Tahoma" panose="020B0604030504040204" pitchFamily="34" charset="0"/>
              </a:rPr>
              <a:t>LEDs</a:t>
            </a:r>
            <a:r>
              <a:rPr lang="fr-FR" dirty="0">
                <a:latin typeface="Tahoma" panose="020B0604030504040204" pitchFamily="34" charset="0"/>
              </a:rPr>
              <a:t> </a:t>
            </a:r>
            <a:r>
              <a:rPr lang="fr-FR" dirty="0" smtClean="0">
                <a:latin typeface="Tahoma" panose="020B0604030504040204" pitchFamily="34" charset="0"/>
              </a:rPr>
              <a:t>4000K </a:t>
            </a:r>
            <a:r>
              <a:rPr lang="en-US" i="1" u="sng" dirty="0">
                <a:hlinkClick r:id="rId9"/>
              </a:rPr>
              <a:t>The new world atlas of artificial night sky brightness</a:t>
            </a:r>
            <a:r>
              <a:rPr lang="en-US" i="1" dirty="0"/>
              <a:t>. Science Advances, June 2016.</a:t>
            </a:r>
            <a:endParaRPr lang="fr-FR" dirty="0"/>
          </a:p>
          <a:p>
            <a:endParaRPr lang="fr-FR" dirty="0" smtClean="0">
              <a:latin typeface="Tahoma" panose="020B060403050404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785601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80" y="1899296"/>
            <a:ext cx="3972416" cy="4774043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u="sng" dirty="0" smtClean="0">
                <a:latin typeface="Tahoma" panose="020B0604030504040204" pitchFamily="34" charset="0"/>
              </a:rPr>
              <a:t>Discussion</a:t>
            </a:r>
            <a:endParaRPr lang="fr-FR" altLang="fr-FR" sz="1800" u="sng" dirty="0"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800" dirty="0" smtClean="0">
                <a:solidFill>
                  <a:srgbClr val="92D050"/>
                </a:solidFill>
                <a:latin typeface="Tahoma" panose="020B0604030504040204" pitchFamily="34" charset="0"/>
              </a:rPr>
              <a:t>Une référence, les étiquettes environnementales ANPCEN : :</a:t>
            </a:r>
          </a:p>
        </p:txBody>
      </p:sp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93335" y="389402"/>
            <a:ext cx="3886661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600" dirty="0" smtClean="0"/>
              <a:t>Art.3-II-3 </a:t>
            </a:r>
            <a:br>
              <a:rPr lang="fr-FR" altLang="fr-FR" sz="3600" dirty="0" smtClean="0"/>
            </a:br>
            <a:r>
              <a:rPr lang="fr-FR" altLang="fr-FR" sz="3600" dirty="0" smtClean="0"/>
              <a:t>« La température de couleur »</a:t>
            </a:r>
            <a:endParaRPr lang="fr-FR" altLang="fr-FR" sz="3600" dirty="0"/>
          </a:p>
        </p:txBody>
      </p:sp>
      <p:pic>
        <p:nvPicPr>
          <p:cNvPr id="2" name="Image 1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644" y="3072939"/>
            <a:ext cx="3024336" cy="3441486"/>
          </a:xfrm>
          <a:prstGeom prst="rect">
            <a:avLst/>
          </a:prstGeom>
        </p:spPr>
      </p:pic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4139952" y="476672"/>
            <a:ext cx="4860540" cy="6192689"/>
          </a:xfrm>
          <a:prstGeom prst="rect">
            <a:avLst/>
          </a:prstGeo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u="sng" baseline="0" dirty="0" smtClean="0">
                <a:latin typeface="Tahoma" panose="020B0604030504040204" pitchFamily="34" charset="0"/>
              </a:rPr>
              <a:t>Une offre de </a:t>
            </a:r>
            <a:r>
              <a:rPr lang="fr-FR" altLang="fr-FR" sz="1800" u="sng" baseline="0" dirty="0" err="1" smtClean="0">
                <a:latin typeface="Tahoma" panose="020B0604030504040204" pitchFamily="34" charset="0"/>
              </a:rPr>
              <a:t>LEDs</a:t>
            </a:r>
            <a:r>
              <a:rPr lang="fr-FR" altLang="fr-FR" sz="1800" u="sng" baseline="0" dirty="0" smtClean="0">
                <a:latin typeface="Tahoma" panose="020B0604030504040204" pitchFamily="34" charset="0"/>
              </a:rPr>
              <a:t> à basses températures de couleur. Exemple : sources </a:t>
            </a:r>
            <a:r>
              <a:rPr lang="fr-FR" altLang="fr-FR" sz="1800" u="sng" baseline="0" dirty="0" err="1" smtClean="0">
                <a:latin typeface="Tahoma" panose="020B0604030504040204" pitchFamily="34" charset="0"/>
              </a:rPr>
              <a:t>Ragni</a:t>
            </a:r>
            <a:endParaRPr lang="fr-FR" altLang="fr-FR" sz="1800" u="sng" baseline="0" dirty="0" smtClean="0">
              <a:latin typeface="Tahoma" panose="020B0604030504040204" pitchFamily="34" charset="0"/>
            </a:endParaRPr>
          </a:p>
        </p:txBody>
      </p:sp>
      <p:pic>
        <p:nvPicPr>
          <p:cNvPr id="4" name="Image 3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646" y="1140567"/>
            <a:ext cx="4538890" cy="552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47591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36105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200" dirty="0" smtClean="0"/>
              <a:t>Art. 3-II-3 : « La température de couleur »</a:t>
            </a:r>
            <a:endParaRPr lang="fr-FR" altLang="fr-FR" sz="3200" i="1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5915" y="1070254"/>
            <a:ext cx="8724577" cy="5787746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457200" algn="just">
              <a:spcAft>
                <a:spcPts val="0"/>
              </a:spcAft>
            </a:pPr>
            <a:r>
              <a:rPr lang="fr-FR" altLang="fr-FR" sz="1800" u="sng" dirty="0" smtClean="0">
                <a:latin typeface="Tahoma" panose="020B0604030504040204" pitchFamily="34" charset="0"/>
              </a:rPr>
              <a:t>Un exemple : lanternes 2700K déployées à Paris </a:t>
            </a:r>
            <a:endParaRPr lang="fr-FR" altLang="fr-FR" sz="1800" u="sng" dirty="0">
              <a:latin typeface="Tahoma" panose="020B0604030504040204" pitchFamily="34" charset="0"/>
            </a:endParaRPr>
          </a:p>
          <a:p>
            <a:pPr marL="752475" lvl="1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FR" altLang="fr-FR" sz="1400" dirty="0" smtClean="0">
                <a:effectLst/>
                <a:latin typeface="Tahoma" panose="020B0604030504040204" pitchFamily="34" charset="0"/>
              </a:rPr>
              <a:t>450 luminaires 2700K sur les 1200 luminaires LED du XVIII</a:t>
            </a:r>
            <a:r>
              <a:rPr lang="fr-FR" altLang="fr-FR" sz="1400" baseline="30000" dirty="0" smtClean="0">
                <a:effectLst/>
                <a:latin typeface="Tahoma" panose="020B0604030504040204" pitchFamily="34" charset="0"/>
              </a:rPr>
              <a:t>ème</a:t>
            </a:r>
            <a:r>
              <a:rPr lang="fr-FR" altLang="fr-FR" sz="1400" dirty="0" smtClean="0">
                <a:effectLst/>
                <a:latin typeface="Tahoma" panose="020B0604030504040204" pitchFamily="34" charset="0"/>
              </a:rPr>
              <a:t> </a:t>
            </a:r>
            <a:r>
              <a:rPr lang="fr-FR" altLang="fr-FR" sz="1400" dirty="0" err="1" smtClean="0">
                <a:effectLst/>
                <a:latin typeface="Tahoma" panose="020B0604030504040204" pitchFamily="34" charset="0"/>
              </a:rPr>
              <a:t>arrd</a:t>
            </a:r>
            <a:r>
              <a:rPr lang="fr-FR" altLang="fr-FR" sz="1400" dirty="0" smtClean="0">
                <a:effectLst/>
                <a:latin typeface="Tahoma" panose="020B0604030504040204" pitchFamily="34" charset="0"/>
              </a:rPr>
              <a:t>. (lanternes 88 lumens/watt)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None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None/>
            </a:pPr>
            <a:endParaRPr lang="fr-FR" altLang="fr-FR" sz="1800" baseline="30000" dirty="0" smtClean="0">
              <a:solidFill>
                <a:srgbClr val="92D050"/>
              </a:solidFill>
              <a:effectLst/>
              <a:latin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None/>
            </a:pPr>
            <a:endParaRPr lang="fr-FR" altLang="fr-FR" sz="1800" baseline="30000" dirty="0">
              <a:solidFill>
                <a:srgbClr val="92D050"/>
              </a:solidFill>
              <a:effectLst/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800100" lvl="2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200" dirty="0" smtClean="0">
              <a:latin typeface="Tahoma" panose="020B0604030504040204" pitchFamily="34" charset="0"/>
            </a:endParaRPr>
          </a:p>
          <a:p>
            <a:pPr marL="1152525" lvl="2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600" dirty="0" smtClean="0">
              <a:latin typeface="Tahoma" panose="020B0604030504040204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736812"/>
            <a:ext cx="7453924" cy="4968552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8" name="Image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905" y="1736812"/>
            <a:ext cx="2159635" cy="1438275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2" name="ZoneTexte 1"/>
          <p:cNvSpPr txBox="1"/>
          <p:nvPr/>
        </p:nvSpPr>
        <p:spPr>
          <a:xfrm>
            <a:off x="6409905" y="1857336"/>
            <a:ext cx="649168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SHP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9828736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512092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600" dirty="0" smtClean="0"/>
              <a:t>Art. 3 – « Les prescriptions techniques »</a:t>
            </a:r>
            <a:endParaRPr lang="fr-FR" altLang="fr-FR" sz="3600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24745"/>
            <a:ext cx="9144000" cy="5508612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2000" u="sng" dirty="0" smtClean="0">
                <a:latin typeface="Tahoma" panose="020B0604030504040204" pitchFamily="34" charset="0"/>
              </a:rPr>
              <a:t>Art.3-II-4 – Alinéas a, b, d et e</a:t>
            </a:r>
            <a:endParaRPr lang="fr-FR" altLang="fr-FR" sz="2000" u="sng" dirty="0">
              <a:latin typeface="Tahoma" panose="020B0604030504040204" pitchFamily="34" charset="0"/>
            </a:endParaRPr>
          </a:p>
          <a:p>
            <a:pPr marL="685800" lvl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800" b="1" dirty="0" smtClean="0">
                <a:latin typeface="Tahoma" panose="020B0604030504040204" pitchFamily="34" charset="0"/>
              </a:rPr>
              <a:t>La Densité Surfacique de Flux Lumineux Installé (DSFLI) : </a:t>
            </a:r>
            <a:r>
              <a:rPr lang="fr-FR" sz="1800" dirty="0" smtClean="0">
                <a:effectLst/>
              </a:rPr>
              <a:t>flux </a:t>
            </a:r>
            <a:r>
              <a:rPr lang="fr-FR" sz="1800" dirty="0">
                <a:effectLst/>
              </a:rPr>
              <a:t>lumineux total des </a:t>
            </a:r>
            <a:r>
              <a:rPr lang="fr-FR" sz="1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sources</a:t>
            </a:r>
            <a:r>
              <a:rPr lang="fr-FR" sz="1800" b="1" dirty="0">
                <a:effectLst/>
              </a:rPr>
              <a:t> </a:t>
            </a:r>
            <a:r>
              <a:rPr lang="fr-FR" sz="1800" b="1" dirty="0" smtClean="0">
                <a:effectLst/>
              </a:rPr>
              <a:t>des luminaires</a:t>
            </a:r>
            <a:r>
              <a:rPr lang="fr-FR" sz="1800" dirty="0" smtClean="0">
                <a:effectLst/>
              </a:rPr>
              <a:t> rapporté </a:t>
            </a:r>
            <a:r>
              <a:rPr lang="fr-FR" sz="1800" dirty="0">
                <a:effectLst/>
              </a:rPr>
              <a:t>à la surface destinée à être éclairée, en lumens par mètre </a:t>
            </a:r>
            <a:r>
              <a:rPr lang="fr-FR" sz="1800" dirty="0" smtClean="0">
                <a:effectLst/>
              </a:rPr>
              <a:t>carré.</a:t>
            </a:r>
            <a:endParaRPr lang="fr-FR" sz="400" dirty="0">
              <a:effectLst/>
            </a:endParaRPr>
          </a:p>
          <a:p>
            <a:pPr marL="685800" lvl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1800" dirty="0" smtClean="0">
                <a:effectLst/>
              </a:rPr>
              <a:t>Il s’agit d’une </a:t>
            </a:r>
            <a:r>
              <a:rPr lang="fr-FR" sz="1800" b="1" u="sng" dirty="0" smtClean="0">
                <a:effectLst/>
              </a:rPr>
              <a:t>dotation maximale</a:t>
            </a:r>
            <a:r>
              <a:rPr lang="fr-FR" sz="1800" dirty="0" smtClean="0">
                <a:effectLst/>
              </a:rPr>
              <a:t> de flux </a:t>
            </a:r>
            <a:r>
              <a:rPr lang="fr-FR" sz="1800" b="1" dirty="0" smtClean="0">
                <a:effectLst/>
              </a:rPr>
              <a:t>comptabilisée au niveau des </a:t>
            </a:r>
            <a:r>
              <a:rPr lang="fr-FR" sz="1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sources</a:t>
            </a:r>
            <a:r>
              <a:rPr lang="fr-FR" sz="1800" b="1" dirty="0" smtClean="0">
                <a:effectLst/>
              </a:rPr>
              <a:t> </a:t>
            </a:r>
            <a:r>
              <a:rPr lang="fr-FR" sz="1800" dirty="0" smtClean="0">
                <a:effectLst/>
              </a:rPr>
              <a:t>(lampes, module </a:t>
            </a:r>
            <a:r>
              <a:rPr lang="fr-FR" sz="1800" dirty="0" err="1" smtClean="0">
                <a:effectLst/>
              </a:rPr>
              <a:t>led</a:t>
            </a:r>
            <a:r>
              <a:rPr lang="fr-FR" sz="1800" dirty="0" smtClean="0">
                <a:effectLst/>
              </a:rPr>
              <a:t>) en fonctionnement à régime maximal (sans </a:t>
            </a:r>
            <a:r>
              <a:rPr lang="fr-FR" sz="1800" dirty="0" err="1" smtClean="0">
                <a:effectLst/>
              </a:rPr>
              <a:t>dimming</a:t>
            </a:r>
            <a:r>
              <a:rPr lang="fr-FR" sz="1800" dirty="0" smtClean="0">
                <a:effectLst/>
              </a:rPr>
              <a:t> ou abaissement de puissance,…)</a:t>
            </a:r>
          </a:p>
          <a:p>
            <a:pPr marL="685800" lvl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1800" b="1" u="sng" dirty="0" smtClean="0">
                <a:effectLst/>
              </a:rPr>
              <a:t>Ce n’est pas un éclairement</a:t>
            </a:r>
            <a:r>
              <a:rPr lang="fr-FR" sz="1800" b="1" dirty="0" smtClean="0">
                <a:effectLst/>
              </a:rPr>
              <a:t> :</a:t>
            </a:r>
          </a:p>
          <a:p>
            <a:pPr lvl="1" indent="-34290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sz="2000" dirty="0" smtClean="0">
              <a:effectLst/>
            </a:endParaRP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2000" dirty="0" smtClean="0">
              <a:latin typeface="Tahoma" panose="020B0604030504040204" pitchFamily="34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5738007"/>
              </p:ext>
            </p:extLst>
          </p:nvPr>
        </p:nvGraphicFramePr>
        <p:xfrm>
          <a:off x="798603" y="3827910"/>
          <a:ext cx="7992888" cy="28053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28492">
                  <a:extLst>
                    <a:ext uri="{9D8B030D-6E8A-4147-A177-3AD203B41FA5}">
                      <a16:colId xmlns:a16="http://schemas.microsoft.com/office/drawing/2014/main" val="1131962728"/>
                    </a:ext>
                  </a:extLst>
                </a:gridCol>
                <a:gridCol w="1672991">
                  <a:extLst>
                    <a:ext uri="{9D8B030D-6E8A-4147-A177-3AD203B41FA5}">
                      <a16:colId xmlns:a16="http://schemas.microsoft.com/office/drawing/2014/main" val="2109878410"/>
                    </a:ext>
                  </a:extLst>
                </a:gridCol>
                <a:gridCol w="1858294">
                  <a:extLst>
                    <a:ext uri="{9D8B030D-6E8A-4147-A177-3AD203B41FA5}">
                      <a16:colId xmlns:a16="http://schemas.microsoft.com/office/drawing/2014/main" val="2106718713"/>
                    </a:ext>
                  </a:extLst>
                </a:gridCol>
                <a:gridCol w="33111">
                  <a:extLst>
                    <a:ext uri="{9D8B030D-6E8A-4147-A177-3AD203B41FA5}">
                      <a16:colId xmlns:a16="http://schemas.microsoft.com/office/drawing/2014/main" val="4149213005"/>
                    </a:ext>
                  </a:extLst>
                </a:gridCol>
              </a:tblGrid>
              <a:tr h="616741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b="1" dirty="0" smtClean="0">
                          <a:solidFill>
                            <a:schemeClr val="tx1"/>
                          </a:solidFill>
                          <a:effectLst/>
                        </a:rPr>
                        <a:t> En </a:t>
                      </a:r>
                      <a:r>
                        <a:rPr lang="fr-FR" sz="1600" b="1" dirty="0">
                          <a:solidFill>
                            <a:schemeClr val="tx1"/>
                          </a:solidFill>
                          <a:effectLst/>
                        </a:rPr>
                        <a:t>lm/m2</a:t>
                      </a:r>
                      <a:endParaRPr lang="fr-FR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b="1" dirty="0" smtClean="0">
                          <a:solidFill>
                            <a:schemeClr val="tx1"/>
                          </a:solidFill>
                          <a:effectLst/>
                        </a:rPr>
                        <a:t>En agglomération</a:t>
                      </a:r>
                      <a:endParaRPr lang="fr-FR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b="1" dirty="0" smtClean="0">
                          <a:solidFill>
                            <a:schemeClr val="tx1"/>
                          </a:solidFill>
                          <a:effectLst/>
                        </a:rPr>
                        <a:t> Hors agglomération</a:t>
                      </a:r>
                      <a:endParaRPr lang="fr-FR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0425209"/>
                  </a:ext>
                </a:extLst>
              </a:tr>
              <a:tr h="649104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800" b="1" dirty="0" smtClean="0">
                          <a:solidFill>
                            <a:schemeClr val="tx1"/>
                          </a:solidFill>
                          <a:effectLst/>
                        </a:rPr>
                        <a:t>   Eclairages extérieurs définis au a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800" b="1" smtClean="0">
                          <a:solidFill>
                            <a:schemeClr val="tx1"/>
                          </a:solidFill>
                          <a:effectLst/>
                        </a:rPr>
                        <a:t>&lt; 35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800" b="1" smtClean="0">
                          <a:solidFill>
                            <a:schemeClr val="tx1"/>
                          </a:solidFill>
                          <a:effectLst/>
                        </a:rPr>
                        <a:t>&lt; 25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4044017"/>
                  </a:ext>
                </a:extLst>
              </a:tr>
              <a:tr h="503024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b="1" dirty="0" smtClean="0">
                          <a:solidFill>
                            <a:schemeClr val="tx1"/>
                          </a:solidFill>
                          <a:effectLst/>
                        </a:rPr>
                        <a:t>   Parcs et jardins définis au b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b="1" dirty="0" smtClean="0">
                          <a:solidFill>
                            <a:schemeClr val="tx1"/>
                          </a:solidFill>
                          <a:effectLst/>
                        </a:rPr>
                        <a:t>&lt; 25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b="1" smtClean="0">
                          <a:solidFill>
                            <a:schemeClr val="tx1"/>
                          </a:solidFill>
                          <a:effectLst/>
                        </a:rPr>
                        <a:t>&lt; 10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1671963"/>
                  </a:ext>
                </a:extLst>
              </a:tr>
              <a:tr h="38736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b="1" dirty="0" smtClean="0">
                          <a:solidFill>
                            <a:schemeClr val="tx1"/>
                          </a:solidFill>
                          <a:effectLst/>
                        </a:rPr>
                        <a:t>   Bâtiments non résidentiels définis au d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b="1" dirty="0" smtClean="0">
                          <a:solidFill>
                            <a:schemeClr val="tx1"/>
                          </a:solidFill>
                          <a:effectLst/>
                        </a:rPr>
                        <a:t>&lt; 25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b="1" dirty="0" smtClean="0">
                          <a:solidFill>
                            <a:schemeClr val="tx1"/>
                          </a:solidFill>
                          <a:effectLst/>
                        </a:rPr>
                        <a:t>&lt; 20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9943786"/>
                  </a:ext>
                </a:extLst>
              </a:tr>
              <a:tr h="649104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800" b="1" dirty="0" smtClean="0">
                          <a:solidFill>
                            <a:schemeClr val="tx1"/>
                          </a:solidFill>
                          <a:effectLst/>
                        </a:rPr>
                        <a:t>   Parcs de stationnement définis au e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800" b="1" dirty="0" smtClean="0">
                          <a:solidFill>
                            <a:schemeClr val="tx1"/>
                          </a:solidFill>
                          <a:effectLst/>
                        </a:rPr>
                        <a:t>&lt; 25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800" b="1" dirty="0" smtClean="0">
                          <a:solidFill>
                            <a:schemeClr val="tx1"/>
                          </a:solidFill>
                          <a:effectLst/>
                        </a:rPr>
                        <a:t> &lt; 20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67045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905996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80" y="1060196"/>
            <a:ext cx="4067944" cy="5785085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>
              <a:spcBef>
                <a:spcPts val="3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u="sng" dirty="0" smtClean="0">
                <a:latin typeface="Tahoma" panose="020B0604030504040204" pitchFamily="34" charset="0"/>
              </a:rPr>
              <a:t>Discussion</a:t>
            </a:r>
            <a:endParaRPr lang="fr-FR" altLang="fr-FR" sz="1800" u="sng" dirty="0">
              <a:latin typeface="Tahoma" panose="020B0604030504040204" pitchFamily="34" charset="0"/>
            </a:endParaRPr>
          </a:p>
          <a:p>
            <a:pPr marL="538163" lvl="1" indent="-269875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600" b="1" dirty="0" smtClean="0">
                <a:latin typeface="Tahoma" panose="020B0604030504040204" pitchFamily="34" charset="0"/>
              </a:rPr>
              <a:t>C’est une dotation confortable</a:t>
            </a:r>
            <a:endParaRPr lang="fr-FR" sz="300" dirty="0">
              <a:effectLst/>
            </a:endParaRPr>
          </a:p>
          <a:p>
            <a:pPr marL="720725" lvl="2" indent="-268288">
              <a:spcBef>
                <a:spcPts val="4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1200" dirty="0" smtClean="0">
                <a:effectLst/>
              </a:rPr>
              <a:t>Nouvelles installations parisiennes : 20lm/m</a:t>
            </a:r>
            <a:r>
              <a:rPr lang="fr-FR" sz="1200" baseline="30000" dirty="0" smtClean="0">
                <a:effectLst/>
              </a:rPr>
              <a:t>2</a:t>
            </a:r>
            <a:r>
              <a:rPr lang="fr-FR" sz="1200" dirty="0" smtClean="0">
                <a:effectLst/>
              </a:rPr>
              <a:t>&lt;DSFLI&lt;30lm/m</a:t>
            </a:r>
            <a:r>
              <a:rPr lang="fr-FR" sz="1200" baseline="30000" dirty="0" smtClean="0">
                <a:effectLst/>
              </a:rPr>
              <a:t>2</a:t>
            </a:r>
          </a:p>
          <a:p>
            <a:pPr marL="720725" lvl="2" indent="-268288">
              <a:spcBef>
                <a:spcPts val="4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1200" dirty="0" smtClean="0">
                <a:effectLst/>
              </a:rPr>
              <a:t>Pratiques allemandes :</a:t>
            </a:r>
          </a:p>
          <a:p>
            <a:pPr marL="806450" lvl="2" indent="-85725">
              <a:spcBef>
                <a:spcPts val="400"/>
              </a:spcBef>
              <a:spcAft>
                <a:spcPts val="0"/>
              </a:spcAft>
              <a:buNone/>
            </a:pPr>
            <a:r>
              <a:rPr lang="fr-FR" sz="1200" dirty="0" smtClean="0">
                <a:effectLst/>
              </a:rPr>
              <a:t>5lm/m</a:t>
            </a:r>
            <a:r>
              <a:rPr lang="fr-FR" sz="1200" baseline="30000" dirty="0" smtClean="0">
                <a:effectLst/>
              </a:rPr>
              <a:t>2</a:t>
            </a:r>
            <a:r>
              <a:rPr lang="fr-FR" sz="1200" dirty="0" smtClean="0">
                <a:effectLst/>
              </a:rPr>
              <a:t>&lt;DSFLI&lt;15lm/m</a:t>
            </a:r>
            <a:r>
              <a:rPr lang="fr-FR" sz="1200" baseline="30000" dirty="0" smtClean="0">
                <a:effectLst/>
              </a:rPr>
              <a:t>2</a:t>
            </a:r>
            <a:endParaRPr lang="fr-FR" baseline="30000" dirty="0" smtClean="0">
              <a:effectLst/>
            </a:endParaRPr>
          </a:p>
          <a:p>
            <a:pPr marL="538163" lvl="1" indent="-269875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600" b="1" dirty="0">
                <a:latin typeface="Tahoma" panose="020B0604030504040204" pitchFamily="34" charset="0"/>
              </a:rPr>
              <a:t>Ces plafonds n’ont pas vocation à être approchés ou atteints en toutes circonstances</a:t>
            </a:r>
          </a:p>
          <a:p>
            <a:pPr marL="538163" lvl="1" indent="-269875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600" dirty="0" smtClean="0">
                <a:solidFill>
                  <a:srgbClr val="92D050"/>
                </a:solidFill>
                <a:latin typeface="Tahoma" panose="020B0604030504040204" pitchFamily="34" charset="0"/>
              </a:rPr>
              <a:t>Une référence, les étiquettes environnementales ANPCEN :</a:t>
            </a: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800" dirty="0" smtClean="0">
              <a:solidFill>
                <a:srgbClr val="92D050"/>
              </a:solidFill>
              <a:latin typeface="Tahoma" panose="020B0604030504040204" pitchFamily="34" charset="0"/>
            </a:endParaRPr>
          </a:p>
        </p:txBody>
      </p:sp>
      <p:graphicFrame>
        <p:nvGraphicFramePr>
          <p:cNvPr id="6" name="Obje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770714"/>
              </p:ext>
            </p:extLst>
          </p:nvPr>
        </p:nvGraphicFramePr>
        <p:xfrm>
          <a:off x="4228572" y="460984"/>
          <a:ext cx="4916179" cy="63842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7" name="Document" r:id="rId4" imgW="6946437" imgH="9024751" progId="Word.Document.12">
                  <p:embed/>
                </p:oleObj>
              </mc:Choice>
              <mc:Fallback>
                <p:oleObj name="Document" r:id="rId4" imgW="6946437" imgH="9024751" progId="Word.Document.12">
                  <p:embed/>
                  <p:pic>
                    <p:nvPicPr>
                      <p:cNvPr id="3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8572" y="460984"/>
                        <a:ext cx="4916179" cy="638429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1225"/>
          <p:cNvSpPr txBox="1">
            <a:spLocks noChangeArrowheads="1"/>
          </p:cNvSpPr>
          <p:nvPr/>
        </p:nvSpPr>
        <p:spPr bwMode="auto">
          <a:xfrm>
            <a:off x="7674820" y="2119089"/>
            <a:ext cx="145842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1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  <a:buClr>
                <a:schemeClr val="hlink"/>
              </a:buClr>
            </a:pPr>
            <a:r>
              <a:rPr lang="fr-FR" altLang="fr-FR" baseline="0" dirty="0" smtClean="0">
                <a:latin typeface="Tahoma" panose="020B0604030504040204" pitchFamily="34" charset="0"/>
                <a:sym typeface="Symbol" panose="05050102010706020507" pitchFamily="18" charset="2"/>
              </a:rPr>
              <a:t>50-100 lumens/m</a:t>
            </a:r>
            <a:r>
              <a:rPr lang="fr-FR" altLang="fr-FR" baseline="30000" dirty="0" smtClean="0">
                <a:latin typeface="Tahoma" panose="020B0604030504040204" pitchFamily="34" charset="0"/>
                <a:sym typeface="Symbol" panose="05050102010706020507" pitchFamily="18" charset="2"/>
              </a:rPr>
              <a:t>2</a:t>
            </a:r>
            <a:endParaRPr lang="fr-FR" altLang="fr-FR" baseline="30000" dirty="0">
              <a:latin typeface="Tahoma" panose="020B0604030504040204" pitchFamily="34" charset="0"/>
              <a:sym typeface="Symbol" panose="05050102010706020507" pitchFamily="18" charset="2"/>
            </a:endParaRPr>
          </a:p>
        </p:txBody>
      </p:sp>
      <p:sp>
        <p:nvSpPr>
          <p:cNvPr id="8" name="Text Box 1225"/>
          <p:cNvSpPr txBox="1">
            <a:spLocks noChangeArrowheads="1"/>
          </p:cNvSpPr>
          <p:nvPr/>
        </p:nvSpPr>
        <p:spPr bwMode="auto">
          <a:xfrm>
            <a:off x="7685574" y="3076322"/>
            <a:ext cx="145842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1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  <a:buClr>
                <a:schemeClr val="hlink"/>
              </a:buClr>
            </a:pPr>
            <a:r>
              <a:rPr lang="fr-FR" altLang="fr-FR" baseline="0" dirty="0" smtClean="0">
                <a:solidFill>
                  <a:srgbClr val="92D050"/>
                </a:solidFill>
                <a:latin typeface="Tahoma" panose="020B0604030504040204" pitchFamily="34" charset="0"/>
                <a:sym typeface="Symbol" panose="05050102010706020507" pitchFamily="18" charset="2"/>
              </a:rPr>
              <a:t>20-30 lumens/m</a:t>
            </a:r>
            <a:r>
              <a:rPr lang="fr-FR" altLang="fr-FR" baseline="30000" dirty="0" smtClean="0">
                <a:solidFill>
                  <a:srgbClr val="92D050"/>
                </a:solidFill>
                <a:latin typeface="Tahoma" panose="020B0604030504040204" pitchFamily="34" charset="0"/>
                <a:sym typeface="Symbol" panose="05050102010706020507" pitchFamily="18" charset="2"/>
              </a:rPr>
              <a:t>2</a:t>
            </a:r>
            <a:endParaRPr lang="fr-FR" altLang="fr-FR" baseline="30000" dirty="0">
              <a:solidFill>
                <a:srgbClr val="92D050"/>
              </a:solidFill>
              <a:latin typeface="Tahoma" panose="020B0604030504040204" pitchFamily="34" charset="0"/>
              <a:sym typeface="Symbol" panose="05050102010706020507" pitchFamily="18" charset="2"/>
            </a:endParaRPr>
          </a:p>
        </p:txBody>
      </p:sp>
      <p:sp>
        <p:nvSpPr>
          <p:cNvPr id="9" name="Flèche droite 8"/>
          <p:cNvSpPr/>
          <p:nvPr/>
        </p:nvSpPr>
        <p:spPr bwMode="auto">
          <a:xfrm rot="13800035">
            <a:off x="7623044" y="1847861"/>
            <a:ext cx="398982" cy="16679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6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Flèche droite 9"/>
          <p:cNvSpPr/>
          <p:nvPr/>
        </p:nvSpPr>
        <p:spPr bwMode="auto">
          <a:xfrm rot="8017905">
            <a:off x="7649064" y="3793602"/>
            <a:ext cx="398982" cy="16679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6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93335" y="12885"/>
            <a:ext cx="8289045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600" dirty="0" smtClean="0"/>
              <a:t>Art.3-II-4</a:t>
            </a:r>
            <a:endParaRPr lang="fr-FR" altLang="fr-FR" sz="3600" dirty="0"/>
          </a:p>
        </p:txBody>
      </p:sp>
      <p:graphicFrame>
        <p:nvGraphicFramePr>
          <p:cNvPr id="97" name="Tableau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5391057"/>
              </p:ext>
            </p:extLst>
          </p:nvPr>
        </p:nvGraphicFramePr>
        <p:xfrm>
          <a:off x="2332241" y="45159"/>
          <a:ext cx="2948402" cy="9753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87046">
                  <a:extLst>
                    <a:ext uri="{9D8B030D-6E8A-4147-A177-3AD203B41FA5}">
                      <a16:colId xmlns:a16="http://schemas.microsoft.com/office/drawing/2014/main" val="1131962728"/>
                    </a:ext>
                  </a:extLst>
                </a:gridCol>
                <a:gridCol w="585549">
                  <a:extLst>
                    <a:ext uri="{9D8B030D-6E8A-4147-A177-3AD203B41FA5}">
                      <a16:colId xmlns:a16="http://schemas.microsoft.com/office/drawing/2014/main" val="2109878410"/>
                    </a:ext>
                  </a:extLst>
                </a:gridCol>
                <a:gridCol w="650407">
                  <a:extLst>
                    <a:ext uri="{9D8B030D-6E8A-4147-A177-3AD203B41FA5}">
                      <a16:colId xmlns:a16="http://schemas.microsoft.com/office/drawing/2014/main" val="2106718713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4149213005"/>
                    </a:ext>
                  </a:extLst>
                </a:gridCol>
              </a:tblGrid>
              <a:tr h="212598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600" b="1" dirty="0" smtClean="0">
                          <a:solidFill>
                            <a:schemeClr val="tx1"/>
                          </a:solidFill>
                          <a:effectLst/>
                        </a:rPr>
                        <a:t> En </a:t>
                      </a:r>
                      <a:r>
                        <a:rPr lang="fr-FR" sz="600" b="1" dirty="0">
                          <a:solidFill>
                            <a:schemeClr val="tx1"/>
                          </a:solidFill>
                          <a:effectLst/>
                        </a:rPr>
                        <a:t>lm/m2</a:t>
                      </a:r>
                      <a:endParaRPr lang="fr-FR" sz="5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600" b="1" dirty="0" smtClean="0">
                          <a:solidFill>
                            <a:schemeClr val="tx1"/>
                          </a:solidFill>
                          <a:effectLst/>
                        </a:rPr>
                        <a:t>En agglomération</a:t>
                      </a:r>
                      <a:endParaRPr lang="fr-FR" sz="5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600" b="1" dirty="0" smtClean="0">
                          <a:solidFill>
                            <a:schemeClr val="tx1"/>
                          </a:solidFill>
                          <a:effectLst/>
                        </a:rPr>
                        <a:t> Hors agglomération</a:t>
                      </a:r>
                      <a:endParaRPr lang="fr-FR" sz="5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300">
                          <a:effectLst/>
                        </a:rPr>
                        <a:t> </a:t>
                      </a:r>
                      <a:endParaRPr lang="fr-FR" sz="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060425209"/>
                  </a:ext>
                </a:extLst>
              </a:tr>
              <a:tr h="223754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700" b="1" dirty="0" smtClean="0">
                          <a:solidFill>
                            <a:schemeClr val="tx1"/>
                          </a:solidFill>
                          <a:effectLst/>
                        </a:rPr>
                        <a:t>   Eclairages extérieurs définis au a</a:t>
                      </a:r>
                      <a:endParaRPr lang="fr-FR" sz="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700" b="1" smtClean="0">
                          <a:solidFill>
                            <a:schemeClr val="tx1"/>
                          </a:solidFill>
                          <a:effectLst/>
                        </a:rPr>
                        <a:t>&lt; 35</a:t>
                      </a:r>
                      <a:endParaRPr lang="fr-FR" sz="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700" b="1" dirty="0" smtClean="0">
                          <a:solidFill>
                            <a:schemeClr val="tx1"/>
                          </a:solidFill>
                          <a:effectLst/>
                        </a:rPr>
                        <a:t>&lt; 25</a:t>
                      </a:r>
                      <a:endParaRPr lang="fr-FR" sz="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 </a:t>
                      </a:r>
                      <a:endParaRPr lang="fr-FR" sz="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304044017"/>
                  </a:ext>
                </a:extLst>
              </a:tr>
              <a:tr h="173398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500" b="1" dirty="0" smtClean="0">
                          <a:solidFill>
                            <a:schemeClr val="tx1"/>
                          </a:solidFill>
                          <a:effectLst/>
                        </a:rPr>
                        <a:t>   Parcs et jardins définis au b</a:t>
                      </a:r>
                      <a:endParaRPr lang="fr-FR" sz="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500" b="1" dirty="0" smtClean="0">
                          <a:solidFill>
                            <a:schemeClr val="tx1"/>
                          </a:solidFill>
                          <a:effectLst/>
                        </a:rPr>
                        <a:t>&lt; 25</a:t>
                      </a:r>
                      <a:endParaRPr lang="fr-FR" sz="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500" b="1" smtClean="0">
                          <a:solidFill>
                            <a:schemeClr val="tx1"/>
                          </a:solidFill>
                          <a:effectLst/>
                        </a:rPr>
                        <a:t>&lt; 10</a:t>
                      </a:r>
                      <a:endParaRPr lang="fr-FR" sz="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 </a:t>
                      </a:r>
                      <a:endParaRPr lang="fr-FR" sz="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591671963"/>
                  </a:ext>
                </a:extLst>
              </a:tr>
              <a:tr h="13352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500" b="1" dirty="0" smtClean="0">
                          <a:solidFill>
                            <a:schemeClr val="tx1"/>
                          </a:solidFill>
                          <a:effectLst/>
                        </a:rPr>
                        <a:t>   Bâtiments non résidentiels définis au d</a:t>
                      </a:r>
                      <a:endParaRPr lang="fr-FR" sz="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500" b="1" dirty="0" smtClean="0">
                          <a:solidFill>
                            <a:schemeClr val="tx1"/>
                          </a:solidFill>
                          <a:effectLst/>
                        </a:rPr>
                        <a:t>&lt; 25</a:t>
                      </a:r>
                      <a:endParaRPr lang="fr-FR" sz="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500" b="1" dirty="0" smtClean="0">
                          <a:solidFill>
                            <a:schemeClr val="tx1"/>
                          </a:solidFill>
                          <a:effectLst/>
                        </a:rPr>
                        <a:t>&lt; 20</a:t>
                      </a:r>
                      <a:endParaRPr lang="fr-FR" sz="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400" dirty="0">
                          <a:effectLst/>
                        </a:rPr>
                        <a:t> </a:t>
                      </a:r>
                      <a:endParaRPr lang="fr-FR" sz="3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709943786"/>
                  </a:ext>
                </a:extLst>
              </a:tr>
              <a:tr h="232025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700" b="1" dirty="0" smtClean="0">
                          <a:solidFill>
                            <a:schemeClr val="tx1"/>
                          </a:solidFill>
                          <a:effectLst/>
                        </a:rPr>
                        <a:t>   Parcs de stationnement définis au e</a:t>
                      </a:r>
                      <a:endParaRPr lang="fr-FR" sz="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700" b="1" dirty="0" smtClean="0">
                          <a:solidFill>
                            <a:schemeClr val="tx1"/>
                          </a:solidFill>
                          <a:effectLst/>
                        </a:rPr>
                        <a:t>&lt; 25</a:t>
                      </a:r>
                      <a:endParaRPr lang="fr-FR" sz="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700" b="1" dirty="0" smtClean="0">
                          <a:solidFill>
                            <a:schemeClr val="tx1"/>
                          </a:solidFill>
                          <a:effectLst/>
                        </a:rPr>
                        <a:t> &lt; 20</a:t>
                      </a:r>
                      <a:endParaRPr lang="fr-FR" sz="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400" dirty="0">
                          <a:effectLst/>
                        </a:rPr>
                        <a:t> </a:t>
                      </a:r>
                      <a:endParaRPr lang="fr-FR" sz="3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106704570"/>
                  </a:ext>
                </a:extLst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7176350" y="243325"/>
            <a:ext cx="28083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baseline="0" dirty="0" smtClean="0"/>
              <a:t>50mm f4 1/8s 800iso</a:t>
            </a:r>
            <a:endParaRPr lang="fr-FR" sz="1050" i="1" baseline="0" dirty="0"/>
          </a:p>
        </p:txBody>
      </p:sp>
      <p:pic>
        <p:nvPicPr>
          <p:cNvPr id="2" name="Image 1">
            <a:hlinkClick r:id="rId6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23" y="3855314"/>
            <a:ext cx="2556284" cy="300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42670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714645"/>
            <a:ext cx="8901558" cy="5967165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2000" dirty="0" smtClean="0">
                <a:latin typeface="Tahoma" panose="020B0604030504040204" pitchFamily="34" charset="0"/>
              </a:rPr>
              <a:t>Voirie (alinéa « a »)</a:t>
            </a:r>
            <a:endParaRPr lang="fr-FR" altLang="fr-FR" sz="2000" dirty="0">
              <a:latin typeface="Tahoma" panose="020B0604030504040204" pitchFamily="34" charset="0"/>
            </a:endParaRPr>
          </a:p>
          <a:p>
            <a:pPr marL="400050" lvl="1" indent="0">
              <a:spcBef>
                <a:spcPts val="300"/>
              </a:spcBef>
              <a:spcAft>
                <a:spcPts val="0"/>
              </a:spcAft>
              <a:buNone/>
            </a:pPr>
            <a:r>
              <a:rPr lang="fr-FR" altLang="fr-FR" sz="1800" dirty="0" smtClean="0">
                <a:latin typeface="Tahoma" panose="020B0604030504040204" pitchFamily="34" charset="0"/>
              </a:rPr>
              <a:t>Le site </a:t>
            </a:r>
            <a:r>
              <a:rPr lang="fr-FR" altLang="fr-FR" sz="1800" dirty="0" smtClean="0">
                <a:latin typeface="Tahoma" panose="020B0604030504040204" pitchFamily="34" charset="0"/>
                <a:hlinkClick r:id="rId3"/>
              </a:rPr>
              <a:t>wikinight.free.fr</a:t>
            </a:r>
            <a:r>
              <a:rPr lang="fr-FR" altLang="fr-FR" sz="1800" dirty="0" smtClean="0">
                <a:latin typeface="Tahoma" panose="020B0604030504040204" pitchFamily="34" charset="0"/>
              </a:rPr>
              <a:t> présente des </a:t>
            </a:r>
            <a:r>
              <a:rPr lang="fr-FR" altLang="fr-FR" sz="1800" b="1" dirty="0" smtClean="0">
                <a:latin typeface="Tahoma" panose="020B0604030504040204" pitchFamily="34" charset="0"/>
                <a:hlinkClick r:id="rId3"/>
              </a:rPr>
              <a:t>exemples de calcul de la DSFLI</a:t>
            </a:r>
            <a:r>
              <a:rPr lang="fr-FR" altLang="fr-FR" sz="1800" b="1" dirty="0" smtClean="0">
                <a:latin typeface="Tahoma" panose="020B0604030504040204" pitchFamily="34" charset="0"/>
              </a:rPr>
              <a:t> tirés de la voirie parisienne</a:t>
            </a:r>
            <a:r>
              <a:rPr lang="fr-FR" altLang="fr-FR" sz="1800" dirty="0" smtClean="0">
                <a:latin typeface="Tahoma" panose="020B0604030504040204" pitchFamily="34" charset="0"/>
              </a:rPr>
              <a:t> (ex. Bd St-Germain) :</a:t>
            </a: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800" dirty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800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800" dirty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800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800" dirty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800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800" dirty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dirty="0">
              <a:latin typeface="Tahoma" panose="020B0604030504040204" pitchFamily="34" charset="0"/>
            </a:endParaRPr>
          </a:p>
          <a:p>
            <a:pPr lvl="1" indent="-342900">
              <a:spcBef>
                <a:spcPts val="600"/>
              </a:spcBef>
              <a:spcAft>
                <a:spcPts val="0"/>
              </a:spcAft>
            </a:pPr>
            <a:endParaRPr lang="fr-FR" sz="1600" dirty="0" smtClean="0">
              <a:effectLst/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sz="1600" dirty="0" smtClean="0">
              <a:effectLst/>
            </a:endParaRP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600" dirty="0" smtClean="0">
              <a:latin typeface="Tahoma" panose="020B0604030504040204" pitchFamily="34" charset="0"/>
            </a:endParaRPr>
          </a:p>
        </p:txBody>
      </p:sp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93335" y="-105453"/>
            <a:ext cx="8253041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600" dirty="0" smtClean="0"/>
              <a:t>Art.3-II-4 – « DSFLI – étude de cas »</a:t>
            </a:r>
            <a:endParaRPr lang="fr-FR" altLang="fr-FR" sz="3600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730" y="1863734"/>
            <a:ext cx="4160360" cy="234026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3124" y="1864993"/>
            <a:ext cx="4158122" cy="2339001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575338" y="4171165"/>
            <a:ext cx="3931249" cy="471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baseline="0" dirty="0"/>
              <a:t>Surface à éclairer : </a:t>
            </a:r>
            <a:r>
              <a:rPr lang="fr-FR" sz="1400" b="1" baseline="0" dirty="0" smtClean="0"/>
              <a:t>15680m</a:t>
            </a:r>
            <a:r>
              <a:rPr lang="fr-FR" sz="1400" b="1" baseline="30000" dirty="0" smtClean="0"/>
              <a:t>2</a:t>
            </a:r>
            <a:r>
              <a:rPr lang="fr-FR" sz="1400" b="1" baseline="0" dirty="0" smtClean="0"/>
              <a:t> </a:t>
            </a:r>
            <a:r>
              <a:rPr lang="fr-FR" sz="1100" i="1" baseline="0" dirty="0" smtClean="0"/>
              <a:t>(</a:t>
            </a:r>
            <a:r>
              <a:rPr lang="fr-FR" sz="1100" i="1" baseline="0" dirty="0" smtClean="0">
                <a:hlinkClick r:id="rId6"/>
              </a:rPr>
              <a:t>portail IGN</a:t>
            </a:r>
            <a:r>
              <a:rPr lang="fr-FR" sz="1100" i="1" baseline="0" dirty="0" smtClean="0"/>
              <a:t>)</a:t>
            </a:r>
            <a:endParaRPr lang="fr-FR" sz="1100" i="1" baseline="0" dirty="0"/>
          </a:p>
          <a:p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4775308" y="4171165"/>
            <a:ext cx="4233754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aseline="0" dirty="0"/>
              <a:t>34 luminaires avec </a:t>
            </a:r>
            <a:r>
              <a:rPr lang="fr-FR" sz="1400" b="1" baseline="0" dirty="0"/>
              <a:t>source LED de 8590 lumens</a:t>
            </a:r>
            <a:r>
              <a:rPr lang="fr-FR" sz="1400" baseline="0" dirty="0"/>
              <a:t> </a:t>
            </a:r>
            <a:r>
              <a:rPr lang="fr-FR" sz="1400" baseline="0" dirty="0" smtClean="0"/>
              <a:t>+ </a:t>
            </a:r>
            <a:r>
              <a:rPr lang="fr-FR" sz="1400" baseline="0" dirty="0"/>
              <a:t>34 luminaires avec </a:t>
            </a:r>
            <a:r>
              <a:rPr lang="fr-FR" sz="1400" b="1" baseline="0" dirty="0"/>
              <a:t>source LED de 1710 lumens </a:t>
            </a:r>
            <a:r>
              <a:rPr lang="fr-FR" sz="1400" baseline="0" dirty="0" smtClean="0"/>
              <a:t>: 34×8590 + 34×1710 = </a:t>
            </a:r>
            <a:r>
              <a:rPr lang="fr-FR" sz="1400" b="1" baseline="0" dirty="0" smtClean="0"/>
              <a:t>350200 </a:t>
            </a:r>
            <a:r>
              <a:rPr lang="fr-FR" sz="1400" b="1" baseline="0" dirty="0"/>
              <a:t>lumens </a:t>
            </a:r>
            <a:endParaRPr lang="fr-FR" sz="1400" b="1" baseline="0" dirty="0" smtClean="0"/>
          </a:p>
          <a:p>
            <a:r>
              <a:rPr lang="fr-FR" sz="1100" i="1" baseline="0" dirty="0" smtClean="0"/>
              <a:t>(</a:t>
            </a:r>
            <a:r>
              <a:rPr lang="fr-FR" sz="1100" i="1" baseline="0" dirty="0" err="1" smtClean="0">
                <a:hlinkClick r:id="rId7"/>
              </a:rPr>
              <a:t>OpenData</a:t>
            </a:r>
            <a:r>
              <a:rPr lang="fr-FR" sz="1100" i="1" baseline="0" dirty="0" smtClean="0">
                <a:hlinkClick r:id="rId7"/>
              </a:rPr>
              <a:t> de la ville de Paris</a:t>
            </a:r>
            <a:r>
              <a:rPr lang="fr-FR" sz="1100" i="1" baseline="0" dirty="0" smtClean="0"/>
              <a:t>)</a:t>
            </a:r>
            <a:endParaRPr lang="fr-FR" sz="11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/>
              <p:cNvSpPr txBox="1"/>
              <p:nvPr/>
            </p:nvSpPr>
            <p:spPr>
              <a:xfrm>
                <a:off x="4050158" y="5278388"/>
                <a:ext cx="4867298" cy="1220527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rgbClr val="000000">
                      <a:alpha val="38000"/>
                    </a:srgbClr>
                  </a:gs>
                </a:gsLst>
                <a:path path="rect">
                  <a:fillToRect l="50000" t="50000" r="50000" b="50000"/>
                </a:path>
                <a:tileRect/>
              </a:gradFill>
              <a:ln>
                <a:solidFill>
                  <a:schemeClr val="tx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defTabSz="720725">
                  <a:spcBef>
                    <a:spcPts val="300"/>
                  </a:spcBef>
                  <a:spcAft>
                    <a:spcPts val="0"/>
                  </a:spcAft>
                  <a:buClr>
                    <a:srgbClr val="DDBF4F"/>
                  </a:buClr>
                  <a:buSzPct val="80000"/>
                </a:pPr>
                <a:r>
                  <a:rPr lang="fr-FR" altLang="fr-FR" sz="1400" b="1" baseline="0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ahoma" panose="020B0604030504040204" pitchFamily="34" charset="0"/>
                  </a:rPr>
                  <a:t>DSFLI 	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altLang="fr-FR" sz="1400" b="1" i="1" baseline="0" smtClean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altLang="fr-FR" sz="1400" b="1" i="1" baseline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𝒇𝒍𝒖𝒙</m:t>
                        </m:r>
                        <m:r>
                          <a:rPr lang="fr-FR" altLang="fr-FR" sz="1400" b="1" i="1" baseline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400" b="1" i="1" baseline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𝒕𝒐𝒕𝒂𝒍</m:t>
                        </m:r>
                        <m:r>
                          <a:rPr lang="fr-FR" altLang="fr-FR" sz="1400" b="1" i="1" baseline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400" b="1" i="1" baseline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𝒅𝒆𝒔</m:t>
                        </m:r>
                        <m:r>
                          <a:rPr lang="fr-FR" altLang="fr-FR" sz="1400" b="1" i="1" baseline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400" b="1" i="1" baseline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𝒔𝒐𝒖𝒓𝒄𝒆𝒔</m:t>
                        </m:r>
                        <m:r>
                          <a:rPr lang="fr-FR" altLang="fr-FR" sz="1400" b="1" i="1" baseline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400" b="1" i="1" baseline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𝒅𝒆𝒔</m:t>
                        </m:r>
                        <m:r>
                          <a:rPr lang="fr-FR" altLang="fr-FR" sz="1400" b="1" i="1" baseline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400" b="1" i="1" baseline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𝒍𝒖𝒎𝒊𝒏𝒂𝒊𝒓𝒆𝒔</m:t>
                        </m:r>
                        <m:r>
                          <a:rPr lang="fr-FR" altLang="fr-FR" sz="1400" b="1" i="1" baseline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400" b="1" i="1" baseline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𝒅𝒆</m:t>
                        </m:r>
                        <m:r>
                          <a:rPr lang="fr-FR" altLang="fr-FR" sz="1400" b="1" i="1" baseline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fr-FR" altLang="fr-FR" sz="1400" b="1" i="1" baseline="0">
                                <a:solidFill>
                                  <a:srgbClr val="FFFFFF"/>
                                </a:solidFill>
                                <a:effectLst>
                                  <a:outerShdw blurRad="38100" dist="38100" dir="2700000" algn="tl">
                                    <a:srgbClr val="000000"/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altLang="fr-FR" sz="1400" b="1" i="1" baseline="0">
                                <a:solidFill>
                                  <a:srgbClr val="FFFFFF"/>
                                </a:solidFill>
                                <a:effectLst>
                                  <a:outerShdw blurRad="38100" dist="38100" dir="2700000" algn="tl">
                                    <a:srgbClr val="000000"/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𝒍</m:t>
                            </m:r>
                          </m:e>
                          <m:sup>
                            <m:r>
                              <a:rPr lang="fr-FR" altLang="fr-FR" sz="1400" b="1" i="1" baseline="0">
                                <a:solidFill>
                                  <a:srgbClr val="FFFFFF"/>
                                </a:solidFill>
                                <a:effectLst>
                                  <a:outerShdw blurRad="38100" dist="38100" dir="2700000" algn="tl">
                                    <a:srgbClr val="000000"/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fr-FR" altLang="fr-FR" sz="1400" b="1" i="1" baseline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𝒊𝒏𝒔𝒕𝒂𝒍𝒍𝒂𝒕𝒊𝒐𝒏</m:t>
                        </m:r>
                      </m:num>
                      <m:den>
                        <m:r>
                          <a:rPr lang="fr-FR" altLang="fr-FR" sz="1400" b="1" i="1" baseline="0" smtClean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𝒔𝒖𝒓𝒇𝒂𝒄𝒆</m:t>
                        </m:r>
                        <m:r>
                          <a:rPr lang="fr-FR" altLang="fr-FR" sz="1400" b="1" i="1" baseline="0" smtClean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 à é</m:t>
                        </m:r>
                        <m:r>
                          <a:rPr lang="fr-FR" altLang="fr-FR" sz="1400" b="1" i="1" baseline="0" smtClean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𝒄𝒍𝒂𝒊𝒓𝒆𝒓</m:t>
                        </m:r>
                      </m:den>
                    </m:f>
                  </m:oMath>
                </a14:m>
                <a:endParaRPr lang="fr-FR" altLang="fr-FR" sz="1400" b="1" baseline="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anose="020B0604030504040204" pitchFamily="34" charset="0"/>
                </a:endParaRPr>
              </a:p>
              <a:p>
                <a:pPr lvl="0" defTabSz="720725">
                  <a:spcBef>
                    <a:spcPts val="300"/>
                  </a:spcBef>
                  <a:spcAft>
                    <a:spcPts val="0"/>
                  </a:spcAft>
                  <a:buClr>
                    <a:srgbClr val="DDBF4F"/>
                  </a:buClr>
                  <a:buSzPct val="80000"/>
                </a:pPr>
                <a:r>
                  <a:rPr lang="fr-FR" altLang="fr-FR" sz="1400" b="1" baseline="0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ahoma" panose="020B0604030504040204" pitchFamily="34" charset="0"/>
                  </a:rPr>
                  <a:t>	= 350200/15680 </a:t>
                </a:r>
                <a:endParaRPr lang="fr-FR" altLang="fr-FR" sz="1400" b="1" baseline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anose="020B0604030504040204" pitchFamily="34" charset="0"/>
                </a:endParaRPr>
              </a:p>
              <a:p>
                <a:pPr lvl="0" defTabSz="720725">
                  <a:spcBef>
                    <a:spcPts val="300"/>
                  </a:spcBef>
                  <a:spcAft>
                    <a:spcPts val="0"/>
                  </a:spcAft>
                  <a:buClr>
                    <a:srgbClr val="DDBF4F"/>
                  </a:buClr>
                  <a:buSzPct val="80000"/>
                </a:pPr>
                <a:r>
                  <a:rPr lang="fr-FR" altLang="fr-FR" sz="1400" b="1" baseline="0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ahoma" panose="020B0604030504040204" pitchFamily="34" charset="0"/>
                  </a:rPr>
                  <a:t>	= </a:t>
                </a:r>
                <a:r>
                  <a:rPr lang="fr-FR" altLang="fr-FR" sz="1400" b="1" baseline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ahoma" panose="020B0604030504040204" pitchFamily="34" charset="0"/>
                  </a:rPr>
                  <a:t>22 lm/m</a:t>
                </a:r>
                <a:r>
                  <a:rPr lang="fr-FR" altLang="fr-FR" sz="1400" b="1" baseline="3000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ahoma" panose="020B0604030504040204" pitchFamily="34" charset="0"/>
                  </a:rPr>
                  <a:t>2 </a:t>
                </a:r>
                <a:r>
                  <a:rPr lang="fr-FR" altLang="fr-FR" sz="1400" b="1" baseline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ahoma" panose="020B0604030504040204" pitchFamily="34" charset="0"/>
                  </a:rPr>
                  <a:t>&lt; 35lm/m</a:t>
                </a:r>
                <a:r>
                  <a:rPr lang="fr-FR" altLang="fr-FR" sz="1400" b="1" baseline="3000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ahoma" panose="020B0604030504040204" pitchFamily="34" charset="0"/>
                  </a:rPr>
                  <a:t>2</a:t>
                </a:r>
              </a:p>
              <a:p>
                <a:pPr lvl="0" defTabSz="720725">
                  <a:spcBef>
                    <a:spcPts val="300"/>
                  </a:spcBef>
                  <a:spcAft>
                    <a:spcPts val="0"/>
                  </a:spcAft>
                  <a:buClr>
                    <a:srgbClr val="DDBF4F"/>
                  </a:buClr>
                  <a:buSzPct val="80000"/>
                </a:pPr>
                <a:r>
                  <a:rPr lang="fr-FR" altLang="fr-FR" sz="1400" b="1" baseline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ahoma" panose="020B0604030504040204" pitchFamily="34" charset="0"/>
                  </a:rPr>
                  <a:t>	</a:t>
                </a:r>
                <a:r>
                  <a:rPr lang="fr-FR" altLang="fr-FR" sz="1400" baseline="0" dirty="0" smtClean="0">
                    <a:solidFill>
                      <a:srgbClr val="92D05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ahoma" panose="020B0604030504040204" pitchFamily="34" charset="0"/>
                  </a:rPr>
                  <a:t>Conforme </a:t>
                </a:r>
                <a:r>
                  <a:rPr lang="fr-FR" altLang="fr-FR" sz="1400" baseline="0" dirty="0">
                    <a:solidFill>
                      <a:srgbClr val="92D05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ahoma" panose="020B0604030504040204" pitchFamily="34" charset="0"/>
                  </a:rPr>
                  <a:t>à l’arrêté</a:t>
                </a:r>
              </a:p>
            </p:txBody>
          </p:sp>
        </mc:Choice>
        <mc:Fallback xmlns="">
          <p:sp>
            <p:nvSpPr>
              <p:cNvPr id="2" name="ZoneText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0158" y="5278388"/>
                <a:ext cx="4867298" cy="1220527"/>
              </a:xfrm>
              <a:prstGeom prst="rect">
                <a:avLst/>
              </a:prstGeom>
              <a:blipFill>
                <a:blip r:embed="rId8"/>
                <a:stretch>
                  <a:fillRect l="-250" b="-5446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62" y="4509121"/>
            <a:ext cx="3259036" cy="217269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ZoneTexte 11"/>
          <p:cNvSpPr txBox="1"/>
          <p:nvPr/>
        </p:nvSpPr>
        <p:spPr>
          <a:xfrm>
            <a:off x="633024" y="4502336"/>
            <a:ext cx="28083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baseline="0" dirty="0" smtClean="0"/>
              <a:t>50mm f4 1/8s 800iso</a:t>
            </a:r>
            <a:endParaRPr lang="fr-FR" sz="1050" i="1" baseline="0" dirty="0"/>
          </a:p>
        </p:txBody>
      </p:sp>
    </p:spTree>
    <p:extLst>
      <p:ext uri="{BB962C8B-B14F-4D97-AF65-F5344CB8AC3E}">
        <p14:creationId xmlns:p14="http://schemas.microsoft.com/office/powerpoint/2010/main" val="369134289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3955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52498" y="717356"/>
                <a:ext cx="5252772" cy="6140644"/>
              </a:xfrm>
              <a:gradFill>
                <a:gsLst>
                  <a:gs pos="0">
                    <a:srgbClr val="3C3C3C"/>
                  </a:gs>
                  <a:gs pos="100000">
                    <a:srgbClr val="000000">
                      <a:alpha val="72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solidFill>
                  <a:schemeClr val="tx2"/>
                </a:solidFill>
              </a:ln>
            </p:spPr>
            <p:txBody>
              <a:bodyPr lIns="92075" tIns="46038" rIns="92075" bIns="46038"/>
              <a:lstStyle/>
              <a:p>
                <a:pPr marL="268288" lvl="1" indent="-182563">
                  <a:spcBef>
                    <a:spcPts val="600"/>
                  </a:spcBef>
                  <a:spcAft>
                    <a:spcPts val="0"/>
                  </a:spcAft>
                  <a:buClr>
                    <a:srgbClr val="DDBF4F"/>
                  </a:buClr>
                  <a:buFont typeface="Wingdings" panose="05000000000000000000" pitchFamily="2" charset="2"/>
                  <a:buChar char="q"/>
                </a:pPr>
                <a:r>
                  <a:rPr lang="fr-FR" altLang="fr-FR" sz="2400" dirty="0" smtClean="0">
                    <a:latin typeface="Tahoma" panose="020B0604030504040204" pitchFamily="34" charset="0"/>
                  </a:rPr>
                  <a:t> </a:t>
                </a:r>
                <a:r>
                  <a:rPr lang="fr-FR" altLang="fr-FR" sz="2000" dirty="0" smtClean="0">
                    <a:latin typeface="Tahoma" panose="020B0604030504040204" pitchFamily="34" charset="0"/>
                  </a:rPr>
                  <a:t>Parcs de stationnement (alinéa « e »)</a:t>
                </a:r>
              </a:p>
              <a:p>
                <a:pPr marL="755650" lvl="2" indent="-269875">
                  <a:spcBef>
                    <a:spcPts val="600"/>
                  </a:spcBef>
                  <a:spcAft>
                    <a:spcPts val="0"/>
                  </a:spcAft>
                  <a:buClr>
                    <a:schemeClr val="accent3"/>
                  </a:buClr>
                  <a:buFont typeface="Wingdings" panose="05000000000000000000" pitchFamily="2" charset="2"/>
                  <a:buChar char="q"/>
                </a:pPr>
                <a:r>
                  <a:rPr lang="fr-FR" altLang="fr-FR" sz="1600" dirty="0" smtClean="0">
                    <a:latin typeface="Tahoma" panose="020B0604030504040204" pitchFamily="34" charset="0"/>
                  </a:rPr>
                  <a:t> Luminaires 48LED 700mA</a:t>
                </a:r>
              </a:p>
              <a:p>
                <a:pPr marL="981075" lvl="3" indent="-176213">
                  <a:spcBef>
                    <a:spcPts val="300"/>
                  </a:spcBef>
                  <a:spcAft>
                    <a:spcPts val="0"/>
                  </a:spcAft>
                  <a:buClr>
                    <a:srgbClr val="DDBF4F"/>
                  </a:buClr>
                  <a:buFont typeface="Wingdings" panose="05000000000000000000" pitchFamily="2" charset="2"/>
                  <a:buChar char="Ø"/>
                </a:pPr>
                <a:r>
                  <a:rPr lang="fr-FR" altLang="fr-FR" sz="1200" dirty="0" smtClean="0">
                    <a:latin typeface="Tahoma" panose="020B0604030504040204" pitchFamily="34" charset="0"/>
                  </a:rPr>
                  <a:t>Flux source : 8960 lumens</a:t>
                </a:r>
              </a:p>
              <a:p>
                <a:pPr marL="981075" lvl="3" indent="-176213">
                  <a:spcBef>
                    <a:spcPts val="0"/>
                  </a:spcBef>
                  <a:spcAft>
                    <a:spcPts val="0"/>
                  </a:spcAft>
                  <a:buClr>
                    <a:srgbClr val="DDBF4F"/>
                  </a:buClr>
                  <a:buFont typeface="Wingdings" panose="05000000000000000000" pitchFamily="2" charset="2"/>
                  <a:buChar char="Ø"/>
                </a:pPr>
                <a:r>
                  <a:rPr lang="fr-FR" altLang="fr-FR" sz="1200" dirty="0" smtClean="0">
                    <a:latin typeface="Tahoma" panose="020B0604030504040204" pitchFamily="34" charset="0"/>
                  </a:rPr>
                  <a:t>(Flux luminaire : 7168 lumens)</a:t>
                </a:r>
              </a:p>
              <a:p>
                <a:pPr marL="1212850" lvl="3" indent="-269875">
                  <a:spcBef>
                    <a:spcPts val="0"/>
                  </a:spcBef>
                  <a:spcAft>
                    <a:spcPts val="0"/>
                  </a:spcAft>
                  <a:buClr>
                    <a:srgbClr val="DDBF4F"/>
                  </a:buClr>
                  <a:buFont typeface="Wingdings" panose="05000000000000000000" pitchFamily="2" charset="2"/>
                  <a:buChar char="Ø"/>
                </a:pPr>
                <a:endParaRPr lang="fr-FR" altLang="fr-FR" sz="400" dirty="0">
                  <a:latin typeface="Tahoma" panose="020B0604030504040204" pitchFamily="34" charset="0"/>
                </a:endParaRPr>
              </a:p>
              <a:p>
                <a:pPr marL="755650" lvl="2" indent="-269875">
                  <a:spcBef>
                    <a:spcPts val="300"/>
                  </a:spcBef>
                  <a:spcAft>
                    <a:spcPts val="0"/>
                  </a:spcAft>
                  <a:buClr>
                    <a:schemeClr val="accent3"/>
                  </a:buClr>
                  <a:buFont typeface="Wingdings" panose="05000000000000000000" pitchFamily="2" charset="2"/>
                  <a:buChar char="q"/>
                </a:pPr>
                <a:r>
                  <a:rPr lang="fr-FR" altLang="fr-FR" sz="1600" dirty="0" smtClean="0">
                    <a:latin typeface="Tahoma" panose="020B0604030504040204" pitchFamily="34" charset="0"/>
                  </a:rPr>
                  <a:t>Parc n°1 1600m2 : 10 luminaires avec source de 8960 lumens</a:t>
                </a:r>
              </a:p>
              <a:p>
                <a:pPr marL="755650" lvl="2" indent="-269875">
                  <a:spcBef>
                    <a:spcPts val="300"/>
                  </a:spcBef>
                  <a:spcAft>
                    <a:spcPts val="0"/>
                  </a:spcAft>
                  <a:buClr>
                    <a:schemeClr val="accent3"/>
                  </a:buClr>
                  <a:buFont typeface="Wingdings" panose="05000000000000000000" pitchFamily="2" charset="2"/>
                  <a:buChar char="q"/>
                </a:pPr>
                <a:endParaRPr lang="fr-FR" altLang="fr-FR" sz="1600" dirty="0" smtClean="0">
                  <a:latin typeface="Tahoma" panose="020B0604030504040204" pitchFamily="34" charset="0"/>
                </a:endParaRPr>
              </a:p>
              <a:p>
                <a:pPr marL="804863" lvl="2" indent="0">
                  <a:spcBef>
                    <a:spcPts val="600"/>
                  </a:spcBef>
                  <a:spcAft>
                    <a:spcPts val="0"/>
                  </a:spcAft>
                  <a:buClr>
                    <a:schemeClr val="accent3"/>
                  </a:buClr>
                  <a:buNone/>
                </a:pPr>
                <a:r>
                  <a:rPr lang="fr-FR" altLang="fr-FR" sz="1400" b="1" dirty="0" smtClean="0">
                    <a:latin typeface="Tahoma" panose="020B0604030504040204" pitchFamily="34" charset="0"/>
                  </a:rPr>
                  <a:t>DSFLI</a:t>
                </a:r>
                <a:r>
                  <a:rPr lang="fr-FR" altLang="fr-FR" sz="1400" b="1" dirty="0">
                    <a:latin typeface="Tahoma" panose="020B0604030504040204" pitchFamily="34" charset="0"/>
                  </a:rPr>
                  <a:t> </a:t>
                </a:r>
                <a:r>
                  <a:rPr lang="fr-FR" altLang="fr-FR" sz="1400" b="1" dirty="0" smtClean="0">
                    <a:solidFill>
                      <a:srgbClr val="FFFFFF"/>
                    </a:solidFill>
                    <a:latin typeface="Tahoma" panose="020B060403050404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𝒇𝒍𝒖𝒙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𝒕𝒐𝒕𝒂𝒍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𝒅𝒆𝒔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𝒔𝒐𝒖𝒓𝒄𝒆𝒔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𝒅𝒆𝒔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𝒍𝒖𝒎𝒊𝒏𝒂𝒊𝒓𝒆𝒔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𝒅𝒆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fr-FR" altLang="fr-FR" sz="1400" b="1" i="1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altLang="fr-FR" sz="1400" b="1" i="1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  <m:t>𝒍</m:t>
                            </m:r>
                          </m:e>
                          <m:sup>
                            <m:r>
                              <a:rPr lang="fr-FR" altLang="fr-FR" sz="1400" b="1" i="1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𝒊𝒏𝒔𝒕𝒂𝒍𝒍𝒂𝒕𝒊𝒐𝒏</m:t>
                        </m:r>
                      </m:num>
                      <m:den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𝒔𝒖𝒓𝒇𝒂𝒄𝒆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à é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𝒄𝒍𝒂𝒊𝒓𝒆𝒓</m:t>
                        </m:r>
                      </m:den>
                    </m:f>
                  </m:oMath>
                </a14:m>
                <a:endParaRPr lang="fr-FR" altLang="fr-FR" sz="1400" b="1" dirty="0" smtClean="0">
                  <a:solidFill>
                    <a:srgbClr val="FFFFFF"/>
                  </a:solidFill>
                  <a:latin typeface="Tahoma" panose="020B0604030504040204" pitchFamily="34" charset="0"/>
                </a:endParaRPr>
              </a:p>
              <a:p>
                <a:pPr marL="804862" lvl="3" indent="0" defTabSz="508000">
                  <a:lnSpc>
                    <a:spcPct val="15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DDBF4F"/>
                  </a:buClr>
                  <a:buNone/>
                </a:pPr>
                <a:r>
                  <a:rPr lang="fr-FR" altLang="fr-FR" sz="1400" dirty="0">
                    <a:latin typeface="Tahoma" panose="020B0604030504040204" pitchFamily="34" charset="0"/>
                  </a:rPr>
                  <a:t>	 </a:t>
                </a:r>
                <a:r>
                  <a:rPr lang="fr-FR" altLang="fr-FR" sz="1400" dirty="0" smtClean="0">
                    <a:latin typeface="Tahoma" panose="020B0604030504040204" pitchFamily="34" charset="0"/>
                  </a:rPr>
                  <a:t>      = 10×8960/1600=</a:t>
                </a:r>
                <a:r>
                  <a:rPr lang="fr-FR" altLang="fr-FR" sz="1400" b="1" dirty="0" smtClean="0">
                    <a:solidFill>
                      <a:srgbClr val="FF0000"/>
                    </a:solidFill>
                    <a:latin typeface="Tahoma" panose="020B0604030504040204" pitchFamily="34" charset="0"/>
                  </a:rPr>
                  <a:t>56lm/m</a:t>
                </a:r>
                <a:r>
                  <a:rPr lang="fr-FR" altLang="fr-FR" sz="1400" b="1" baseline="30000" dirty="0" smtClean="0">
                    <a:solidFill>
                      <a:srgbClr val="FF0000"/>
                    </a:solidFill>
                    <a:latin typeface="Tahoma" panose="020B0604030504040204" pitchFamily="34" charset="0"/>
                  </a:rPr>
                  <a:t>2</a:t>
                </a:r>
                <a:r>
                  <a:rPr lang="fr-FR" altLang="fr-FR" sz="1400" dirty="0" smtClean="0">
                    <a:latin typeface="Tahoma" panose="020B0604030504040204" pitchFamily="34" charset="0"/>
                  </a:rPr>
                  <a:t> &gt; </a:t>
                </a:r>
                <a:r>
                  <a:rPr lang="fr-FR" altLang="fr-FR" sz="1400" b="1" dirty="0" smtClean="0">
                    <a:latin typeface="Tahoma" panose="020B0604030504040204" pitchFamily="34" charset="0"/>
                  </a:rPr>
                  <a:t>25lm/m</a:t>
                </a:r>
                <a:r>
                  <a:rPr lang="fr-FR" altLang="fr-FR" sz="1400" b="1" baseline="30000" dirty="0" smtClean="0">
                    <a:latin typeface="Tahoma" panose="020B0604030504040204" pitchFamily="34" charset="0"/>
                  </a:rPr>
                  <a:t>2</a:t>
                </a:r>
                <a:r>
                  <a:rPr lang="fr-FR" altLang="fr-FR" sz="1400" dirty="0" smtClean="0">
                    <a:latin typeface="Tahoma" panose="020B0604030504040204" pitchFamily="34" charset="0"/>
                  </a:rPr>
                  <a:t>                                              </a:t>
                </a:r>
              </a:p>
              <a:p>
                <a:pPr marL="804862" lvl="3" indent="0" defTabSz="508000">
                  <a:lnSpc>
                    <a:spcPct val="15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DDBF4F"/>
                  </a:buClr>
                  <a:buNone/>
                </a:pPr>
                <a:r>
                  <a:rPr lang="fr-FR" altLang="fr-FR" sz="1400" dirty="0">
                    <a:solidFill>
                      <a:schemeClr val="accent5">
                        <a:lumMod val="75000"/>
                      </a:schemeClr>
                    </a:solidFill>
                    <a:latin typeface="Tahoma" panose="020B0604030504040204" pitchFamily="34" charset="0"/>
                  </a:rPr>
                  <a:t>	 </a:t>
                </a:r>
                <a:r>
                  <a:rPr lang="fr-FR" altLang="fr-FR" sz="1400" dirty="0" smtClean="0">
                    <a:solidFill>
                      <a:schemeClr val="accent5">
                        <a:lumMod val="75000"/>
                      </a:schemeClr>
                    </a:solidFill>
                    <a:latin typeface="Tahoma" panose="020B0604030504040204" pitchFamily="34" charset="0"/>
                  </a:rPr>
                  <a:t>      </a:t>
                </a:r>
                <a:r>
                  <a:rPr lang="fr-FR" altLang="fr-FR" sz="1400" b="1" dirty="0" smtClean="0">
                    <a:solidFill>
                      <a:srgbClr val="FF0000"/>
                    </a:solidFill>
                    <a:latin typeface="Tahoma" panose="020B0604030504040204" pitchFamily="34" charset="0"/>
                  </a:rPr>
                  <a:t>Non conforme à l’arrêté</a:t>
                </a:r>
              </a:p>
              <a:p>
                <a:pPr marL="1228725" lvl="3" indent="-285750">
                  <a:spcBef>
                    <a:spcPts val="600"/>
                  </a:spcBef>
                  <a:spcAft>
                    <a:spcPts val="0"/>
                  </a:spcAft>
                  <a:buClr>
                    <a:schemeClr val="accent3"/>
                  </a:buClr>
                  <a:buFont typeface="Wingdings" panose="05000000000000000000" pitchFamily="2" charset="2"/>
                  <a:buChar char="Ø"/>
                </a:pPr>
                <a:endParaRPr lang="fr-FR" altLang="fr-FR" sz="1400" dirty="0">
                  <a:latin typeface="Tahoma" panose="020B0604030504040204" pitchFamily="34" charset="0"/>
                </a:endParaRPr>
              </a:p>
              <a:p>
                <a:pPr marL="1228725" lvl="3" indent="-285750">
                  <a:spcBef>
                    <a:spcPts val="600"/>
                  </a:spcBef>
                  <a:spcAft>
                    <a:spcPts val="0"/>
                  </a:spcAft>
                  <a:buClr>
                    <a:schemeClr val="accent3"/>
                  </a:buClr>
                  <a:buFont typeface="Wingdings" panose="05000000000000000000" pitchFamily="2" charset="2"/>
                  <a:buChar char="Ø"/>
                </a:pPr>
                <a:endParaRPr lang="fr-FR" altLang="fr-FR" sz="1200" dirty="0" smtClean="0">
                  <a:latin typeface="Tahoma" panose="020B0604030504040204" pitchFamily="34" charset="0"/>
                </a:endParaRPr>
              </a:p>
              <a:p>
                <a:pPr marL="1212850" lvl="3" indent="-269875">
                  <a:spcBef>
                    <a:spcPts val="600"/>
                  </a:spcBef>
                  <a:spcAft>
                    <a:spcPts val="0"/>
                  </a:spcAft>
                  <a:buClr>
                    <a:schemeClr val="accent3"/>
                  </a:buClr>
                  <a:buFont typeface="Wingdings" panose="05000000000000000000" pitchFamily="2" charset="2"/>
                  <a:buChar char="q"/>
                </a:pPr>
                <a:endParaRPr lang="fr-FR" altLang="fr-FR" sz="1200" dirty="0" smtClean="0">
                  <a:latin typeface="Tahoma" panose="020B0604030504040204" pitchFamily="34" charset="0"/>
                </a:endParaRPr>
              </a:p>
              <a:p>
                <a:pPr marL="400050" lvl="1" indent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endParaRPr lang="fr-FR" altLang="fr-FR" sz="2000" dirty="0">
                  <a:latin typeface="Tahoma" panose="020B0604030504040204" pitchFamily="34" charset="0"/>
                </a:endParaRPr>
              </a:p>
              <a:p>
                <a:pPr marL="400050" lvl="1" indent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endParaRPr lang="fr-FR" altLang="fr-FR" sz="2000" dirty="0" smtClean="0">
                  <a:latin typeface="Tahoma" panose="020B0604030504040204" pitchFamily="34" charset="0"/>
                </a:endParaRPr>
              </a:p>
              <a:p>
                <a:pPr marL="400050" lvl="1" indent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endParaRPr lang="fr-FR" altLang="fr-FR" sz="2000" dirty="0">
                  <a:latin typeface="Tahoma" panose="020B0604030504040204" pitchFamily="34" charset="0"/>
                </a:endParaRPr>
              </a:p>
              <a:p>
                <a:pPr lvl="1" indent="-342900">
                  <a:spcBef>
                    <a:spcPts val="600"/>
                  </a:spcBef>
                  <a:spcAft>
                    <a:spcPts val="0"/>
                  </a:spcAft>
                </a:pPr>
                <a:endParaRPr lang="fr-FR" sz="1600" dirty="0" smtClean="0">
                  <a:effectLst/>
                  <a:latin typeface="Tahoma" panose="020B0604030504040204" pitchFamily="34" charset="0"/>
                </a:endParaRPr>
              </a:p>
              <a:p>
                <a:pPr marL="400050" lvl="1" indent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endParaRPr lang="fr-FR" sz="1600" dirty="0" smtClean="0">
                  <a:effectLst/>
                </a:endParaRPr>
              </a:p>
              <a:p>
                <a:pPr marL="752475" lvl="1" indent="-352425">
                  <a:spcBef>
                    <a:spcPts val="600"/>
                  </a:spcBef>
                  <a:spcAft>
                    <a:spcPts val="0"/>
                  </a:spcAft>
                  <a:buFont typeface="Wingdings" panose="05000000000000000000" pitchFamily="2" charset="2"/>
                  <a:buChar char="q"/>
                </a:pPr>
                <a:endParaRPr lang="fr-FR" altLang="fr-FR" sz="1600" dirty="0" smtClean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53395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2498" y="717356"/>
                <a:ext cx="5252772" cy="6140644"/>
              </a:xfrm>
              <a:blipFill>
                <a:blip r:embed="rId3"/>
                <a:stretch>
                  <a:fillRect t="-198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92040" y="-161056"/>
            <a:ext cx="8289045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600" dirty="0" smtClean="0"/>
              <a:t>Art.3-II-4 – « DSFLI – étude de cas »</a:t>
            </a:r>
            <a:endParaRPr lang="fr-FR" altLang="fr-FR" sz="36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/>
          <a:srcRect l="21438" t="10346" r="28833" b="7611"/>
          <a:stretch/>
        </p:blipFill>
        <p:spPr>
          <a:xfrm>
            <a:off x="5942579" y="797633"/>
            <a:ext cx="3175815" cy="2947156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6854114" y="3726929"/>
            <a:ext cx="2308581" cy="2564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hlinkClick r:id="rId5"/>
              </a:rPr>
              <a:t>https://www.geoportail.gouv.fr/carte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763" y="4113076"/>
            <a:ext cx="3387741" cy="2258494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5323968" y="4226535"/>
            <a:ext cx="3820031" cy="2397962"/>
          </a:xfrm>
          <a:prstGeom prst="rect">
            <a:avLst/>
          </a:prstGeo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5113" lvl="2" indent="-265113">
              <a:spcBef>
                <a:spcPts val="600"/>
              </a:spcBef>
              <a:spcAft>
                <a:spcPts val="0"/>
              </a:spcAft>
              <a:buClr>
                <a:srgbClr val="B9BAB6"/>
              </a:buClr>
              <a:buFont typeface="Wingdings" panose="05000000000000000000" pitchFamily="2" charset="2"/>
              <a:buChar char="q"/>
            </a:pPr>
            <a:r>
              <a:rPr lang="fr-FR" altLang="fr-FR" sz="1600" baseline="0" dirty="0">
                <a:solidFill>
                  <a:srgbClr val="FFFFFF"/>
                </a:solidFill>
                <a:latin typeface="Tahoma" panose="020B0604030504040204" pitchFamily="34" charset="0"/>
              </a:rPr>
              <a:t>Parc n°2 1170m2 : </a:t>
            </a:r>
            <a:r>
              <a:rPr lang="fr-FR" altLang="fr-FR" sz="1600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6 </a:t>
            </a:r>
            <a:r>
              <a:rPr lang="fr-FR" altLang="fr-FR" sz="1600" baseline="0" dirty="0">
                <a:solidFill>
                  <a:srgbClr val="FFFFFF"/>
                </a:solidFill>
                <a:latin typeface="Tahoma" panose="020B0604030504040204" pitchFamily="34" charset="0"/>
              </a:rPr>
              <a:t>luminaires avec source de 8960 </a:t>
            </a:r>
            <a:r>
              <a:rPr lang="fr-FR" altLang="fr-FR" sz="1600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lumens</a:t>
            </a:r>
          </a:p>
          <a:p>
            <a:pPr marL="265113" lvl="2" indent="-265113">
              <a:spcBef>
                <a:spcPts val="600"/>
              </a:spcBef>
              <a:spcAft>
                <a:spcPts val="0"/>
              </a:spcAft>
              <a:buClr>
                <a:srgbClr val="B9BAB6"/>
              </a:buClr>
              <a:buFont typeface="Wingdings" panose="05000000000000000000" pitchFamily="2" charset="2"/>
              <a:buChar char="q"/>
            </a:pPr>
            <a:endParaRPr lang="fr-FR" altLang="fr-FR" sz="1100" baseline="0" dirty="0" smtClean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265113" lvl="2" indent="0">
              <a:spcBef>
                <a:spcPts val="600"/>
              </a:spcBef>
              <a:spcAft>
                <a:spcPts val="0"/>
              </a:spcAft>
              <a:buClr>
                <a:srgbClr val="B9BAB6"/>
              </a:buClr>
              <a:buNone/>
            </a:pPr>
            <a:r>
              <a:rPr lang="fr-FR" altLang="fr-FR" sz="1400" b="1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DSFLI </a:t>
            </a:r>
          </a:p>
          <a:p>
            <a:pPr marL="265113" lvl="2" indent="0">
              <a:spcBef>
                <a:spcPts val="600"/>
              </a:spcBef>
              <a:spcAft>
                <a:spcPts val="0"/>
              </a:spcAft>
              <a:buClr>
                <a:srgbClr val="B9BAB6"/>
              </a:buClr>
              <a:buNone/>
            </a:pPr>
            <a:r>
              <a:rPr lang="fr-FR" altLang="fr-FR" sz="1400" b="1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= 6×8960/1170</a:t>
            </a:r>
          </a:p>
          <a:p>
            <a:pPr marL="265113" lvl="2" indent="0">
              <a:spcBef>
                <a:spcPts val="600"/>
              </a:spcBef>
              <a:spcAft>
                <a:spcPts val="0"/>
              </a:spcAft>
              <a:buClr>
                <a:srgbClr val="B9BAB6"/>
              </a:buClr>
              <a:buNone/>
            </a:pPr>
            <a:r>
              <a:rPr lang="fr-FR" altLang="fr-FR" sz="1400" b="1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= </a:t>
            </a:r>
            <a:r>
              <a:rPr lang="fr-FR" altLang="fr-FR" sz="1400" b="1" baseline="0" dirty="0" smtClean="0">
                <a:solidFill>
                  <a:srgbClr val="FF0000"/>
                </a:solidFill>
                <a:latin typeface="Tahoma" panose="020B0604030504040204" pitchFamily="34" charset="0"/>
              </a:rPr>
              <a:t>46lm/m</a:t>
            </a:r>
            <a:r>
              <a:rPr lang="fr-FR" altLang="fr-FR" sz="1400" b="1" baseline="30000" dirty="0" smtClean="0">
                <a:solidFill>
                  <a:srgbClr val="FF0000"/>
                </a:solidFill>
                <a:latin typeface="Tahoma" panose="020B0604030504040204" pitchFamily="34" charset="0"/>
              </a:rPr>
              <a:t>2</a:t>
            </a:r>
            <a:r>
              <a:rPr lang="fr-FR" altLang="fr-FR" sz="1400" b="1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 </a:t>
            </a:r>
          </a:p>
          <a:p>
            <a:pPr marL="265113" lvl="2" indent="0">
              <a:spcBef>
                <a:spcPts val="600"/>
              </a:spcBef>
              <a:spcAft>
                <a:spcPts val="0"/>
              </a:spcAft>
              <a:buClr>
                <a:srgbClr val="B9BAB6"/>
              </a:buClr>
              <a:buNone/>
            </a:pPr>
            <a:r>
              <a:rPr lang="fr-FR" altLang="fr-FR" sz="1400" b="1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&gt; </a:t>
            </a:r>
            <a:r>
              <a:rPr lang="fr-FR" altLang="fr-FR" sz="1400" b="1" baseline="0" dirty="0">
                <a:solidFill>
                  <a:srgbClr val="FFFFFF"/>
                </a:solidFill>
                <a:latin typeface="Tahoma" panose="020B0604030504040204" pitchFamily="34" charset="0"/>
              </a:rPr>
              <a:t>25lm/m</a:t>
            </a:r>
            <a:r>
              <a:rPr lang="fr-FR" altLang="fr-FR" sz="1400" b="1" baseline="30000" dirty="0">
                <a:solidFill>
                  <a:srgbClr val="FFFFFF"/>
                </a:solidFill>
                <a:latin typeface="Tahoma" panose="020B0604030504040204" pitchFamily="34" charset="0"/>
              </a:rPr>
              <a:t>2</a:t>
            </a:r>
            <a:r>
              <a:rPr lang="fr-FR" altLang="fr-FR" sz="1400" b="1" baseline="0" dirty="0">
                <a:solidFill>
                  <a:srgbClr val="FFFFFF"/>
                </a:solidFill>
                <a:latin typeface="Tahoma" panose="020B0604030504040204" pitchFamily="34" charset="0"/>
              </a:rPr>
              <a:t>                                               </a:t>
            </a:r>
            <a:endParaRPr lang="fr-FR" altLang="fr-FR" sz="1400" b="1" baseline="0" dirty="0" smtClean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265113" lvl="2" indent="0">
              <a:spcBef>
                <a:spcPts val="600"/>
              </a:spcBef>
              <a:spcAft>
                <a:spcPts val="0"/>
              </a:spcAft>
              <a:buClr>
                <a:srgbClr val="B9BAB6"/>
              </a:buClr>
              <a:buNone/>
            </a:pPr>
            <a:r>
              <a:rPr lang="fr-FR" altLang="fr-FR" sz="1400" b="1" baseline="0" dirty="0" smtClean="0">
                <a:solidFill>
                  <a:srgbClr val="FF0000"/>
                </a:solidFill>
                <a:latin typeface="Tahoma" panose="020B0604030504040204" pitchFamily="34" charset="0"/>
              </a:rPr>
              <a:t>Non conforme à l’arrêté</a:t>
            </a:r>
            <a:endParaRPr lang="fr-FR" altLang="fr-FR" sz="1400" b="1" baseline="0" dirty="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 marL="1228725" lvl="3" indent="-28575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endParaRPr lang="fr-FR" altLang="fr-FR" sz="1200" baseline="0" dirty="0" smtClean="0">
              <a:latin typeface="Tahoma" panose="020B0604030504040204" pitchFamily="34" charset="0"/>
            </a:endParaRPr>
          </a:p>
          <a:p>
            <a:pPr marL="1212850" lvl="3" indent="-269875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q"/>
            </a:pPr>
            <a:endParaRPr lang="fr-FR" altLang="fr-FR" sz="1200" baseline="0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fr-FR" altLang="fr-FR" sz="2000" baseline="0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fr-FR" altLang="fr-FR" sz="2000" baseline="0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fr-FR" altLang="fr-FR" sz="2000" baseline="0" dirty="0" smtClean="0">
              <a:latin typeface="Tahoma" panose="020B0604030504040204" pitchFamily="34" charset="0"/>
            </a:endParaRPr>
          </a:p>
          <a:p>
            <a:pPr lvl="1" indent="-342900">
              <a:spcBef>
                <a:spcPts val="600"/>
              </a:spcBef>
              <a:spcAft>
                <a:spcPts val="0"/>
              </a:spcAft>
            </a:pPr>
            <a:endParaRPr lang="fr-FR" sz="1600" baseline="0" dirty="0" smtClean="0">
              <a:effectLst/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fr-FR" sz="1600" baseline="0" dirty="0" smtClean="0">
              <a:effectLst/>
            </a:endParaRP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600" baseline="0" dirty="0" smtClean="0">
              <a:latin typeface="Tahoma" panose="020B0604030504040204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3674" y="4879242"/>
            <a:ext cx="1745212" cy="1163475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9" name="ZoneTexte 8"/>
          <p:cNvSpPr txBox="1"/>
          <p:nvPr/>
        </p:nvSpPr>
        <p:spPr>
          <a:xfrm>
            <a:off x="890360" y="4083314"/>
            <a:ext cx="28083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baseline="0" dirty="0" smtClean="0"/>
              <a:t>50mm f4 1/8s 800iso</a:t>
            </a:r>
            <a:endParaRPr lang="fr-FR" sz="1050" i="1" baseline="0" dirty="0"/>
          </a:p>
        </p:txBody>
      </p:sp>
      <p:sp>
        <p:nvSpPr>
          <p:cNvPr id="11" name="ZoneTexte 10"/>
          <p:cNvSpPr txBox="1"/>
          <p:nvPr/>
        </p:nvSpPr>
        <p:spPr>
          <a:xfrm>
            <a:off x="7286270" y="4857208"/>
            <a:ext cx="18091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i="1" baseline="0" dirty="0" smtClean="0"/>
              <a:t>50mm f4 1/8s 800iso</a:t>
            </a:r>
            <a:endParaRPr lang="fr-FR" sz="900" i="1" baseline="0" dirty="0"/>
          </a:p>
        </p:txBody>
      </p:sp>
    </p:spTree>
    <p:extLst>
      <p:ext uri="{BB962C8B-B14F-4D97-AF65-F5344CB8AC3E}">
        <p14:creationId xmlns:p14="http://schemas.microsoft.com/office/powerpoint/2010/main" val="925133500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3"/>
          <a:srcRect l="32105" r="48139"/>
          <a:stretch/>
        </p:blipFill>
        <p:spPr>
          <a:xfrm>
            <a:off x="6991296" y="800708"/>
            <a:ext cx="2127415" cy="6057292"/>
          </a:xfrm>
          <a:prstGeom prst="rect">
            <a:avLst/>
          </a:prstGeom>
          <a:ln>
            <a:solidFill>
              <a:schemeClr val="tx2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33955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7769" y="779193"/>
                <a:ext cx="4802029" cy="6078808"/>
              </a:xfrm>
              <a:gradFill>
                <a:gsLst>
                  <a:gs pos="0">
                    <a:srgbClr val="3C3C3C"/>
                  </a:gs>
                  <a:gs pos="100000">
                    <a:srgbClr val="000000">
                      <a:alpha val="72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solidFill>
                  <a:schemeClr val="tx2"/>
                </a:solidFill>
              </a:ln>
            </p:spPr>
            <p:txBody>
              <a:bodyPr lIns="92075" tIns="46038" rIns="92075" bIns="46038"/>
              <a:lstStyle/>
              <a:p>
                <a:pPr marL="268288" lvl="1" indent="-182563">
                  <a:spcBef>
                    <a:spcPts val="300"/>
                  </a:spcBef>
                  <a:spcAft>
                    <a:spcPts val="0"/>
                  </a:spcAft>
                  <a:buClr>
                    <a:srgbClr val="DDBF4F"/>
                  </a:buClr>
                  <a:buFont typeface="Wingdings" panose="05000000000000000000" pitchFamily="2" charset="2"/>
                  <a:buChar char="q"/>
                </a:pPr>
                <a:r>
                  <a:rPr lang="fr-FR" altLang="fr-FR" sz="2000" dirty="0" smtClean="0">
                    <a:latin typeface="Tahoma" panose="020B0604030504040204" pitchFamily="34" charset="0"/>
                  </a:rPr>
                  <a:t> </a:t>
                </a:r>
                <a:r>
                  <a:rPr lang="fr-FR" altLang="fr-FR" sz="1600" dirty="0" smtClean="0">
                    <a:latin typeface="Tahoma" panose="020B0604030504040204" pitchFamily="34" charset="0"/>
                  </a:rPr>
                  <a:t>Voirie (alinéa « a »)</a:t>
                </a:r>
              </a:p>
              <a:p>
                <a:pPr marL="623888" lvl="2" indent="-268288">
                  <a:spcBef>
                    <a:spcPts val="300"/>
                  </a:spcBef>
                  <a:spcAft>
                    <a:spcPts val="0"/>
                  </a:spcAft>
                  <a:buClr>
                    <a:schemeClr val="accent3"/>
                  </a:buClr>
                  <a:buFont typeface="Wingdings" panose="05000000000000000000" pitchFamily="2" charset="2"/>
                  <a:buChar char="q"/>
                </a:pPr>
                <a:r>
                  <a:rPr lang="fr-FR" altLang="fr-FR" sz="1600" dirty="0" smtClean="0">
                    <a:latin typeface="Tahoma" panose="020B0604030504040204" pitchFamily="34" charset="0"/>
                  </a:rPr>
                  <a:t>Luminaires SHP 70 watts</a:t>
                </a:r>
              </a:p>
              <a:p>
                <a:pPr marL="806450" lvl="3" indent="-182563">
                  <a:spcBef>
                    <a:spcPts val="300"/>
                  </a:spcBef>
                  <a:spcAft>
                    <a:spcPts val="0"/>
                  </a:spcAft>
                  <a:buClr>
                    <a:srgbClr val="DDBF4F"/>
                  </a:buClr>
                  <a:buFont typeface="Wingdings" panose="05000000000000000000" pitchFamily="2" charset="2"/>
                  <a:buChar char="Ø"/>
                </a:pPr>
                <a:r>
                  <a:rPr lang="fr-FR" altLang="fr-FR" sz="1200" dirty="0" smtClean="0">
                    <a:latin typeface="Tahoma" panose="020B0604030504040204" pitchFamily="34" charset="0"/>
                  </a:rPr>
                  <a:t>Flux lampes : 5600 lumens</a:t>
                </a:r>
              </a:p>
              <a:p>
                <a:pPr marL="806450" lvl="3" indent="-182563">
                  <a:spcBef>
                    <a:spcPts val="300"/>
                  </a:spcBef>
                  <a:spcAft>
                    <a:spcPts val="0"/>
                  </a:spcAft>
                  <a:buClr>
                    <a:srgbClr val="DDBF4F"/>
                  </a:buClr>
                  <a:buFont typeface="Wingdings" panose="05000000000000000000" pitchFamily="2" charset="2"/>
                  <a:buChar char="Ø"/>
                </a:pPr>
                <a:r>
                  <a:rPr lang="fr-FR" altLang="fr-FR" sz="1200" dirty="0" smtClean="0">
                    <a:latin typeface="Tahoma" panose="020B0604030504040204" pitchFamily="34" charset="0"/>
                  </a:rPr>
                  <a:t>(Flux luminaire : 3480 lumens)</a:t>
                </a:r>
              </a:p>
              <a:p>
                <a:pPr marL="623888" lvl="3" indent="-268288">
                  <a:spcBef>
                    <a:spcPts val="300"/>
                  </a:spcBef>
                  <a:spcAft>
                    <a:spcPts val="0"/>
                  </a:spcAft>
                  <a:buClr>
                    <a:srgbClr val="DDBF4F"/>
                  </a:buClr>
                  <a:buFont typeface="Wingdings" panose="05000000000000000000" pitchFamily="2" charset="2"/>
                  <a:buChar char="Ø"/>
                </a:pPr>
                <a:endParaRPr lang="fr-FR" altLang="fr-FR" sz="400" dirty="0">
                  <a:latin typeface="Tahoma" panose="020B0604030504040204" pitchFamily="34" charset="0"/>
                </a:endParaRPr>
              </a:p>
              <a:p>
                <a:pPr marL="623888" lvl="2" indent="-268288">
                  <a:spcBef>
                    <a:spcPts val="300"/>
                  </a:spcBef>
                  <a:spcAft>
                    <a:spcPts val="0"/>
                  </a:spcAft>
                  <a:buClr>
                    <a:schemeClr val="accent3"/>
                  </a:buClr>
                  <a:buFont typeface="Wingdings" panose="05000000000000000000" pitchFamily="2" charset="2"/>
                  <a:buChar char="q"/>
                </a:pPr>
                <a:r>
                  <a:rPr lang="fr-FR" altLang="fr-FR" sz="1600" dirty="0">
                    <a:latin typeface="Tahoma" panose="020B0604030504040204" pitchFamily="34" charset="0"/>
                  </a:rPr>
                  <a:t>Voirie 3790 m2 (ou, 445m×8,5m) : </a:t>
                </a:r>
                <a:r>
                  <a:rPr lang="fr-FR" altLang="fr-FR" sz="1600" dirty="0" smtClean="0">
                    <a:latin typeface="Tahoma" panose="020B0604030504040204" pitchFamily="34" charset="0"/>
                  </a:rPr>
                  <a:t>           17 </a:t>
                </a:r>
                <a:r>
                  <a:rPr lang="fr-FR" altLang="fr-FR" sz="1600" dirty="0">
                    <a:latin typeface="Tahoma" panose="020B0604030504040204" pitchFamily="34" charset="0"/>
                  </a:rPr>
                  <a:t>luminaires </a:t>
                </a:r>
                <a:r>
                  <a:rPr lang="fr-FR" altLang="fr-FR" sz="1600" dirty="0" smtClean="0">
                    <a:latin typeface="Tahoma" panose="020B0604030504040204" pitchFamily="34" charset="0"/>
                  </a:rPr>
                  <a:t>avec sources de 5600 lumens                          </a:t>
                </a:r>
                <a:endParaRPr lang="fr-FR" altLang="fr-FR" sz="1600" dirty="0">
                  <a:latin typeface="Tahoma" panose="020B0604030504040204" pitchFamily="34" charset="0"/>
                </a:endParaRPr>
              </a:p>
              <a:p>
                <a:pPr marL="806450" lvl="4" indent="-182563" defTabSz="1258888">
                  <a:spcBef>
                    <a:spcPts val="1200"/>
                  </a:spcBef>
                  <a:spcAft>
                    <a:spcPts val="0"/>
                  </a:spcAft>
                  <a:buClr>
                    <a:srgbClr val="DDBF4F"/>
                  </a:buClr>
                  <a:buNone/>
                </a:pPr>
                <a:r>
                  <a:rPr lang="fr-FR" altLang="fr-FR" sz="1200" b="1" dirty="0" smtClean="0">
                    <a:latin typeface="Tahoma" panose="020B0604030504040204" pitchFamily="34" charset="0"/>
                  </a:rPr>
                  <a:t>DSFLI    </a:t>
                </a:r>
                <a:r>
                  <a:rPr lang="fr-FR" altLang="fr-FR" sz="1200" b="1" dirty="0" smtClean="0">
                    <a:solidFill>
                      <a:srgbClr val="FFFFFF"/>
                    </a:solidFill>
                    <a:latin typeface="Tahoma" panose="020B060403050404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𝒇𝒍𝒖𝒙</m:t>
                        </m:r>
                        <m: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𝒕𝒐𝒕𝒂𝒍</m:t>
                        </m:r>
                        <m: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𝒅𝒆𝒔</m:t>
                        </m:r>
                        <m: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𝒔𝒐𝒖𝒓𝒄𝒆𝒔</m:t>
                        </m:r>
                        <m: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𝒅𝒆𝒔</m:t>
                        </m:r>
                        <m: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𝒍𝒖𝒎𝒊𝒏𝒂𝒊𝒓𝒆𝒔</m:t>
                        </m:r>
                        <m: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𝒅𝒆</m:t>
                        </m:r>
                        <m: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fr-FR" altLang="fr-FR" sz="1200" b="1" i="1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altLang="fr-FR" sz="1200" b="1" i="1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  <m:t>𝒍</m:t>
                            </m:r>
                          </m:e>
                          <m:sup>
                            <m:r>
                              <a:rPr lang="fr-FR" altLang="fr-FR" sz="1200" b="1" i="1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𝒊𝒏𝒔𝒕𝒂𝒍𝒍𝒂𝒕𝒊𝒐𝒏</m:t>
                        </m:r>
                      </m:num>
                      <m:den>
                        <m: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𝒔𝒖𝒓𝒇𝒂𝒄𝒆</m:t>
                        </m:r>
                        <m: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à é</m:t>
                        </m:r>
                        <m: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𝒄𝒍𝒂𝒊𝒓𝒆𝒓</m:t>
                        </m:r>
                      </m:den>
                    </m:f>
                  </m:oMath>
                </a14:m>
                <a:endParaRPr lang="fr-FR" altLang="fr-FR" sz="1200" dirty="0" smtClean="0">
                  <a:latin typeface="Tahoma" panose="020B0604030504040204" pitchFamily="34" charset="0"/>
                </a:endParaRPr>
              </a:p>
              <a:p>
                <a:pPr marL="536575" lvl="3" indent="722313">
                  <a:spcBef>
                    <a:spcPts val="1200"/>
                  </a:spcBef>
                  <a:spcAft>
                    <a:spcPts val="0"/>
                  </a:spcAft>
                  <a:buClr>
                    <a:srgbClr val="DDBF4F"/>
                  </a:buClr>
                  <a:buNone/>
                </a:pPr>
                <a:r>
                  <a:rPr lang="fr-FR" altLang="fr-FR" sz="1200" dirty="0" smtClean="0">
                    <a:latin typeface="Tahoma" panose="020B0604030504040204" pitchFamily="34" charset="0"/>
                  </a:rPr>
                  <a:t>= 17×5600/3790=</a:t>
                </a:r>
                <a:r>
                  <a:rPr lang="fr-FR" altLang="fr-FR" sz="1200" b="1" dirty="0" smtClean="0">
                    <a:latin typeface="Tahoma" panose="020B0604030504040204" pitchFamily="34" charset="0"/>
                  </a:rPr>
                  <a:t>25,1lm/m</a:t>
                </a:r>
                <a:r>
                  <a:rPr lang="fr-FR" altLang="fr-FR" sz="1200" b="1" baseline="30000" dirty="0" smtClean="0">
                    <a:latin typeface="Tahoma" panose="020B0604030504040204" pitchFamily="34" charset="0"/>
                  </a:rPr>
                  <a:t>2</a:t>
                </a:r>
                <a:r>
                  <a:rPr lang="fr-FR" altLang="fr-FR" sz="1200" dirty="0" smtClean="0">
                    <a:latin typeface="Tahoma" panose="020B0604030504040204" pitchFamily="34" charset="0"/>
                  </a:rPr>
                  <a:t> &lt; </a:t>
                </a:r>
                <a:r>
                  <a:rPr lang="fr-FR" altLang="fr-FR" sz="1200" b="1" dirty="0">
                    <a:latin typeface="Tahoma" panose="020B0604030504040204" pitchFamily="34" charset="0"/>
                  </a:rPr>
                  <a:t>3</a:t>
                </a:r>
                <a:r>
                  <a:rPr lang="fr-FR" altLang="fr-FR" sz="1200" b="1" dirty="0" smtClean="0">
                    <a:latin typeface="Tahoma" panose="020B0604030504040204" pitchFamily="34" charset="0"/>
                  </a:rPr>
                  <a:t>5lm/m</a:t>
                </a:r>
                <a:r>
                  <a:rPr lang="fr-FR" altLang="fr-FR" sz="1200" b="1" baseline="30000" dirty="0" smtClean="0">
                    <a:latin typeface="Tahoma" panose="020B0604030504040204" pitchFamily="34" charset="0"/>
                  </a:rPr>
                  <a:t>2</a:t>
                </a:r>
                <a:r>
                  <a:rPr lang="fr-FR" altLang="fr-FR" sz="1200" dirty="0" smtClean="0">
                    <a:latin typeface="Tahoma" panose="020B0604030504040204" pitchFamily="34" charset="0"/>
                  </a:rPr>
                  <a:t>                                            </a:t>
                </a:r>
              </a:p>
              <a:p>
                <a:pPr marL="536575" lvl="3" indent="722313">
                  <a:spcBef>
                    <a:spcPts val="1200"/>
                  </a:spcBef>
                  <a:spcAft>
                    <a:spcPts val="0"/>
                  </a:spcAft>
                  <a:buClr>
                    <a:srgbClr val="DDBF4F"/>
                  </a:buClr>
                  <a:buNone/>
                </a:pPr>
                <a:r>
                  <a:rPr lang="fr-FR" altLang="fr-FR" sz="1400" b="1" dirty="0" smtClean="0">
                    <a:solidFill>
                      <a:srgbClr val="92D050"/>
                    </a:solidFill>
                    <a:latin typeface="Tahoma" panose="020B0604030504040204" pitchFamily="34" charset="0"/>
                  </a:rPr>
                  <a:t>Conforme à l’arrêté</a:t>
                </a:r>
              </a:p>
              <a:p>
                <a:pPr marL="1228725" lvl="3" indent="-285750">
                  <a:spcBef>
                    <a:spcPts val="600"/>
                  </a:spcBef>
                  <a:spcAft>
                    <a:spcPts val="0"/>
                  </a:spcAft>
                  <a:buClr>
                    <a:schemeClr val="accent3"/>
                  </a:buClr>
                  <a:buFont typeface="Wingdings" panose="05000000000000000000" pitchFamily="2" charset="2"/>
                  <a:buChar char="Ø"/>
                </a:pPr>
                <a:endParaRPr lang="fr-FR" altLang="fr-FR" sz="1400" dirty="0">
                  <a:latin typeface="Tahoma" panose="020B0604030504040204" pitchFamily="34" charset="0"/>
                </a:endParaRPr>
              </a:p>
              <a:p>
                <a:pPr marL="1228725" lvl="3" indent="-285750">
                  <a:spcBef>
                    <a:spcPts val="600"/>
                  </a:spcBef>
                  <a:spcAft>
                    <a:spcPts val="0"/>
                  </a:spcAft>
                  <a:buClr>
                    <a:schemeClr val="accent3"/>
                  </a:buClr>
                  <a:buFont typeface="Wingdings" panose="05000000000000000000" pitchFamily="2" charset="2"/>
                  <a:buChar char="Ø"/>
                </a:pPr>
                <a:endParaRPr lang="fr-FR" altLang="fr-FR" sz="1200" dirty="0" smtClean="0">
                  <a:latin typeface="Tahoma" panose="020B0604030504040204" pitchFamily="34" charset="0"/>
                </a:endParaRPr>
              </a:p>
              <a:p>
                <a:pPr marL="1212850" lvl="3" indent="-269875">
                  <a:spcBef>
                    <a:spcPts val="600"/>
                  </a:spcBef>
                  <a:spcAft>
                    <a:spcPts val="0"/>
                  </a:spcAft>
                  <a:buClr>
                    <a:schemeClr val="accent3"/>
                  </a:buClr>
                  <a:buFont typeface="Wingdings" panose="05000000000000000000" pitchFamily="2" charset="2"/>
                  <a:buChar char="q"/>
                </a:pPr>
                <a:endParaRPr lang="fr-FR" altLang="fr-FR" sz="1200" dirty="0" smtClean="0">
                  <a:latin typeface="Tahoma" panose="020B0604030504040204" pitchFamily="34" charset="0"/>
                </a:endParaRPr>
              </a:p>
              <a:p>
                <a:pPr marL="400050" lvl="1" indent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endParaRPr lang="fr-FR" altLang="fr-FR" sz="2000" dirty="0">
                  <a:latin typeface="Tahoma" panose="020B0604030504040204" pitchFamily="34" charset="0"/>
                </a:endParaRPr>
              </a:p>
              <a:p>
                <a:pPr marL="400050" lvl="1" indent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endParaRPr lang="fr-FR" altLang="fr-FR" sz="2000" dirty="0" smtClean="0">
                  <a:latin typeface="Tahoma" panose="020B0604030504040204" pitchFamily="34" charset="0"/>
                </a:endParaRPr>
              </a:p>
              <a:p>
                <a:pPr marL="400050" lvl="1" indent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endParaRPr lang="fr-FR" altLang="fr-FR" sz="2000" dirty="0">
                  <a:latin typeface="Tahoma" panose="020B0604030504040204" pitchFamily="34" charset="0"/>
                </a:endParaRPr>
              </a:p>
              <a:p>
                <a:pPr lvl="1" indent="-342900">
                  <a:spcBef>
                    <a:spcPts val="600"/>
                  </a:spcBef>
                  <a:spcAft>
                    <a:spcPts val="0"/>
                  </a:spcAft>
                </a:pPr>
                <a:endParaRPr lang="fr-FR" sz="1600" dirty="0" smtClean="0">
                  <a:effectLst/>
                  <a:latin typeface="Tahoma" panose="020B0604030504040204" pitchFamily="34" charset="0"/>
                </a:endParaRPr>
              </a:p>
              <a:p>
                <a:pPr marL="400050" lvl="1" indent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endParaRPr lang="fr-FR" sz="1600" dirty="0" smtClean="0">
                  <a:effectLst/>
                </a:endParaRPr>
              </a:p>
              <a:p>
                <a:pPr marL="752475" lvl="1" indent="-352425">
                  <a:spcBef>
                    <a:spcPts val="600"/>
                  </a:spcBef>
                  <a:spcAft>
                    <a:spcPts val="0"/>
                  </a:spcAft>
                  <a:buFont typeface="Wingdings" panose="05000000000000000000" pitchFamily="2" charset="2"/>
                  <a:buChar char="q"/>
                </a:pPr>
                <a:endParaRPr lang="fr-FR" altLang="fr-FR" sz="1600" dirty="0" smtClean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53395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7769" y="779193"/>
                <a:ext cx="4802029" cy="6078808"/>
              </a:xfrm>
              <a:blipFill>
                <a:blip r:embed="rId4"/>
                <a:stretch>
                  <a:fillRect t="-200" r="-33291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71819" y="-191517"/>
            <a:ext cx="8289045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600" dirty="0" smtClean="0"/>
              <a:t>Art.3-II-4 – « DSFLI – étude de cas »</a:t>
            </a:r>
            <a:endParaRPr lang="fr-FR" altLang="fr-FR" sz="3600" dirty="0"/>
          </a:p>
        </p:txBody>
      </p:sp>
      <p:sp>
        <p:nvSpPr>
          <p:cNvPr id="3" name="Rectangle 2"/>
          <p:cNvSpPr/>
          <p:nvPr/>
        </p:nvSpPr>
        <p:spPr>
          <a:xfrm>
            <a:off x="6892250" y="522712"/>
            <a:ext cx="2308581" cy="2564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hlinkClick r:id="rId5"/>
              </a:rPr>
              <a:t>https://www.geoportail.gouv.fr/carte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6"/>
          <a:srcRect l="33822" r="47453"/>
          <a:stretch/>
        </p:blipFill>
        <p:spPr>
          <a:xfrm>
            <a:off x="4969626" y="789951"/>
            <a:ext cx="2016224" cy="6057292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25" y="3933056"/>
            <a:ext cx="4387415" cy="2924944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4" name="ZoneTexte 3"/>
          <p:cNvSpPr txBox="1"/>
          <p:nvPr/>
        </p:nvSpPr>
        <p:spPr>
          <a:xfrm>
            <a:off x="518161" y="3894117"/>
            <a:ext cx="2808312" cy="42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baseline="0" dirty="0" smtClean="0"/>
              <a:t>50mm f4 1/8s 800iso</a:t>
            </a:r>
            <a:endParaRPr lang="fr-FR" sz="1050" i="1" baseline="0" dirty="0"/>
          </a:p>
        </p:txBody>
      </p:sp>
      <p:sp>
        <p:nvSpPr>
          <p:cNvPr id="10" name="ZoneTexte 9"/>
          <p:cNvSpPr txBox="1"/>
          <p:nvPr/>
        </p:nvSpPr>
        <p:spPr>
          <a:xfrm>
            <a:off x="3495300" y="3930990"/>
            <a:ext cx="1464498" cy="254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50" i="1" baseline="0" dirty="0" err="1" smtClean="0"/>
              <a:t>Dimming</a:t>
            </a:r>
            <a:r>
              <a:rPr lang="fr-FR" sz="1050" i="1" baseline="0" dirty="0" smtClean="0"/>
              <a:t> 50%</a:t>
            </a:r>
            <a:endParaRPr lang="fr-FR" sz="1050" i="1" baseline="0" dirty="0"/>
          </a:p>
        </p:txBody>
      </p:sp>
    </p:spTree>
    <p:extLst>
      <p:ext uri="{BB962C8B-B14F-4D97-AF65-F5344CB8AC3E}">
        <p14:creationId xmlns:p14="http://schemas.microsoft.com/office/powerpoint/2010/main" val="6003310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3955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" y="1038680"/>
                <a:ext cx="9144000" cy="5630680"/>
              </a:xfrm>
              <a:gradFill>
                <a:gsLst>
                  <a:gs pos="0">
                    <a:srgbClr val="3C3C3C"/>
                  </a:gs>
                  <a:gs pos="100000">
                    <a:srgbClr val="000000">
                      <a:alpha val="72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solidFill>
                  <a:schemeClr val="tx2"/>
                </a:solidFill>
              </a:ln>
            </p:spPr>
            <p:txBody>
              <a:bodyPr lIns="92075" tIns="46038" rIns="92075" bIns="46038"/>
              <a:lstStyle/>
              <a:p>
                <a:pPr marL="352425" indent="-352425">
                  <a:lnSpc>
                    <a:spcPct val="150000"/>
                  </a:lnSpc>
                  <a:spcBef>
                    <a:spcPts val="600"/>
                  </a:spcBef>
                  <a:spcAft>
                    <a:spcPts val="0"/>
                  </a:spcAft>
                  <a:buSzTx/>
                  <a:buFont typeface="Wingdings" panose="05000000000000000000" pitchFamily="2" charset="2"/>
                  <a:buChar char="q"/>
                </a:pPr>
                <a:r>
                  <a:rPr lang="fr-FR" altLang="fr-FR" sz="2000" dirty="0" smtClean="0">
                    <a:latin typeface="Tahoma" panose="020B0604030504040204" pitchFamily="34" charset="0"/>
                  </a:rPr>
                  <a:t>Voirie (alinéa « a »)</a:t>
                </a:r>
                <a:endParaRPr lang="fr-FR" altLang="fr-FR" sz="2000" dirty="0">
                  <a:latin typeface="Tahoma" panose="020B0604030504040204" pitchFamily="34" charset="0"/>
                </a:endParaRPr>
              </a:p>
              <a:p>
                <a:pPr marL="400050" lvl="1" indent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fr-FR" altLang="fr-FR" sz="2000" dirty="0" smtClean="0">
                    <a:latin typeface="Tahoma" panose="020B0604030504040204" pitchFamily="34" charset="0"/>
                  </a:rPr>
                  <a:t>Le site </a:t>
                </a:r>
                <a:r>
                  <a:rPr lang="fr-FR" altLang="fr-FR" sz="2000" dirty="0" smtClean="0">
                    <a:latin typeface="Tahoma" panose="020B0604030504040204" pitchFamily="34" charset="0"/>
                    <a:hlinkClick r:id="rId3"/>
                  </a:rPr>
                  <a:t>www.lightzoomlumière.fr</a:t>
                </a:r>
                <a:r>
                  <a:rPr lang="fr-FR" altLang="fr-FR" sz="2000" dirty="0" smtClean="0">
                    <a:latin typeface="Tahoma" panose="020B0604030504040204" pitchFamily="34" charset="0"/>
                  </a:rPr>
                  <a:t> propose un exemple :</a:t>
                </a:r>
              </a:p>
              <a:p>
                <a:pPr lvl="1" indent="-342900">
                  <a:spcBef>
                    <a:spcPts val="600"/>
                  </a:spcBef>
                  <a:spcAft>
                    <a:spcPts val="0"/>
                  </a:spcAft>
                  <a:buFont typeface="Wingdings" panose="05000000000000000000" pitchFamily="2" charset="2"/>
                  <a:buChar char="q"/>
                </a:pPr>
                <a:r>
                  <a:rPr lang="fr-FR" sz="1600" dirty="0">
                    <a:effectLst/>
                    <a:latin typeface="Tahoma" panose="020B0604030504040204" pitchFamily="34" charset="0"/>
                  </a:rPr>
                  <a:t>d</a:t>
                </a:r>
                <a:r>
                  <a:rPr lang="fr-FR" sz="1600" dirty="0" smtClean="0">
                    <a:effectLst/>
                    <a:latin typeface="Tahoma" panose="020B0604030504040204" pitchFamily="34" charset="0"/>
                  </a:rPr>
                  <a:t>es </a:t>
                </a:r>
                <a:r>
                  <a:rPr lang="fr-FR" sz="1600" b="1" dirty="0" smtClean="0">
                    <a:effectLst/>
                    <a:latin typeface="Tahoma" panose="020B0604030504040204" pitchFamily="34" charset="0"/>
                  </a:rPr>
                  <a:t>luminaires tous les 30m </a:t>
                </a:r>
                <a:r>
                  <a:rPr lang="fr-FR" sz="1600" dirty="0" smtClean="0">
                    <a:effectLst/>
                    <a:latin typeface="Tahoma" panose="020B0604030504040204" pitchFamily="34" charset="0"/>
                  </a:rPr>
                  <a:t>avec des </a:t>
                </a:r>
                <a:r>
                  <a:rPr lang="fr-FR" sz="1600" b="1" dirty="0" smtClean="0">
                    <a:effectLst/>
                    <a:latin typeface="Tahoma" panose="020B0604030504040204" pitchFamily="34" charset="0"/>
                  </a:rPr>
                  <a:t>sources</a:t>
                </a:r>
                <a:r>
                  <a:rPr lang="fr-FR" sz="1600" dirty="0" smtClean="0">
                    <a:effectLst/>
                    <a:latin typeface="Tahoma" panose="020B0604030504040204" pitchFamily="34" charset="0"/>
                  </a:rPr>
                  <a:t> de 7000lumens (Ex. lampe </a:t>
                </a:r>
                <a:r>
                  <a:rPr lang="fr-FR" sz="1600" b="1" dirty="0" smtClean="0">
                    <a:effectLst/>
                    <a:latin typeface="Tahoma" panose="020B0604030504040204" pitchFamily="34" charset="0"/>
                  </a:rPr>
                  <a:t>70W SHP</a:t>
                </a:r>
                <a:r>
                  <a:rPr lang="fr-FR" sz="1600" dirty="0" smtClean="0">
                    <a:effectLst/>
                    <a:latin typeface="Tahoma" panose="020B0604030504040204" pitchFamily="34" charset="0"/>
                  </a:rPr>
                  <a:t>)</a:t>
                </a:r>
              </a:p>
              <a:p>
                <a:pPr marL="720725" lvl="2" indent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fr-FR" sz="1600" dirty="0">
                    <a:effectLst/>
                    <a:latin typeface="Tahoma" panose="020B0604030504040204" pitchFamily="34" charset="0"/>
                  </a:rPr>
                  <a:t>(peut-être un rendement du luminaire de 80% : 5600lumens sortent du luminaire, mais ce n’est pas le flux du luminaire qui est pris dans le calcul de la DSFLI)</a:t>
                </a:r>
              </a:p>
              <a:p>
                <a:pPr marL="400050" lvl="1" indent="0">
                  <a:spcBef>
                    <a:spcPts val="600"/>
                  </a:spcBef>
                  <a:spcAft>
                    <a:spcPts val="0"/>
                  </a:spcAft>
                  <a:buNone/>
                  <a:tabLst>
                    <a:tab pos="720725" algn="l"/>
                  </a:tabLst>
                </a:pPr>
                <a:r>
                  <a:rPr lang="fr-FR" sz="1600" dirty="0" smtClean="0">
                    <a:effectLst/>
                    <a:latin typeface="Tahoma" panose="020B0604030504040204" pitchFamily="34" charset="0"/>
                  </a:rPr>
                  <a:t>	</a:t>
                </a:r>
                <a:r>
                  <a:rPr lang="fr-FR" sz="1600" b="1" dirty="0" smtClean="0">
                    <a:effectLst/>
                    <a:latin typeface="Tahoma" panose="020B0604030504040204" pitchFamily="34" charset="0"/>
                  </a:rPr>
                  <a:t>Notion de dotation comptabilisée au niveau des sources :</a:t>
                </a:r>
              </a:p>
              <a:p>
                <a:pPr marL="400050" lvl="1" indent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fr-FR" sz="1600" b="1" dirty="0" smtClean="0">
                    <a:effectLst/>
                    <a:latin typeface="Tahoma" panose="020B0604030504040204" pitchFamily="34" charset="0"/>
                  </a:rPr>
                  <a:t>				              </a:t>
                </a:r>
                <a:r>
                  <a:rPr lang="fr-FR" sz="1400" b="1" dirty="0" smtClean="0">
                    <a:effectLst/>
                    <a:latin typeface="Tahoma" panose="020B0604030504040204" pitchFamily="34" charset="0"/>
                  </a:rPr>
                  <a:t>DSFLI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𝒇𝒍𝒖𝒙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𝒕𝒐𝒕𝒂𝒍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𝒅𝒆𝒔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𝒔𝒐𝒖𝒓𝒄𝒆𝒔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𝒅𝒆𝒔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𝒍𝒖𝒎𝒊𝒏𝒂𝒊𝒓𝒆𝒔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𝒅𝒆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fr-FR" altLang="fr-FR" sz="1400" b="1" i="1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altLang="fr-FR" sz="1400" b="1" i="1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  <m:t>𝒍</m:t>
                            </m:r>
                          </m:e>
                          <m:sup>
                            <m:r>
                              <a:rPr lang="fr-FR" altLang="fr-FR" sz="1400" b="1" i="1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𝒊𝒏𝒔𝒕𝒂𝒍𝒍𝒂𝒕𝒊𝒐𝒏</m:t>
                        </m:r>
                      </m:num>
                      <m:den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𝒔𝒖𝒓𝒇𝒂𝒄𝒆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à é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𝒄𝒍𝒂𝒊𝒓𝒆𝒓</m:t>
                        </m:r>
                      </m:den>
                    </m:f>
                  </m:oMath>
                </a14:m>
                <a:endParaRPr lang="fr-FR" altLang="fr-FR" sz="1400" b="1" dirty="0" smtClean="0">
                  <a:solidFill>
                    <a:srgbClr val="FFFFFF"/>
                  </a:solidFill>
                  <a:latin typeface="Tahoma" panose="020B0604030504040204" pitchFamily="34" charset="0"/>
                </a:endParaRPr>
              </a:p>
              <a:p>
                <a:pPr marL="400050" lvl="1" indent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fr-FR" sz="1400" b="1" dirty="0" smtClean="0">
                    <a:effectLst/>
                    <a:latin typeface="Tahoma" panose="020B0604030504040204" pitchFamily="34" charset="0"/>
                  </a:rPr>
                  <a:t>					          = 7000/(30×(1,5+4,6+2,3)) = 28 </a:t>
                </a:r>
                <a:r>
                  <a:rPr lang="fr-FR" sz="1600" b="1" dirty="0" smtClean="0">
                    <a:effectLst/>
                    <a:latin typeface="Tahoma" panose="020B0604030504040204" pitchFamily="34" charset="0"/>
                  </a:rPr>
                  <a:t>lm/m</a:t>
                </a:r>
                <a:r>
                  <a:rPr lang="fr-FR" sz="1600" b="1" baseline="30000" dirty="0" smtClean="0">
                    <a:effectLst/>
                    <a:latin typeface="Tahoma" panose="020B0604030504040204" pitchFamily="34" charset="0"/>
                  </a:rPr>
                  <a:t>2</a:t>
                </a:r>
              </a:p>
              <a:p>
                <a:pPr lvl="1" indent="-342900">
                  <a:spcBef>
                    <a:spcPts val="600"/>
                  </a:spcBef>
                  <a:spcAft>
                    <a:spcPts val="0"/>
                  </a:spcAft>
                </a:pPr>
                <a:endParaRPr lang="fr-FR" sz="1600" dirty="0" smtClean="0">
                  <a:effectLst/>
                  <a:latin typeface="Tahoma" panose="020B0604030504040204" pitchFamily="34" charset="0"/>
                </a:endParaRPr>
              </a:p>
              <a:p>
                <a:pPr marL="400050" lvl="1" indent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endParaRPr lang="fr-FR" sz="1600" dirty="0" smtClean="0">
                  <a:effectLst/>
                </a:endParaRPr>
              </a:p>
              <a:p>
                <a:pPr marL="752475" lvl="1" indent="-352425">
                  <a:spcBef>
                    <a:spcPts val="600"/>
                  </a:spcBef>
                  <a:spcAft>
                    <a:spcPts val="0"/>
                  </a:spcAft>
                  <a:buFont typeface="Wingdings" panose="05000000000000000000" pitchFamily="2" charset="2"/>
                  <a:buChar char="q"/>
                </a:pPr>
                <a:endParaRPr lang="fr-FR" altLang="fr-FR" sz="1600" dirty="0" smtClean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53395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" y="1038680"/>
                <a:ext cx="9144000" cy="5630680"/>
              </a:xfrm>
              <a:blipFill>
                <a:blip r:embed="rId4"/>
                <a:stretch>
                  <a:fillRect l="-599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ag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5" y="3607080"/>
            <a:ext cx="4892739" cy="3062280"/>
          </a:xfrm>
          <a:prstGeom prst="rect">
            <a:avLst/>
          </a:prstGeom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93335" y="-105453"/>
            <a:ext cx="8253041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600" dirty="0" smtClean="0"/>
              <a:t>Art.3-II-4 – « DSFLI – étude de cas »</a:t>
            </a:r>
            <a:endParaRPr lang="fr-FR" altLang="fr-FR" sz="3600" dirty="0"/>
          </a:p>
        </p:txBody>
      </p:sp>
    </p:spTree>
    <p:extLst>
      <p:ext uri="{BB962C8B-B14F-4D97-AF65-F5344CB8AC3E}">
        <p14:creationId xmlns:p14="http://schemas.microsoft.com/office/powerpoint/2010/main" val="165649510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80" y="1060196"/>
            <a:ext cx="4067944" cy="5785085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>
              <a:spcBef>
                <a:spcPts val="3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u="sng" dirty="0" smtClean="0">
                <a:latin typeface="Tahoma" panose="020B0604030504040204" pitchFamily="34" charset="0"/>
              </a:rPr>
              <a:t>Discussion</a:t>
            </a:r>
            <a:endParaRPr lang="fr-FR" altLang="fr-FR" sz="1800" u="sng" dirty="0">
              <a:latin typeface="Tahoma" panose="020B0604030504040204" pitchFamily="34" charset="0"/>
            </a:endParaRPr>
          </a:p>
          <a:p>
            <a:pPr marL="538163" lvl="1" indent="-269875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600" b="1" dirty="0" smtClean="0">
                <a:latin typeface="Tahoma" panose="020B0604030504040204" pitchFamily="34" charset="0"/>
              </a:rPr>
              <a:t>C’est une dotation confortable</a:t>
            </a:r>
            <a:endParaRPr lang="fr-FR" sz="300" dirty="0">
              <a:effectLst/>
            </a:endParaRPr>
          </a:p>
          <a:p>
            <a:pPr marL="720725" lvl="2" indent="-268288">
              <a:spcBef>
                <a:spcPts val="4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1200" dirty="0" smtClean="0">
                <a:effectLst/>
              </a:rPr>
              <a:t>Nouvelles installations parisiennes : 20lm/m</a:t>
            </a:r>
            <a:r>
              <a:rPr lang="fr-FR" sz="1200" baseline="30000" dirty="0" smtClean="0">
                <a:effectLst/>
              </a:rPr>
              <a:t>2</a:t>
            </a:r>
            <a:r>
              <a:rPr lang="fr-FR" sz="1200" dirty="0" smtClean="0">
                <a:effectLst/>
              </a:rPr>
              <a:t>&lt;DSFLI&lt;30lm/m</a:t>
            </a:r>
            <a:r>
              <a:rPr lang="fr-FR" sz="1200" baseline="30000" dirty="0" smtClean="0">
                <a:effectLst/>
              </a:rPr>
              <a:t>2</a:t>
            </a:r>
          </a:p>
          <a:p>
            <a:pPr marL="720725" lvl="2" indent="-268288">
              <a:spcBef>
                <a:spcPts val="4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1200" dirty="0" smtClean="0">
                <a:effectLst/>
              </a:rPr>
              <a:t>Pratiques allemandes :</a:t>
            </a:r>
          </a:p>
          <a:p>
            <a:pPr marL="806450" lvl="2" indent="-85725">
              <a:spcBef>
                <a:spcPts val="400"/>
              </a:spcBef>
              <a:spcAft>
                <a:spcPts val="0"/>
              </a:spcAft>
              <a:buNone/>
            </a:pPr>
            <a:r>
              <a:rPr lang="fr-FR" sz="1200" dirty="0" smtClean="0">
                <a:effectLst/>
              </a:rPr>
              <a:t>5lm/m</a:t>
            </a:r>
            <a:r>
              <a:rPr lang="fr-FR" sz="1200" baseline="30000" dirty="0" smtClean="0">
                <a:effectLst/>
              </a:rPr>
              <a:t>2</a:t>
            </a:r>
            <a:r>
              <a:rPr lang="fr-FR" sz="1200" dirty="0" smtClean="0">
                <a:effectLst/>
              </a:rPr>
              <a:t>&lt;DSFLI&lt;15lm/m</a:t>
            </a:r>
            <a:r>
              <a:rPr lang="fr-FR" sz="1200" baseline="30000" dirty="0" smtClean="0">
                <a:effectLst/>
              </a:rPr>
              <a:t>2</a:t>
            </a:r>
            <a:endParaRPr lang="fr-FR" baseline="30000" dirty="0" smtClean="0">
              <a:effectLst/>
            </a:endParaRPr>
          </a:p>
          <a:p>
            <a:pPr marL="538163" lvl="1" indent="-269875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600" b="1" dirty="0">
                <a:latin typeface="Tahoma" panose="020B0604030504040204" pitchFamily="34" charset="0"/>
              </a:rPr>
              <a:t>Ces plafonds n’ont pas vocation à être approchés ou atteints en toutes circonstances</a:t>
            </a:r>
          </a:p>
          <a:p>
            <a:pPr marL="538163" lvl="1" indent="-269875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600" dirty="0" smtClean="0">
                <a:solidFill>
                  <a:srgbClr val="92D050"/>
                </a:solidFill>
                <a:latin typeface="Tahoma" panose="020B0604030504040204" pitchFamily="34" charset="0"/>
              </a:rPr>
              <a:t>Une référence, les étiquettes environnementales ANPCEN :</a:t>
            </a: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800" dirty="0" smtClean="0">
              <a:solidFill>
                <a:srgbClr val="92D050"/>
              </a:solidFill>
              <a:latin typeface="Tahoma" panose="020B0604030504040204" pitchFamily="34" charset="0"/>
            </a:endParaRPr>
          </a:p>
        </p:txBody>
      </p:sp>
      <p:graphicFrame>
        <p:nvGraphicFramePr>
          <p:cNvPr id="6" name="Objet 5"/>
          <p:cNvGraphicFramePr>
            <a:graphicFrameLocks noChangeAspect="1"/>
          </p:cNvGraphicFramePr>
          <p:nvPr>
            <p:extLst/>
          </p:nvPr>
        </p:nvGraphicFramePr>
        <p:xfrm>
          <a:off x="4228572" y="460984"/>
          <a:ext cx="4916179" cy="63842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Document" r:id="rId4" imgW="6946437" imgH="9024751" progId="Word.Document.12">
                  <p:embed/>
                </p:oleObj>
              </mc:Choice>
              <mc:Fallback>
                <p:oleObj name="Document" r:id="rId4" imgW="6946437" imgH="9024751" progId="Word.Document.12">
                  <p:embed/>
                  <p:pic>
                    <p:nvPicPr>
                      <p:cNvPr id="6" name="Obje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8572" y="460984"/>
                        <a:ext cx="4916179" cy="638429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1225"/>
          <p:cNvSpPr txBox="1">
            <a:spLocks noChangeArrowheads="1"/>
          </p:cNvSpPr>
          <p:nvPr/>
        </p:nvSpPr>
        <p:spPr bwMode="auto">
          <a:xfrm>
            <a:off x="7674820" y="2119089"/>
            <a:ext cx="145842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1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  <a:buClr>
                <a:schemeClr val="hlink"/>
              </a:buClr>
            </a:pPr>
            <a:r>
              <a:rPr lang="fr-FR" altLang="fr-FR" baseline="0" dirty="0" smtClean="0">
                <a:latin typeface="Tahoma" panose="020B0604030504040204" pitchFamily="34" charset="0"/>
                <a:sym typeface="Symbol" panose="05050102010706020507" pitchFamily="18" charset="2"/>
              </a:rPr>
              <a:t>50-100 lumens/m</a:t>
            </a:r>
            <a:r>
              <a:rPr lang="fr-FR" altLang="fr-FR" baseline="30000" dirty="0" smtClean="0">
                <a:latin typeface="Tahoma" panose="020B0604030504040204" pitchFamily="34" charset="0"/>
                <a:sym typeface="Symbol" panose="05050102010706020507" pitchFamily="18" charset="2"/>
              </a:rPr>
              <a:t>2</a:t>
            </a:r>
            <a:endParaRPr lang="fr-FR" altLang="fr-FR" baseline="30000" dirty="0">
              <a:latin typeface="Tahoma" panose="020B0604030504040204" pitchFamily="34" charset="0"/>
              <a:sym typeface="Symbol" panose="05050102010706020507" pitchFamily="18" charset="2"/>
            </a:endParaRPr>
          </a:p>
        </p:txBody>
      </p:sp>
      <p:sp>
        <p:nvSpPr>
          <p:cNvPr id="8" name="Text Box 1225"/>
          <p:cNvSpPr txBox="1">
            <a:spLocks noChangeArrowheads="1"/>
          </p:cNvSpPr>
          <p:nvPr/>
        </p:nvSpPr>
        <p:spPr bwMode="auto">
          <a:xfrm>
            <a:off x="7685574" y="3076322"/>
            <a:ext cx="145842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1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  <a:buClr>
                <a:schemeClr val="hlink"/>
              </a:buClr>
            </a:pPr>
            <a:r>
              <a:rPr lang="fr-FR" altLang="fr-FR" baseline="0" dirty="0" smtClean="0">
                <a:solidFill>
                  <a:srgbClr val="92D050"/>
                </a:solidFill>
                <a:latin typeface="Tahoma" panose="020B0604030504040204" pitchFamily="34" charset="0"/>
                <a:sym typeface="Symbol" panose="05050102010706020507" pitchFamily="18" charset="2"/>
              </a:rPr>
              <a:t>20-30 lumens/m</a:t>
            </a:r>
            <a:r>
              <a:rPr lang="fr-FR" altLang="fr-FR" baseline="30000" dirty="0" smtClean="0">
                <a:solidFill>
                  <a:srgbClr val="92D050"/>
                </a:solidFill>
                <a:latin typeface="Tahoma" panose="020B0604030504040204" pitchFamily="34" charset="0"/>
                <a:sym typeface="Symbol" panose="05050102010706020507" pitchFamily="18" charset="2"/>
              </a:rPr>
              <a:t>2</a:t>
            </a:r>
            <a:endParaRPr lang="fr-FR" altLang="fr-FR" baseline="30000" dirty="0">
              <a:solidFill>
                <a:srgbClr val="92D050"/>
              </a:solidFill>
              <a:latin typeface="Tahoma" panose="020B0604030504040204" pitchFamily="34" charset="0"/>
              <a:sym typeface="Symbol" panose="05050102010706020507" pitchFamily="18" charset="2"/>
            </a:endParaRPr>
          </a:p>
        </p:txBody>
      </p:sp>
      <p:sp>
        <p:nvSpPr>
          <p:cNvPr id="9" name="Flèche droite 8"/>
          <p:cNvSpPr/>
          <p:nvPr/>
        </p:nvSpPr>
        <p:spPr bwMode="auto">
          <a:xfrm rot="13800035">
            <a:off x="7623044" y="1847861"/>
            <a:ext cx="398982" cy="16679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6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Flèche droite 9"/>
          <p:cNvSpPr/>
          <p:nvPr/>
        </p:nvSpPr>
        <p:spPr bwMode="auto">
          <a:xfrm rot="8017905">
            <a:off x="7649064" y="3793602"/>
            <a:ext cx="398982" cy="16679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6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93335" y="12885"/>
            <a:ext cx="8289045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600" dirty="0" smtClean="0"/>
              <a:t>Art.3-II-4</a:t>
            </a:r>
            <a:endParaRPr lang="fr-FR" altLang="fr-FR" sz="3600" dirty="0"/>
          </a:p>
        </p:txBody>
      </p:sp>
      <p:graphicFrame>
        <p:nvGraphicFramePr>
          <p:cNvPr id="97" name="Tableau 96"/>
          <p:cNvGraphicFramePr>
            <a:graphicFrameLocks noGrp="1"/>
          </p:cNvGraphicFramePr>
          <p:nvPr>
            <p:extLst/>
          </p:nvPr>
        </p:nvGraphicFramePr>
        <p:xfrm>
          <a:off x="2332241" y="45159"/>
          <a:ext cx="2948402" cy="9753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87046">
                  <a:extLst>
                    <a:ext uri="{9D8B030D-6E8A-4147-A177-3AD203B41FA5}">
                      <a16:colId xmlns:a16="http://schemas.microsoft.com/office/drawing/2014/main" val="1131962728"/>
                    </a:ext>
                  </a:extLst>
                </a:gridCol>
                <a:gridCol w="585549">
                  <a:extLst>
                    <a:ext uri="{9D8B030D-6E8A-4147-A177-3AD203B41FA5}">
                      <a16:colId xmlns:a16="http://schemas.microsoft.com/office/drawing/2014/main" val="2109878410"/>
                    </a:ext>
                  </a:extLst>
                </a:gridCol>
                <a:gridCol w="650407">
                  <a:extLst>
                    <a:ext uri="{9D8B030D-6E8A-4147-A177-3AD203B41FA5}">
                      <a16:colId xmlns:a16="http://schemas.microsoft.com/office/drawing/2014/main" val="2106718713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4149213005"/>
                    </a:ext>
                  </a:extLst>
                </a:gridCol>
              </a:tblGrid>
              <a:tr h="212598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600" b="1" dirty="0" smtClean="0">
                          <a:solidFill>
                            <a:schemeClr val="tx1"/>
                          </a:solidFill>
                          <a:effectLst/>
                        </a:rPr>
                        <a:t> En </a:t>
                      </a:r>
                      <a:r>
                        <a:rPr lang="fr-FR" sz="600" b="1" dirty="0">
                          <a:solidFill>
                            <a:schemeClr val="tx1"/>
                          </a:solidFill>
                          <a:effectLst/>
                        </a:rPr>
                        <a:t>lm/m2</a:t>
                      </a:r>
                      <a:endParaRPr lang="fr-FR" sz="5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600" b="1" dirty="0" smtClean="0">
                          <a:solidFill>
                            <a:schemeClr val="tx1"/>
                          </a:solidFill>
                          <a:effectLst/>
                        </a:rPr>
                        <a:t>En agglomération</a:t>
                      </a:r>
                      <a:endParaRPr lang="fr-FR" sz="5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600" b="1" dirty="0" smtClean="0">
                          <a:solidFill>
                            <a:schemeClr val="tx1"/>
                          </a:solidFill>
                          <a:effectLst/>
                        </a:rPr>
                        <a:t> Hors agglomération</a:t>
                      </a:r>
                      <a:endParaRPr lang="fr-FR" sz="5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300">
                          <a:effectLst/>
                        </a:rPr>
                        <a:t> </a:t>
                      </a:r>
                      <a:endParaRPr lang="fr-FR" sz="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060425209"/>
                  </a:ext>
                </a:extLst>
              </a:tr>
              <a:tr h="223754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700" b="1" dirty="0" smtClean="0">
                          <a:solidFill>
                            <a:schemeClr val="tx1"/>
                          </a:solidFill>
                          <a:effectLst/>
                        </a:rPr>
                        <a:t>   Eclairages extérieurs définis au a</a:t>
                      </a:r>
                      <a:endParaRPr lang="fr-FR" sz="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700" b="1" smtClean="0">
                          <a:solidFill>
                            <a:schemeClr val="tx1"/>
                          </a:solidFill>
                          <a:effectLst/>
                        </a:rPr>
                        <a:t>&lt; 35</a:t>
                      </a:r>
                      <a:endParaRPr lang="fr-FR" sz="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700" b="1" dirty="0" smtClean="0">
                          <a:solidFill>
                            <a:schemeClr val="tx1"/>
                          </a:solidFill>
                          <a:effectLst/>
                        </a:rPr>
                        <a:t>&lt; 25</a:t>
                      </a:r>
                      <a:endParaRPr lang="fr-FR" sz="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 </a:t>
                      </a:r>
                      <a:endParaRPr lang="fr-FR" sz="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304044017"/>
                  </a:ext>
                </a:extLst>
              </a:tr>
              <a:tr h="173398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500" b="1" dirty="0" smtClean="0">
                          <a:solidFill>
                            <a:schemeClr val="tx1"/>
                          </a:solidFill>
                          <a:effectLst/>
                        </a:rPr>
                        <a:t>   Parcs et jardins définis au b</a:t>
                      </a:r>
                      <a:endParaRPr lang="fr-FR" sz="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500" b="1" dirty="0" smtClean="0">
                          <a:solidFill>
                            <a:schemeClr val="tx1"/>
                          </a:solidFill>
                          <a:effectLst/>
                        </a:rPr>
                        <a:t>&lt; 25</a:t>
                      </a:r>
                      <a:endParaRPr lang="fr-FR" sz="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500" b="1" smtClean="0">
                          <a:solidFill>
                            <a:schemeClr val="tx1"/>
                          </a:solidFill>
                          <a:effectLst/>
                        </a:rPr>
                        <a:t>&lt; 10</a:t>
                      </a:r>
                      <a:endParaRPr lang="fr-FR" sz="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 </a:t>
                      </a:r>
                      <a:endParaRPr lang="fr-FR" sz="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591671963"/>
                  </a:ext>
                </a:extLst>
              </a:tr>
              <a:tr h="13352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500" b="1" dirty="0" smtClean="0">
                          <a:solidFill>
                            <a:schemeClr val="tx1"/>
                          </a:solidFill>
                          <a:effectLst/>
                        </a:rPr>
                        <a:t>   Bâtiments non résidentiels définis au d</a:t>
                      </a:r>
                      <a:endParaRPr lang="fr-FR" sz="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500" b="1" dirty="0" smtClean="0">
                          <a:solidFill>
                            <a:schemeClr val="tx1"/>
                          </a:solidFill>
                          <a:effectLst/>
                        </a:rPr>
                        <a:t>&lt; 25</a:t>
                      </a:r>
                      <a:endParaRPr lang="fr-FR" sz="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500" b="1" dirty="0" smtClean="0">
                          <a:solidFill>
                            <a:schemeClr val="tx1"/>
                          </a:solidFill>
                          <a:effectLst/>
                        </a:rPr>
                        <a:t>&lt; 20</a:t>
                      </a:r>
                      <a:endParaRPr lang="fr-FR" sz="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400" dirty="0">
                          <a:effectLst/>
                        </a:rPr>
                        <a:t> </a:t>
                      </a:r>
                      <a:endParaRPr lang="fr-FR" sz="3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709943786"/>
                  </a:ext>
                </a:extLst>
              </a:tr>
              <a:tr h="232025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700" b="1" dirty="0" smtClean="0">
                          <a:solidFill>
                            <a:schemeClr val="tx1"/>
                          </a:solidFill>
                          <a:effectLst/>
                        </a:rPr>
                        <a:t>   Parcs de stationnement définis au e</a:t>
                      </a:r>
                      <a:endParaRPr lang="fr-FR" sz="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700" b="1" dirty="0" smtClean="0">
                          <a:solidFill>
                            <a:schemeClr val="tx1"/>
                          </a:solidFill>
                          <a:effectLst/>
                        </a:rPr>
                        <a:t>&lt; 25</a:t>
                      </a:r>
                      <a:endParaRPr lang="fr-FR" sz="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700" b="1" dirty="0" smtClean="0">
                          <a:solidFill>
                            <a:schemeClr val="tx1"/>
                          </a:solidFill>
                          <a:effectLst/>
                        </a:rPr>
                        <a:t> &lt; 20</a:t>
                      </a:r>
                      <a:endParaRPr lang="fr-FR" sz="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400" dirty="0">
                          <a:effectLst/>
                        </a:rPr>
                        <a:t> </a:t>
                      </a:r>
                      <a:endParaRPr lang="fr-FR" sz="3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106704570"/>
                  </a:ext>
                </a:extLst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7176350" y="243325"/>
            <a:ext cx="28083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baseline="0" dirty="0" smtClean="0"/>
              <a:t>50mm f4 1/8s 800iso</a:t>
            </a:r>
            <a:endParaRPr lang="fr-FR" sz="1050" i="1" baseline="0" dirty="0"/>
          </a:p>
        </p:txBody>
      </p:sp>
      <p:pic>
        <p:nvPicPr>
          <p:cNvPr id="2" name="Image 1">
            <a:hlinkClick r:id="rId6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23" y="3855314"/>
            <a:ext cx="2556284" cy="300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00614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60196"/>
            <a:ext cx="9216516" cy="5785085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>
              <a:spcBef>
                <a:spcPts val="3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u="sng" dirty="0" smtClean="0">
                <a:latin typeface="Tahoma" panose="020B0604030504040204" pitchFamily="34" charset="0"/>
              </a:rPr>
              <a:t>Discussion</a:t>
            </a:r>
            <a:endParaRPr lang="fr-FR" altLang="fr-FR" sz="1800" u="sng" dirty="0">
              <a:latin typeface="Tahoma" panose="020B0604030504040204" pitchFamily="34" charset="0"/>
            </a:endParaRPr>
          </a:p>
          <a:p>
            <a:pPr marL="538163" lvl="1" indent="-269875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2000" b="1" dirty="0" smtClean="0">
                <a:latin typeface="Tahoma" panose="020B0604030504040204" pitchFamily="34" charset="0"/>
              </a:rPr>
              <a:t>Les </a:t>
            </a:r>
            <a:r>
              <a:rPr lang="fr-FR" altLang="fr-FR" sz="2000" b="1" dirty="0" err="1" smtClean="0">
                <a:latin typeface="Tahoma" panose="020B0604030504040204" pitchFamily="34" charset="0"/>
              </a:rPr>
              <a:t>LEDs</a:t>
            </a:r>
            <a:r>
              <a:rPr lang="fr-FR" altLang="fr-FR" sz="2000" b="1" dirty="0" smtClean="0">
                <a:latin typeface="Tahoma" panose="020B0604030504040204" pitchFamily="34" charset="0"/>
              </a:rPr>
              <a:t>  - </a:t>
            </a:r>
            <a:r>
              <a:rPr lang="fr-FR" altLang="fr-FR" sz="2000" b="1" u="sng" dirty="0" smtClean="0">
                <a:latin typeface="Tahoma" panose="020B0604030504040204" pitchFamily="34" charset="0"/>
              </a:rPr>
              <a:t>Une occasion manquée </a:t>
            </a:r>
            <a:endParaRPr lang="fr-FR" sz="2000" b="1" u="sng" dirty="0">
              <a:latin typeface="Tahoma" panose="020B0604030504040204" pitchFamily="34" charset="0"/>
            </a:endParaRPr>
          </a:p>
          <a:p>
            <a:pPr marL="538163" lvl="1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altLang="fr-FR" sz="1600" b="1" dirty="0" smtClean="0">
                <a:latin typeface="Tahoma" panose="020B0604030504040204" pitchFamily="34" charset="0"/>
              </a:rPr>
              <a:t>Malgré les urgences environnementales, le </a:t>
            </a:r>
            <a:r>
              <a:rPr lang="fr-FR" altLang="fr-FR" sz="1600" b="1" dirty="0">
                <a:latin typeface="Tahoma" panose="020B0604030504040204" pitchFamily="34" charset="0"/>
              </a:rPr>
              <a:t>choix d’éclairer </a:t>
            </a:r>
            <a:r>
              <a:rPr lang="fr-FR" altLang="fr-FR" sz="1600" b="1" dirty="0" smtClean="0">
                <a:latin typeface="Tahoma" panose="020B0604030504040204" pitchFamily="34" charset="0"/>
              </a:rPr>
              <a:t>davantage encore, plutôt que de diviser significativement les consommations</a:t>
            </a:r>
          </a:p>
          <a:p>
            <a:pPr marL="538163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600" b="1" dirty="0" smtClean="0">
              <a:latin typeface="Tahoma" panose="020B0604030504040204" pitchFamily="34" charset="0"/>
            </a:endParaRPr>
          </a:p>
          <a:p>
            <a:pPr marL="138113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altLang="fr-FR" sz="1800" i="1" dirty="0" smtClean="0">
                <a:latin typeface="Tahoma" panose="020B0604030504040204" pitchFamily="34" charset="0"/>
              </a:rPr>
              <a:t>Réalisation 2019 quelque part dans la CCEJR…</a:t>
            </a:r>
          </a:p>
          <a:p>
            <a:pPr marL="138113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altLang="fr-FR" sz="1800" i="1" dirty="0" smtClean="0">
                <a:latin typeface="Tahoma" panose="020B0604030504040204" pitchFamily="34" charset="0"/>
              </a:rPr>
              <a:t>Avant                                                          Après</a:t>
            </a:r>
            <a:endParaRPr lang="fr-FR" altLang="fr-FR" sz="1800" i="1" dirty="0">
              <a:latin typeface="Tahoma" panose="020B0604030504040204" pitchFamily="34" charset="0"/>
            </a:endParaRPr>
          </a:p>
          <a:p>
            <a:pPr marL="138113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2000" b="1" dirty="0">
              <a:latin typeface="Tahoma" panose="020B0604030504040204" pitchFamily="34" charset="0"/>
            </a:endParaRPr>
          </a:p>
        </p:txBody>
      </p:sp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93335" y="12885"/>
            <a:ext cx="8289045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600" dirty="0"/>
              <a:t>Art.3-II-4 « Densité Surfacique de Flux Lumineux Installé »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427" y="3310047"/>
            <a:ext cx="4425089" cy="3532242"/>
          </a:xfrm>
          <a:prstGeom prst="rect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16" y="3310047"/>
            <a:ext cx="4673383" cy="3532241"/>
          </a:xfrm>
          <a:prstGeom prst="rect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</p:pic>
      <p:sp>
        <p:nvSpPr>
          <p:cNvPr id="14" name="ZoneTexte 13"/>
          <p:cNvSpPr txBox="1"/>
          <p:nvPr/>
        </p:nvSpPr>
        <p:spPr>
          <a:xfrm>
            <a:off x="8118931" y="3303736"/>
            <a:ext cx="10801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baseline="0" dirty="0" smtClean="0"/>
              <a:t>f4 1/8s 800iso</a:t>
            </a:r>
            <a:endParaRPr lang="fr-FR" sz="1050" i="1" baseline="0" dirty="0"/>
          </a:p>
        </p:txBody>
      </p:sp>
      <p:sp>
        <p:nvSpPr>
          <p:cNvPr id="15" name="ZoneTexte 14"/>
          <p:cNvSpPr txBox="1"/>
          <p:nvPr/>
        </p:nvSpPr>
        <p:spPr>
          <a:xfrm>
            <a:off x="3665779" y="3320805"/>
            <a:ext cx="10801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baseline="0" dirty="0" smtClean="0"/>
              <a:t>f4 1/8s 800iso</a:t>
            </a:r>
            <a:endParaRPr lang="fr-FR" sz="1050" i="1" baseline="0" dirty="0"/>
          </a:p>
        </p:txBody>
      </p:sp>
    </p:spTree>
    <p:extLst>
      <p:ext uri="{BB962C8B-B14F-4D97-AF65-F5344CB8AC3E}">
        <p14:creationId xmlns:p14="http://schemas.microsoft.com/office/powerpoint/2010/main" val="123070274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338" y="1092470"/>
            <a:ext cx="5436528" cy="2188783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>
              <a:spcBef>
                <a:spcPts val="3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u="sng" dirty="0" smtClean="0">
                <a:latin typeface="Tahoma" panose="020B0604030504040204" pitchFamily="34" charset="0"/>
              </a:rPr>
              <a:t>Discussion</a:t>
            </a:r>
            <a:endParaRPr lang="fr-FR" altLang="fr-FR" sz="1800" u="sng" dirty="0">
              <a:latin typeface="Tahoma" panose="020B0604030504040204" pitchFamily="34" charset="0"/>
            </a:endParaRPr>
          </a:p>
          <a:p>
            <a:pPr marL="720725" lvl="2" indent="-268288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Wingdings" panose="05000000000000000000" pitchFamily="2" charset="2"/>
              <a:buChar char="q"/>
            </a:pPr>
            <a:r>
              <a:rPr lang="fr-FR" sz="2000" b="1" dirty="0">
                <a:solidFill>
                  <a:srgbClr val="92D050"/>
                </a:solidFill>
                <a:effectLst/>
              </a:rPr>
              <a:t>Pratiques allemandes :</a:t>
            </a:r>
          </a:p>
          <a:p>
            <a:pPr marL="806450" lvl="2" indent="-85725">
              <a:spcBef>
                <a:spcPts val="400"/>
              </a:spcBef>
              <a:spcAft>
                <a:spcPts val="0"/>
              </a:spcAft>
              <a:buNone/>
            </a:pPr>
            <a:r>
              <a:rPr lang="fr-FR" sz="2000" b="1" dirty="0" smtClean="0">
                <a:solidFill>
                  <a:srgbClr val="92D050"/>
                </a:solidFill>
                <a:effectLst/>
              </a:rPr>
              <a:t>5lm/m</a:t>
            </a:r>
            <a:r>
              <a:rPr lang="fr-FR" sz="2000" b="1" baseline="30000" dirty="0" smtClean="0">
                <a:solidFill>
                  <a:srgbClr val="92D050"/>
                </a:solidFill>
                <a:effectLst/>
              </a:rPr>
              <a:t>2</a:t>
            </a:r>
            <a:r>
              <a:rPr lang="fr-FR" sz="2000" b="1" dirty="0" smtClean="0">
                <a:solidFill>
                  <a:srgbClr val="92D050"/>
                </a:solidFill>
                <a:effectLst/>
              </a:rPr>
              <a:t>&lt;DSFLI&lt;15lm/m</a:t>
            </a:r>
            <a:r>
              <a:rPr lang="fr-FR" sz="2000" b="1" baseline="30000" dirty="0" smtClean="0">
                <a:solidFill>
                  <a:srgbClr val="92D050"/>
                </a:solidFill>
                <a:effectLst/>
              </a:rPr>
              <a:t>2</a:t>
            </a:r>
          </a:p>
          <a:p>
            <a:pPr marL="720725" lvl="1" indent="-268288">
              <a:spcBef>
                <a:spcPts val="4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2000" b="1" dirty="0" smtClean="0">
                <a:solidFill>
                  <a:srgbClr val="92D050"/>
                </a:solidFill>
                <a:effectLst/>
              </a:rPr>
              <a:t>Des niveaux d’éclairement radicalement plus faibles qu’en France </a:t>
            </a:r>
          </a:p>
          <a:p>
            <a:pPr marL="806450" lvl="2" indent="-85725">
              <a:spcBef>
                <a:spcPts val="400"/>
              </a:spcBef>
              <a:spcAft>
                <a:spcPts val="0"/>
              </a:spcAft>
              <a:buNone/>
            </a:pPr>
            <a:endParaRPr lang="fr-FR" sz="2000" b="1" baseline="30000" dirty="0">
              <a:solidFill>
                <a:srgbClr val="92D050"/>
              </a:solidFill>
              <a:effectLst/>
            </a:endParaRPr>
          </a:p>
          <a:p>
            <a:pPr marL="806450" lvl="2" indent="-85725">
              <a:spcBef>
                <a:spcPts val="400"/>
              </a:spcBef>
              <a:spcAft>
                <a:spcPts val="0"/>
              </a:spcAft>
              <a:buNone/>
            </a:pPr>
            <a:endParaRPr lang="fr-FR" sz="4000" b="1" baseline="30000" dirty="0">
              <a:solidFill>
                <a:srgbClr val="92D050"/>
              </a:solidFill>
              <a:effectLst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800" dirty="0" smtClean="0">
              <a:solidFill>
                <a:srgbClr val="92D050"/>
              </a:solidFill>
              <a:latin typeface="Tahoma" panose="020B0604030504040204" pitchFamily="34" charset="0"/>
            </a:endParaRPr>
          </a:p>
        </p:txBody>
      </p:sp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93335" y="12885"/>
            <a:ext cx="8289045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600" dirty="0"/>
              <a:t>Art.3-II-4 « Densité Surfacique de Flux Lumineux Installé »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6686" y="673461"/>
            <a:ext cx="3163565" cy="2110073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6686" y="4760546"/>
            <a:ext cx="3163565" cy="2110073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16" name="ZoneTexte 15"/>
          <p:cNvSpPr txBox="1"/>
          <p:nvPr/>
        </p:nvSpPr>
        <p:spPr>
          <a:xfrm>
            <a:off x="7699024" y="6616703"/>
            <a:ext cx="1566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baseline="0" dirty="0" smtClean="0"/>
              <a:t>50mm f4 1/8s 800iso</a:t>
            </a:r>
            <a:endParaRPr lang="fr-FR" sz="1050" i="1" baseline="0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07" y="3573016"/>
            <a:ext cx="5677088" cy="3190706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6802" y="2737852"/>
            <a:ext cx="3163449" cy="2108966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19" name="ZoneTexte 18"/>
          <p:cNvSpPr txBox="1"/>
          <p:nvPr/>
        </p:nvSpPr>
        <p:spPr>
          <a:xfrm>
            <a:off x="107580" y="3296017"/>
            <a:ext cx="38883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baseline="0" dirty="0" smtClean="0"/>
              <a:t>Berlin – </a:t>
            </a:r>
            <a:r>
              <a:rPr lang="fr-FR" sz="1400" b="1" i="1" baseline="0" dirty="0" smtClean="0">
                <a:hlinkClick r:id="rId7"/>
              </a:rPr>
              <a:t>Impressions visuelles</a:t>
            </a:r>
            <a:endParaRPr lang="fr-FR" sz="1400" b="1" i="1" baseline="0" dirty="0"/>
          </a:p>
        </p:txBody>
      </p:sp>
    </p:spTree>
    <p:extLst>
      <p:ext uri="{BB962C8B-B14F-4D97-AF65-F5344CB8AC3E}">
        <p14:creationId xmlns:p14="http://schemas.microsoft.com/office/powerpoint/2010/main" val="321430458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2348" y="1124745"/>
            <a:ext cx="8816714" cy="1044116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2000" u="sng" dirty="0" smtClean="0">
                <a:latin typeface="Tahoma" panose="020B0604030504040204" pitchFamily="34" charset="0"/>
              </a:rPr>
              <a:t>Art.3-II-4 – Cheminements PMR</a:t>
            </a:r>
            <a:endParaRPr lang="fr-FR" altLang="fr-FR" sz="2000" u="sng" dirty="0">
              <a:latin typeface="Tahoma" panose="020B0604030504040204" pitchFamily="34" charset="0"/>
            </a:endParaRPr>
          </a:p>
          <a:p>
            <a:pPr lvl="1" indent="-342900">
              <a:spcBef>
                <a:spcPts val="600"/>
              </a:spcBef>
              <a:spcAft>
                <a:spcPts val="0"/>
              </a:spcAft>
            </a:pPr>
            <a:r>
              <a:rPr lang="fr-FR" altLang="fr-FR" sz="2000" b="1" dirty="0" smtClean="0">
                <a:latin typeface="Tahoma" panose="020B0604030504040204" pitchFamily="34" charset="0"/>
              </a:rPr>
              <a:t>Eclairement moyen &lt; 20 lux</a:t>
            </a: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2000" b="1" dirty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2000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2000" dirty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2000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2000" dirty="0">
              <a:latin typeface="Tahoma" panose="020B0604030504040204" pitchFamily="34" charset="0"/>
            </a:endParaRPr>
          </a:p>
          <a:p>
            <a:pPr lvl="1" indent="-342900">
              <a:spcBef>
                <a:spcPts val="600"/>
              </a:spcBef>
              <a:spcAft>
                <a:spcPts val="0"/>
              </a:spcAft>
            </a:pPr>
            <a:endParaRPr lang="fr-FR" sz="1600" dirty="0" smtClean="0">
              <a:effectLst/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sz="1600" dirty="0" smtClean="0">
              <a:effectLst/>
            </a:endParaRP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600" dirty="0" smtClean="0">
              <a:latin typeface="Tahoma" panose="020B0604030504040204" pitchFamily="34" charset="0"/>
            </a:endParaRPr>
          </a:p>
        </p:txBody>
      </p:sp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54107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600" dirty="0" smtClean="0"/>
              <a:t>Art. 3 – « Les prescriptions techniques »</a:t>
            </a:r>
            <a:endParaRPr lang="fr-FR" altLang="fr-FR" sz="3600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92348" y="2420888"/>
            <a:ext cx="8816714" cy="4032448"/>
          </a:xfrm>
          <a:prstGeom prst="rect">
            <a:avLst/>
          </a:prstGeo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2000" i="1" u="sng" baseline="0" dirty="0" smtClean="0">
                <a:latin typeface="Tahoma" panose="020B0604030504040204" pitchFamily="34" charset="0"/>
              </a:rPr>
              <a:t>La réglementation PMR </a:t>
            </a:r>
            <a:r>
              <a:rPr lang="fr-FR" altLang="fr-FR" sz="2000" i="1" baseline="0" dirty="0" smtClean="0">
                <a:latin typeface="Tahoma" panose="020B0604030504040204" pitchFamily="34" charset="0"/>
              </a:rPr>
              <a:t>: </a:t>
            </a:r>
            <a:r>
              <a:rPr lang="fr-FR" altLang="fr-FR" sz="2000" i="1" baseline="0" dirty="0" smtClean="0">
                <a:latin typeface="Tahoma" panose="020B0604030504040204" pitchFamily="34" charset="0"/>
                <a:hlinkClick r:id="rId3"/>
              </a:rPr>
              <a:t>l’arrêté du 20 avril 2017</a:t>
            </a:r>
            <a:r>
              <a:rPr lang="fr-FR" altLang="fr-FR" sz="2000" i="1" baseline="0" dirty="0">
                <a:latin typeface="Tahoma" panose="020B0604030504040204" pitchFamily="34" charset="0"/>
              </a:rPr>
              <a:t> relatif à l'accessibilité aux personnes handicapées des </a:t>
            </a:r>
            <a:r>
              <a:rPr lang="fr-FR" altLang="fr-FR" sz="2000" b="1" i="1" u="sng" baseline="0" dirty="0">
                <a:latin typeface="Tahoma" panose="020B0604030504040204" pitchFamily="34" charset="0"/>
                <a:hlinkClick r:id="rId4"/>
              </a:rPr>
              <a:t>établissements recevant du public</a:t>
            </a:r>
            <a:r>
              <a:rPr lang="fr-FR" altLang="fr-FR" sz="2000" i="1" baseline="0" dirty="0">
                <a:latin typeface="Tahoma" panose="020B0604030504040204" pitchFamily="34" charset="0"/>
                <a:hlinkClick r:id="rId4"/>
              </a:rPr>
              <a:t> </a:t>
            </a:r>
            <a:r>
              <a:rPr lang="fr-FR" altLang="fr-FR" sz="2000" i="1" baseline="0" dirty="0">
                <a:latin typeface="Tahoma" panose="020B0604030504040204" pitchFamily="34" charset="0"/>
              </a:rPr>
              <a:t>lors de leur construction et des installations ouvertes au public lors de leur aménagement</a:t>
            </a:r>
            <a:endParaRPr lang="fr-FR" altLang="fr-FR" sz="2000" i="1" baseline="0" dirty="0" smtClean="0">
              <a:latin typeface="Tahoma" panose="020B0604030504040204" pitchFamily="34" charset="0"/>
            </a:endParaRPr>
          </a:p>
          <a:p>
            <a:pPr lvl="1" indent="-342900">
              <a:spcBef>
                <a:spcPts val="600"/>
              </a:spcBef>
              <a:spcAft>
                <a:spcPts val="0"/>
              </a:spcAft>
            </a:pPr>
            <a:r>
              <a:rPr lang="fr-FR" altLang="fr-FR" sz="2000" i="1" baseline="0" dirty="0" smtClean="0">
                <a:latin typeface="Tahoma" panose="020B0604030504040204" pitchFamily="34" charset="0"/>
                <a:hlinkClick r:id="rId5"/>
              </a:rPr>
              <a:t>Art. 14</a:t>
            </a:r>
            <a:endParaRPr lang="fr-FR" altLang="fr-FR" sz="2000" i="1" baseline="0" dirty="0" smtClean="0">
              <a:latin typeface="Tahoma" panose="020B0604030504040204" pitchFamily="34" charset="0"/>
            </a:endParaRPr>
          </a:p>
          <a:p>
            <a:pPr marL="800100" lvl="2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sz="1600" i="1" baseline="0" dirty="0" smtClean="0"/>
              <a:t>(….) </a:t>
            </a:r>
          </a:p>
          <a:p>
            <a:pPr marL="800100" lvl="2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sz="1600" i="1" baseline="0" dirty="0" smtClean="0"/>
              <a:t>Le </a:t>
            </a:r>
            <a:r>
              <a:rPr lang="fr-FR" sz="1600" i="1" baseline="0" dirty="0"/>
              <a:t>dispositif d'éclairage artificiel répond aux caractéristiques suivantes : </a:t>
            </a:r>
            <a:br>
              <a:rPr lang="fr-FR" sz="1600" i="1" baseline="0" dirty="0"/>
            </a:br>
            <a:r>
              <a:rPr lang="fr-FR" sz="1600" i="1" baseline="0" dirty="0"/>
              <a:t>Il permet d'assurer des valeurs d'éclairement moyen </a:t>
            </a:r>
            <a:r>
              <a:rPr lang="fr-FR" sz="1600" i="1" baseline="0" dirty="0" smtClean="0"/>
              <a:t>horizontal (…) d’au moins,</a:t>
            </a:r>
          </a:p>
          <a:p>
            <a:pPr marL="800100" lvl="2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sz="1600" i="1" baseline="0" dirty="0" smtClean="0"/>
              <a:t>20 </a:t>
            </a:r>
            <a:r>
              <a:rPr lang="fr-FR" sz="1600" i="1" baseline="0" dirty="0"/>
              <a:t>lux pour le cheminement extérieur accessible ainsi que les parcs de stationnement extérieurs et leurs circulations piétonnes accessibles ; </a:t>
            </a:r>
            <a:br>
              <a:rPr lang="fr-FR" sz="1600" i="1" baseline="0" dirty="0"/>
            </a:br>
            <a:r>
              <a:rPr lang="fr-FR" sz="1600" i="1" baseline="0" dirty="0"/>
              <a:t>20 lux pour les parcs de stationnement intérieurs et leurs circulations piétonnes accessibles </a:t>
            </a:r>
            <a:r>
              <a:rPr lang="fr-FR" sz="1600" i="1" baseline="0" dirty="0" smtClean="0"/>
              <a:t>;</a:t>
            </a:r>
          </a:p>
          <a:p>
            <a:pPr marL="800100" lvl="2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sz="1600" i="1" baseline="0" dirty="0" smtClean="0"/>
              <a:t>(…) </a:t>
            </a:r>
            <a:endParaRPr lang="fr-FR" altLang="fr-FR" sz="1600" i="1" baseline="0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fr-FR" altLang="fr-FR" sz="2000" b="1" baseline="0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fr-FR" altLang="fr-FR" sz="2000" baseline="0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fr-FR" altLang="fr-FR" sz="2000" baseline="0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fr-FR" altLang="fr-FR" sz="2000" baseline="0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fr-FR" altLang="fr-FR" sz="2000" baseline="0" dirty="0" smtClean="0">
              <a:latin typeface="Tahoma" panose="020B0604030504040204" pitchFamily="34" charset="0"/>
            </a:endParaRPr>
          </a:p>
          <a:p>
            <a:pPr lvl="1" indent="-342900">
              <a:spcBef>
                <a:spcPts val="600"/>
              </a:spcBef>
              <a:spcAft>
                <a:spcPts val="0"/>
              </a:spcAft>
            </a:pPr>
            <a:endParaRPr lang="fr-FR" sz="1600" baseline="0" dirty="0" smtClean="0">
              <a:effectLst/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fr-FR" sz="1600" baseline="0" dirty="0" smtClean="0">
              <a:effectLst/>
            </a:endParaRP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600" baseline="0" dirty="0" smtClean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758483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2348" y="1124744"/>
            <a:ext cx="8816714" cy="5570053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2000" b="1" dirty="0" smtClean="0">
                <a:latin typeface="Tahoma" panose="020B0604030504040204" pitchFamily="34" charset="0"/>
              </a:rPr>
              <a:t>Le </a:t>
            </a:r>
            <a:r>
              <a:rPr lang="fr-FR" altLang="fr-FR" sz="2000" b="1" dirty="0" smtClean="0">
                <a:latin typeface="Tahoma" panose="020B0604030504040204" pitchFamily="34" charset="0"/>
                <a:hlinkClick r:id="rId3"/>
              </a:rPr>
              <a:t>décret</a:t>
            </a:r>
            <a:r>
              <a:rPr lang="fr-FR" altLang="fr-FR" sz="2000" b="1" dirty="0" smtClean="0">
                <a:latin typeface="Tahoma" panose="020B0604030504040204" pitchFamily="34" charset="0"/>
              </a:rPr>
              <a:t> </a:t>
            </a:r>
            <a:r>
              <a:rPr lang="fr-FR" altLang="fr-FR" sz="2000" dirty="0" smtClean="0">
                <a:latin typeface="Tahoma" panose="020B0604030504040204" pitchFamily="34" charset="0"/>
              </a:rPr>
              <a:t>envisage des prescriptions renforcées dans :</a:t>
            </a:r>
          </a:p>
          <a:p>
            <a:pPr lvl="1"/>
            <a:r>
              <a:rPr lang="fr-FR" sz="1800" dirty="0">
                <a:effectLst/>
              </a:rPr>
              <a:t>Espaces classés par les décrets de création des parcs nationaux mentionnés aux articles L. 331-2 et R. 331-46</a:t>
            </a:r>
            <a:r>
              <a:rPr lang="fr-FR" sz="1800" dirty="0" smtClean="0">
                <a:effectLst/>
              </a:rPr>
              <a:t>.</a:t>
            </a:r>
            <a:endParaRPr lang="fr-FR" sz="1800" dirty="0">
              <a:effectLst/>
            </a:endParaRPr>
          </a:p>
          <a:p>
            <a:pPr lvl="1"/>
            <a:r>
              <a:rPr lang="fr-FR" sz="1800" dirty="0">
                <a:effectLst/>
              </a:rPr>
              <a:t>Réserves naturelles et périmètres de protection mentionnés aux articles L. 332-2 et L. 331-16</a:t>
            </a:r>
            <a:r>
              <a:rPr lang="fr-FR" sz="1800" dirty="0" smtClean="0">
                <a:effectLst/>
              </a:rPr>
              <a:t>.</a:t>
            </a:r>
            <a:r>
              <a:rPr lang="fr-FR" sz="1800" dirty="0">
                <a:effectLst/>
              </a:rPr>
              <a:t> </a:t>
            </a:r>
          </a:p>
          <a:p>
            <a:pPr lvl="1"/>
            <a:r>
              <a:rPr lang="fr-FR" sz="1800" dirty="0">
                <a:effectLst/>
              </a:rPr>
              <a:t>Parcs naturels régionaux mentionnés à l’article L. 333-1</a:t>
            </a:r>
            <a:r>
              <a:rPr lang="fr-FR" sz="1800" dirty="0" smtClean="0">
                <a:effectLst/>
              </a:rPr>
              <a:t>.</a:t>
            </a:r>
            <a:endParaRPr lang="fr-FR" sz="1800" dirty="0">
              <a:effectLst/>
            </a:endParaRPr>
          </a:p>
          <a:p>
            <a:pPr lvl="1"/>
            <a:r>
              <a:rPr lang="fr-FR" sz="1800" dirty="0">
                <a:effectLst/>
              </a:rPr>
              <a:t>Parcs naturels marins mentionnés à l’article L. 334-3</a:t>
            </a:r>
            <a:r>
              <a:rPr lang="fr-FR" sz="1800" dirty="0" smtClean="0">
                <a:effectLst/>
              </a:rPr>
              <a:t>.</a:t>
            </a:r>
            <a:endParaRPr lang="fr-FR" sz="1800" dirty="0">
              <a:effectLst/>
            </a:endParaRPr>
          </a:p>
          <a:p>
            <a:pPr lvl="1"/>
            <a:r>
              <a:rPr lang="fr-FR" sz="1800" dirty="0">
                <a:effectLst/>
              </a:rPr>
              <a:t>Sites classés et sites inscrits mentionnés aux articles L. 341-1 et L. 341-2</a:t>
            </a:r>
            <a:r>
              <a:rPr lang="fr-FR" sz="1800" dirty="0" smtClean="0">
                <a:effectLst/>
              </a:rPr>
              <a:t>.</a:t>
            </a:r>
            <a:r>
              <a:rPr lang="fr-FR" sz="1800" dirty="0">
                <a:effectLst/>
              </a:rPr>
              <a:t> </a:t>
            </a:r>
          </a:p>
          <a:p>
            <a:pPr lvl="1"/>
            <a:r>
              <a:rPr lang="fr-FR" sz="1800" dirty="0">
                <a:effectLst/>
              </a:rPr>
              <a:t>Sites </a:t>
            </a:r>
            <a:r>
              <a:rPr lang="fr-FR" sz="1800" dirty="0" err="1">
                <a:effectLst/>
              </a:rPr>
              <a:t>Natura</a:t>
            </a:r>
            <a:r>
              <a:rPr lang="fr-FR" sz="1800" dirty="0">
                <a:effectLst/>
              </a:rPr>
              <a:t> 2000 mentionnés à l’article L. 414-1</a:t>
            </a:r>
            <a:r>
              <a:rPr lang="fr-FR" sz="1800" dirty="0" smtClean="0">
                <a:effectLst/>
              </a:rPr>
              <a:t>.</a:t>
            </a:r>
          </a:p>
          <a:p>
            <a:pPr lvl="1"/>
            <a:endParaRPr lang="fr-FR" sz="2000" dirty="0">
              <a:effectLst/>
            </a:endParaRPr>
          </a:p>
          <a:p>
            <a:pPr>
              <a:buSzPct val="100000"/>
              <a:buFont typeface="Wingdings" panose="05000000000000000000" pitchFamily="2" charset="2"/>
              <a:buChar char="q"/>
            </a:pPr>
            <a:r>
              <a:rPr lang="fr-FR" sz="2000" dirty="0" smtClean="0">
                <a:effectLst/>
              </a:rPr>
              <a:t>L’arrêté ne définit des prescriptions renforcées que dans quelques cas de figure, et renvoie à la compétence du Préfet</a:t>
            </a:r>
            <a:endParaRPr lang="fr-FR" sz="2000" dirty="0">
              <a:effectLst/>
            </a:endParaRPr>
          </a:p>
          <a:p>
            <a:pPr marL="352425" indent="-352425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2000" dirty="0">
              <a:effectLst/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2000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800" dirty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800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800" dirty="0">
              <a:latin typeface="Tahoma" panose="020B0604030504040204" pitchFamily="34" charset="0"/>
            </a:endParaRPr>
          </a:p>
          <a:p>
            <a:pPr lvl="1" indent="-342900">
              <a:spcBef>
                <a:spcPts val="600"/>
              </a:spcBef>
              <a:spcAft>
                <a:spcPts val="0"/>
              </a:spcAft>
            </a:pPr>
            <a:endParaRPr lang="fr-FR" sz="1800" dirty="0" smtClean="0">
              <a:effectLst/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sz="1800" dirty="0" smtClean="0">
              <a:effectLst/>
            </a:endParaRP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800" dirty="0" smtClean="0">
              <a:latin typeface="Tahoma" panose="020B0604030504040204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79399" y="66675"/>
            <a:ext cx="7748985" cy="1058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3200" baseline="0" dirty="0" smtClean="0"/>
              <a:t>Art. 4 – « Les sites d’observation astronomique &amp; les espaces naturels »</a:t>
            </a:r>
            <a:endParaRPr lang="fr-FR" altLang="fr-FR" sz="3200" baseline="0" dirty="0"/>
          </a:p>
        </p:txBody>
      </p:sp>
    </p:spTree>
    <p:extLst>
      <p:ext uri="{BB962C8B-B14F-4D97-AF65-F5344CB8AC3E}">
        <p14:creationId xmlns:p14="http://schemas.microsoft.com/office/powerpoint/2010/main" val="331699416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24745"/>
            <a:ext cx="4175956" cy="5508611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268288" indent="-268288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600" u="sng" dirty="0" smtClean="0">
                <a:latin typeface="Tahoma" panose="020B0604030504040204" pitchFamily="34" charset="0"/>
              </a:rPr>
              <a:t>Art.4-I</a:t>
            </a:r>
            <a:r>
              <a:rPr lang="fr-FR" altLang="fr-FR" sz="1400" dirty="0">
                <a:effectLst/>
              </a:rPr>
              <a:t> </a:t>
            </a:r>
            <a:r>
              <a:rPr lang="fr-FR" altLang="fr-FR" sz="1400" dirty="0" smtClean="0">
                <a:effectLst/>
              </a:rPr>
              <a:t>                                               </a:t>
            </a:r>
            <a:r>
              <a:rPr lang="fr-FR" sz="1600" b="1" dirty="0" smtClean="0">
                <a:effectLst/>
              </a:rPr>
              <a:t>Sites d’observation astronomique</a:t>
            </a:r>
          </a:p>
          <a:p>
            <a:pPr lvl="1" indent="-474663">
              <a:spcBef>
                <a:spcPts val="300"/>
              </a:spcBef>
              <a:spcAft>
                <a:spcPts val="0"/>
              </a:spcAft>
              <a:buNone/>
            </a:pPr>
            <a:r>
              <a:rPr lang="fr-FR" sz="1600" b="1" dirty="0">
                <a:effectLst/>
              </a:rPr>
              <a:t>P</a:t>
            </a:r>
            <a:r>
              <a:rPr lang="fr-FR" sz="1600" b="1" dirty="0" smtClean="0">
                <a:effectLst/>
              </a:rPr>
              <a:t>rotection dans un rayon de 10km : </a:t>
            </a:r>
          </a:p>
          <a:p>
            <a:pPr marL="538163" lvl="1" indent="-269875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1400" dirty="0" smtClean="0">
                <a:effectLst/>
              </a:rPr>
              <a:t>Prescriptions </a:t>
            </a:r>
            <a:r>
              <a:rPr lang="fr-FR" sz="1400" b="1" dirty="0" smtClean="0">
                <a:effectLst/>
              </a:rPr>
              <a:t>« hors-agglomération »</a:t>
            </a:r>
          </a:p>
          <a:p>
            <a:pPr marL="538163" lvl="1" indent="-269875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sz="1050" b="1" dirty="0">
              <a:effectLst/>
            </a:endParaRPr>
          </a:p>
          <a:p>
            <a:pPr marL="538163" lvl="1" indent="-269875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sz="1400" b="1" dirty="0" smtClean="0">
              <a:effectLst/>
            </a:endParaRPr>
          </a:p>
          <a:p>
            <a:pPr marL="538163" lvl="1" indent="-269875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sz="1400" b="1" dirty="0" smtClean="0">
              <a:effectLst/>
            </a:endParaRPr>
          </a:p>
          <a:p>
            <a:pPr marL="538163" lvl="1" indent="-269875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sz="1400" b="1" dirty="0">
              <a:effectLst/>
            </a:endParaRPr>
          </a:p>
          <a:p>
            <a:pPr marL="538163" lvl="1" indent="-269875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sz="1400" b="1" dirty="0" smtClean="0">
              <a:effectLst/>
            </a:endParaRPr>
          </a:p>
          <a:p>
            <a:pPr marL="538163" lvl="1" indent="-269875"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fr-FR" sz="1400" b="1" dirty="0" smtClean="0">
                <a:effectLst/>
              </a:rPr>
              <a:t>Mise en lumière du patrimoine</a:t>
            </a:r>
            <a:r>
              <a:rPr lang="fr-FR" sz="1400" dirty="0" smtClean="0">
                <a:effectLst/>
              </a:rPr>
              <a:t> (alinéa b) : </a:t>
            </a:r>
            <a:r>
              <a:rPr lang="fr-FR" sz="1400" b="1" dirty="0" smtClean="0">
                <a:effectLst/>
              </a:rPr>
              <a:t>ULR</a:t>
            </a:r>
            <a:r>
              <a:rPr lang="fr-FR" sz="1400" b="1" dirty="0" smtClean="0">
                <a:effectLst/>
                <a:sym typeface="Symbol" panose="05050102010706020507" pitchFamily="18" charset="2"/>
              </a:rPr>
              <a:t></a:t>
            </a:r>
            <a:r>
              <a:rPr lang="fr-FR" sz="1400" b="1" dirty="0" smtClean="0">
                <a:effectLst/>
              </a:rPr>
              <a:t> = 0 en conditions d’installation</a:t>
            </a:r>
            <a:endParaRPr lang="fr-FR" sz="1400" dirty="0">
              <a:effectLst/>
            </a:endParaRPr>
          </a:p>
          <a:p>
            <a:pPr marL="268288" indent="-268288">
              <a:spcBef>
                <a:spcPts val="3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600" u="sng" dirty="0" smtClean="0">
                <a:latin typeface="Tahoma" panose="020B0604030504040204" pitchFamily="34" charset="0"/>
              </a:rPr>
              <a:t>Art.4-II</a:t>
            </a:r>
            <a:r>
              <a:rPr lang="fr-FR" altLang="fr-FR" sz="1400" dirty="0">
                <a:effectLst/>
              </a:rPr>
              <a:t> </a:t>
            </a:r>
            <a:r>
              <a:rPr lang="fr-FR" altLang="fr-FR" sz="1400" dirty="0" smtClean="0">
                <a:effectLst/>
              </a:rPr>
              <a:t>- </a:t>
            </a:r>
            <a:r>
              <a:rPr lang="fr-FR" sz="1600" b="1" dirty="0" smtClean="0">
                <a:effectLst/>
              </a:rPr>
              <a:t>Réserves </a:t>
            </a:r>
            <a:r>
              <a:rPr lang="fr-FR" sz="1600" b="1" dirty="0">
                <a:effectLst/>
              </a:rPr>
              <a:t>naturelles et périmètres de </a:t>
            </a:r>
            <a:r>
              <a:rPr lang="fr-FR" sz="1600" b="1" dirty="0" smtClean="0">
                <a:effectLst/>
              </a:rPr>
              <a:t>protection </a:t>
            </a:r>
            <a:r>
              <a:rPr lang="fr-FR" sz="1600" dirty="0" smtClean="0">
                <a:effectLst/>
              </a:rPr>
              <a:t>mentionnés </a:t>
            </a:r>
            <a:r>
              <a:rPr lang="fr-FR" sz="1600" dirty="0">
                <a:effectLst/>
              </a:rPr>
              <a:t>aux articles L. 332-2 et L. </a:t>
            </a:r>
            <a:r>
              <a:rPr lang="fr-FR" sz="1600" dirty="0" smtClean="0">
                <a:effectLst/>
              </a:rPr>
              <a:t>331-16</a:t>
            </a:r>
            <a:r>
              <a:rPr lang="fr-FR" sz="1600" b="1" dirty="0" smtClean="0">
                <a:effectLst/>
              </a:rPr>
              <a:t> </a:t>
            </a:r>
          </a:p>
          <a:p>
            <a:pPr marL="538163" lvl="1" indent="-269875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1400" dirty="0">
                <a:effectLst/>
              </a:rPr>
              <a:t>P</a:t>
            </a:r>
            <a:r>
              <a:rPr lang="fr-FR" sz="1400" dirty="0" smtClean="0">
                <a:effectLst/>
              </a:rPr>
              <a:t>rescriptions</a:t>
            </a:r>
            <a:r>
              <a:rPr lang="fr-FR" sz="1400" b="1" dirty="0" smtClean="0">
                <a:effectLst/>
              </a:rPr>
              <a:t> « hors agglomération »</a:t>
            </a:r>
          </a:p>
          <a:p>
            <a:pPr marL="538163" lvl="1" indent="-269875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1400" b="1" dirty="0" smtClean="0">
                <a:effectLst/>
              </a:rPr>
              <a:t>Mise en lumière du patrimoine </a:t>
            </a:r>
            <a:r>
              <a:rPr lang="fr-FR" sz="1400" dirty="0" smtClean="0">
                <a:effectLst/>
              </a:rPr>
              <a:t>(alinéa b) </a:t>
            </a:r>
            <a:r>
              <a:rPr lang="fr-FR" sz="1400" b="1" dirty="0" smtClean="0">
                <a:effectLst/>
              </a:rPr>
              <a:t>: ULR</a:t>
            </a:r>
            <a:r>
              <a:rPr lang="fr-FR" sz="1400" b="1" dirty="0" smtClean="0">
                <a:effectLst/>
                <a:sym typeface="Symbol" panose="05050102010706020507" pitchFamily="18" charset="2"/>
              </a:rPr>
              <a:t></a:t>
            </a:r>
            <a:r>
              <a:rPr lang="fr-FR" sz="1400" b="1" dirty="0" smtClean="0">
                <a:effectLst/>
              </a:rPr>
              <a:t> = 0 </a:t>
            </a:r>
            <a:r>
              <a:rPr lang="fr-FR" sz="1400" b="1" dirty="0">
                <a:effectLst/>
              </a:rPr>
              <a:t>en conditions </a:t>
            </a:r>
            <a:r>
              <a:rPr lang="fr-FR" sz="1400" b="1" dirty="0" smtClean="0">
                <a:effectLst/>
              </a:rPr>
              <a:t>d’installation</a:t>
            </a:r>
          </a:p>
          <a:p>
            <a:pPr marL="538163" lvl="1" indent="-269875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1400" b="1" dirty="0" smtClean="0">
                <a:effectLst/>
              </a:rPr>
              <a:t>Sources &lt; 2400K</a:t>
            </a:r>
          </a:p>
          <a:p>
            <a:pPr marL="538163" lvl="1" indent="-269875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1400" dirty="0" smtClean="0">
                <a:effectLst/>
              </a:rPr>
              <a:t>Prescriptions renforcées confiées au Préfet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79399" y="66675"/>
            <a:ext cx="7712981" cy="1058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3200" baseline="0" smtClean="0"/>
              <a:t>Art. 4 – « Les sites d’observation astronomique &amp; les espaces naturels »</a:t>
            </a:r>
            <a:endParaRPr lang="fr-FR" altLang="fr-FR" sz="3200" baseline="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742" y="1124743"/>
            <a:ext cx="4973174" cy="3780421"/>
          </a:xfrm>
          <a:prstGeom prst="rect">
            <a:avLst/>
          </a:prstGeom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175956" y="4905164"/>
            <a:ext cx="4962202" cy="1728192"/>
          </a:xfrm>
          <a:prstGeom prst="rect">
            <a:avLst/>
          </a:prstGeo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44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fr-FR" sz="1800" u="sng" baseline="0" dirty="0" smtClean="0">
                <a:effectLst/>
              </a:rPr>
              <a:t>Discussion</a:t>
            </a:r>
          </a:p>
          <a:p>
            <a:pPr marL="268288" indent="-268288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sz="1600" baseline="0" dirty="0" smtClean="0">
                <a:effectLst/>
              </a:rPr>
              <a:t>Dans les périmètres astronomiques et les espaces naturels, les installations de « mise en lumière » du patrimoine fonctionnant en contre-plongée (projecteurs au sol, encastrés de sol,…), sont interdits.</a:t>
            </a:r>
            <a:endParaRPr lang="fr-FR" sz="1600" baseline="0" dirty="0">
              <a:effectLst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3152784"/>
              </p:ext>
            </p:extLst>
          </p:nvPr>
        </p:nvGraphicFramePr>
        <p:xfrm>
          <a:off x="611560" y="2505654"/>
          <a:ext cx="3492388" cy="11033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65391">
                  <a:extLst>
                    <a:ext uri="{9D8B030D-6E8A-4147-A177-3AD203B41FA5}">
                      <a16:colId xmlns:a16="http://schemas.microsoft.com/office/drawing/2014/main" val="1131962728"/>
                    </a:ext>
                  </a:extLst>
                </a:gridCol>
                <a:gridCol w="737596">
                  <a:extLst>
                    <a:ext uri="{9D8B030D-6E8A-4147-A177-3AD203B41FA5}">
                      <a16:colId xmlns:a16="http://schemas.microsoft.com/office/drawing/2014/main" val="2109878410"/>
                    </a:ext>
                  </a:extLst>
                </a:gridCol>
                <a:gridCol w="661401">
                  <a:extLst>
                    <a:ext uri="{9D8B030D-6E8A-4147-A177-3AD203B41FA5}">
                      <a16:colId xmlns:a16="http://schemas.microsoft.com/office/drawing/2014/main" val="2106718713"/>
                    </a:ext>
                  </a:extLst>
                </a:gridCol>
                <a:gridCol w="28000">
                  <a:extLst>
                    <a:ext uri="{9D8B030D-6E8A-4147-A177-3AD203B41FA5}">
                      <a16:colId xmlns:a16="http://schemas.microsoft.com/office/drawing/2014/main" val="4149213005"/>
                    </a:ext>
                  </a:extLst>
                </a:gridCol>
              </a:tblGrid>
              <a:tr h="27503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700" b="1" dirty="0" smtClean="0">
                          <a:solidFill>
                            <a:schemeClr val="tx1"/>
                          </a:solidFill>
                          <a:effectLst/>
                        </a:rPr>
                        <a:t> En </a:t>
                      </a:r>
                      <a:r>
                        <a:rPr lang="fr-FR" sz="700" b="1" dirty="0">
                          <a:solidFill>
                            <a:schemeClr val="tx1"/>
                          </a:solidFill>
                          <a:effectLst/>
                        </a:rPr>
                        <a:t>lm/m</a:t>
                      </a:r>
                      <a:r>
                        <a:rPr lang="fr-FR" sz="700" b="1" baseline="30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fr-FR" sz="600" b="1" baseline="30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700" b="1" dirty="0" smtClean="0">
                          <a:solidFill>
                            <a:schemeClr val="tx1"/>
                          </a:solidFill>
                          <a:effectLst/>
                        </a:rPr>
                        <a:t>En agglomération</a:t>
                      </a:r>
                      <a:endParaRPr lang="fr-FR" sz="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700" b="1" dirty="0" smtClean="0">
                          <a:solidFill>
                            <a:srgbClr val="92D050"/>
                          </a:solidFill>
                          <a:effectLst/>
                        </a:rPr>
                        <a:t> Hors agglomération</a:t>
                      </a:r>
                      <a:endParaRPr lang="fr-FR" sz="600" b="1" dirty="0">
                        <a:solidFill>
                          <a:srgbClr val="92D05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400">
                          <a:effectLst/>
                        </a:rPr>
                        <a:t> </a:t>
                      </a:r>
                      <a:endParaRPr lang="fr-FR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0425209"/>
                  </a:ext>
                </a:extLst>
              </a:tr>
              <a:tr h="23620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 b="1" dirty="0" smtClean="0">
                          <a:solidFill>
                            <a:schemeClr val="tx1"/>
                          </a:solidFill>
                          <a:effectLst/>
                        </a:rPr>
                        <a:t>   Eclairages extérieurs définis au a</a:t>
                      </a:r>
                      <a:endParaRPr lang="fr-FR" sz="7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 b="1" dirty="0" smtClean="0">
                          <a:solidFill>
                            <a:schemeClr val="tx1"/>
                          </a:solidFill>
                          <a:effectLst/>
                        </a:rPr>
                        <a:t>&lt; 35</a:t>
                      </a:r>
                      <a:endParaRPr lang="fr-FR" sz="7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 b="1" dirty="0" smtClean="0">
                          <a:solidFill>
                            <a:srgbClr val="92D050"/>
                          </a:solidFill>
                          <a:effectLst/>
                        </a:rPr>
                        <a:t>&lt; 25</a:t>
                      </a:r>
                      <a:endParaRPr lang="fr-FR" sz="700" b="1" dirty="0">
                        <a:solidFill>
                          <a:srgbClr val="92D05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500">
                          <a:effectLst/>
                        </a:rPr>
                        <a:t> </a:t>
                      </a:r>
                      <a:endParaRPr lang="fr-FR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4044017"/>
                  </a:ext>
                </a:extLst>
              </a:tr>
              <a:tr h="17796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600" b="1" dirty="0" smtClean="0">
                          <a:solidFill>
                            <a:schemeClr val="tx1"/>
                          </a:solidFill>
                          <a:effectLst/>
                        </a:rPr>
                        <a:t>   Parcs et jardins définis au b</a:t>
                      </a:r>
                      <a:endParaRPr lang="fr-FR" sz="5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600" b="1" dirty="0" smtClean="0">
                          <a:solidFill>
                            <a:schemeClr val="tx1"/>
                          </a:solidFill>
                          <a:effectLst/>
                        </a:rPr>
                        <a:t>&lt; 25</a:t>
                      </a:r>
                      <a:endParaRPr lang="fr-FR" sz="5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600" b="1" dirty="0" smtClean="0">
                          <a:solidFill>
                            <a:srgbClr val="92D050"/>
                          </a:solidFill>
                          <a:effectLst/>
                        </a:rPr>
                        <a:t>&lt; 10</a:t>
                      </a:r>
                      <a:endParaRPr lang="fr-FR" sz="500" b="1" dirty="0">
                        <a:solidFill>
                          <a:srgbClr val="92D05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500">
                          <a:effectLst/>
                        </a:rPr>
                        <a:t> </a:t>
                      </a:r>
                      <a:endParaRPr lang="fr-FR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1671963"/>
                  </a:ext>
                </a:extLst>
              </a:tr>
              <a:tr h="17796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600" b="1" dirty="0" smtClean="0">
                          <a:solidFill>
                            <a:schemeClr val="tx1"/>
                          </a:solidFill>
                          <a:effectLst/>
                        </a:rPr>
                        <a:t>   Bâtiments non résidentiels définis au d</a:t>
                      </a:r>
                      <a:endParaRPr lang="fr-FR" sz="5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600" b="1" dirty="0" smtClean="0">
                          <a:solidFill>
                            <a:schemeClr val="tx1"/>
                          </a:solidFill>
                          <a:effectLst/>
                        </a:rPr>
                        <a:t>&lt; 25</a:t>
                      </a:r>
                      <a:endParaRPr lang="fr-FR" sz="5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600" b="1" dirty="0" smtClean="0">
                          <a:solidFill>
                            <a:srgbClr val="92D050"/>
                          </a:solidFill>
                          <a:effectLst/>
                        </a:rPr>
                        <a:t>&lt; 20</a:t>
                      </a:r>
                      <a:endParaRPr lang="fr-FR" sz="500" b="1" dirty="0">
                        <a:solidFill>
                          <a:srgbClr val="92D05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</a:rPr>
                        <a:t> </a:t>
                      </a:r>
                      <a:endParaRPr lang="fr-FR" sz="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9943786"/>
                  </a:ext>
                </a:extLst>
              </a:tr>
              <a:tr h="23620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 b="1" dirty="0" smtClean="0">
                          <a:solidFill>
                            <a:schemeClr val="tx1"/>
                          </a:solidFill>
                          <a:effectLst/>
                        </a:rPr>
                        <a:t>   Parcs de stationnement définis au e</a:t>
                      </a:r>
                      <a:endParaRPr lang="fr-FR" sz="7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 b="1" dirty="0" smtClean="0">
                          <a:solidFill>
                            <a:schemeClr val="tx1"/>
                          </a:solidFill>
                          <a:effectLst/>
                        </a:rPr>
                        <a:t>&lt; 25</a:t>
                      </a:r>
                      <a:endParaRPr lang="fr-FR" sz="7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 b="1" dirty="0" smtClean="0">
                          <a:solidFill>
                            <a:srgbClr val="92D050"/>
                          </a:solidFill>
                          <a:effectLst/>
                        </a:rPr>
                        <a:t> &lt; 20</a:t>
                      </a:r>
                      <a:endParaRPr lang="fr-FR" sz="700" b="1" dirty="0">
                        <a:solidFill>
                          <a:srgbClr val="92D05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</a:rPr>
                        <a:t> </a:t>
                      </a:r>
                      <a:endParaRPr lang="fr-FR" sz="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67045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0291503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060196"/>
            <a:ext cx="8816714" cy="5645168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2000" u="sng" dirty="0" smtClean="0">
                <a:latin typeface="Tahoma" panose="020B0604030504040204" pitchFamily="34" charset="0"/>
              </a:rPr>
              <a:t>Art.4-III</a:t>
            </a:r>
            <a:endParaRPr lang="fr-FR" altLang="fr-FR" sz="1800" u="sng" dirty="0" smtClean="0">
              <a:effectLst/>
            </a:endParaRPr>
          </a:p>
          <a:p>
            <a:pPr marL="623888" lvl="1" indent="-268288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1800" dirty="0" smtClean="0">
                <a:effectLst/>
              </a:rPr>
              <a:t>Dans les </a:t>
            </a:r>
            <a:r>
              <a:rPr lang="fr-FR" sz="1800" b="1" dirty="0" smtClean="0">
                <a:effectLst/>
              </a:rPr>
              <a:t>PNR, les PNM, et les PN : prescriptions renforcées </a:t>
            </a:r>
            <a:r>
              <a:rPr lang="fr-FR" sz="1800" b="1" dirty="0">
                <a:effectLst/>
              </a:rPr>
              <a:t>confiées au </a:t>
            </a:r>
            <a:r>
              <a:rPr lang="fr-FR" sz="1800" b="1" dirty="0" smtClean="0">
                <a:effectLst/>
              </a:rPr>
              <a:t>Préfet</a:t>
            </a:r>
          </a:p>
          <a:p>
            <a:pPr marL="623888" lvl="1" indent="-268288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1800" dirty="0" smtClean="0">
                <a:effectLst/>
              </a:rPr>
              <a:t>Dans </a:t>
            </a:r>
            <a:r>
              <a:rPr lang="fr-FR" sz="1800" b="1" dirty="0" smtClean="0">
                <a:effectLst/>
              </a:rPr>
              <a:t>les cœurs des PN</a:t>
            </a:r>
            <a:r>
              <a:rPr lang="fr-FR" sz="1800" dirty="0" smtClean="0">
                <a:effectLst/>
              </a:rPr>
              <a:t> :</a:t>
            </a:r>
          </a:p>
          <a:p>
            <a:pPr marL="1085850" lvl="2" indent="-461963">
              <a:spcBef>
                <a:spcPts val="0"/>
              </a:spcBef>
              <a:spcAft>
                <a:spcPts val="0"/>
              </a:spcAft>
            </a:pPr>
            <a:r>
              <a:rPr lang="fr-FR" sz="1600" dirty="0">
                <a:effectLst/>
              </a:rPr>
              <a:t>s</a:t>
            </a:r>
            <a:r>
              <a:rPr lang="fr-FR" sz="1600" dirty="0" smtClean="0">
                <a:effectLst/>
              </a:rPr>
              <a:t>ources &lt; </a:t>
            </a:r>
            <a:r>
              <a:rPr lang="fr-FR" sz="1600" b="1" dirty="0" smtClean="0">
                <a:effectLst/>
              </a:rPr>
              <a:t>2 </a:t>
            </a:r>
            <a:r>
              <a:rPr lang="fr-FR" sz="1600" b="1" dirty="0">
                <a:effectLst/>
              </a:rPr>
              <a:t>700 K en </a:t>
            </a:r>
            <a:r>
              <a:rPr lang="fr-FR" sz="1600" b="1" dirty="0" smtClean="0">
                <a:effectLst/>
              </a:rPr>
              <a:t>agglomération</a:t>
            </a:r>
          </a:p>
          <a:p>
            <a:pPr marL="1085850" lvl="2" indent="-461963">
              <a:spcBef>
                <a:spcPts val="0"/>
              </a:spcBef>
              <a:spcAft>
                <a:spcPts val="0"/>
              </a:spcAft>
            </a:pPr>
            <a:r>
              <a:rPr lang="fr-FR" sz="1600" dirty="0">
                <a:effectLst/>
              </a:rPr>
              <a:t>s</a:t>
            </a:r>
            <a:r>
              <a:rPr lang="fr-FR" sz="1600" dirty="0" smtClean="0">
                <a:effectLst/>
              </a:rPr>
              <a:t>ources &lt; </a:t>
            </a:r>
            <a:r>
              <a:rPr lang="fr-FR" sz="1600" b="1" dirty="0" smtClean="0">
                <a:effectLst/>
              </a:rPr>
              <a:t>2 </a:t>
            </a:r>
            <a:r>
              <a:rPr lang="fr-FR" sz="1600" b="1" dirty="0">
                <a:effectLst/>
              </a:rPr>
              <a:t>400 K hors agglomération</a:t>
            </a:r>
            <a:r>
              <a:rPr lang="fr-FR" sz="1600" dirty="0" smtClean="0">
                <a:effectLst/>
              </a:rPr>
              <a:t>.</a:t>
            </a:r>
            <a:endParaRPr lang="fr-FR" sz="1800" dirty="0">
              <a:effectLst/>
            </a:endParaRPr>
          </a:p>
          <a:p>
            <a:pPr marL="352425" indent="-352425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2000" u="sng" dirty="0" smtClean="0">
                <a:latin typeface="Tahoma" panose="020B0604030504040204" pitchFamily="34" charset="0"/>
              </a:rPr>
              <a:t>Art.4-IV</a:t>
            </a:r>
            <a:endParaRPr lang="fr-FR" altLang="fr-FR" sz="1800" u="sng" dirty="0">
              <a:effectLst/>
            </a:endParaRPr>
          </a:p>
          <a:p>
            <a:pPr marL="623888" lvl="1" indent="-268288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1800" dirty="0" smtClean="0">
                <a:effectLst/>
              </a:rPr>
              <a:t>A l’intérieur de toutes les                                                                             catégories d’espace naturel,                                                                                            et les sites d’observation                                                                    astronomique, interdiction                                                                                                      des canons à lumière                                                                         </a:t>
            </a:r>
            <a:r>
              <a:rPr lang="fr-FR" sz="1800" dirty="0">
                <a:effectLst/>
              </a:rPr>
              <a:t>&gt;</a:t>
            </a:r>
            <a:r>
              <a:rPr lang="fr-FR" sz="1800" dirty="0" smtClean="0">
                <a:effectLst/>
              </a:rPr>
              <a:t>100000 lumens</a:t>
            </a:r>
            <a:endParaRPr lang="fr-FR" sz="1800" b="1" dirty="0">
              <a:effectLst/>
            </a:endParaRPr>
          </a:p>
          <a:p>
            <a:pPr marL="352425" indent="-352425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2000" u="sng" dirty="0" smtClean="0">
                <a:latin typeface="Tahoma" panose="020B0604030504040204" pitchFamily="34" charset="0"/>
              </a:rPr>
              <a:t>Art.4-V</a:t>
            </a:r>
            <a:endParaRPr lang="fr-FR" altLang="fr-FR" sz="1800" u="sng" dirty="0">
              <a:effectLst/>
            </a:endParaRPr>
          </a:p>
          <a:p>
            <a:pPr marL="685800"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1800" b="1" dirty="0">
                <a:effectLst/>
              </a:rPr>
              <a:t>Les installations d’éclairages </a:t>
            </a:r>
            <a:r>
              <a:rPr lang="fr-FR" sz="1800" b="1" dirty="0" smtClean="0">
                <a:effectLst/>
              </a:rPr>
              <a:t>n’éclairent </a:t>
            </a:r>
            <a:r>
              <a:rPr lang="fr-FR" sz="1800" b="1" dirty="0">
                <a:effectLst/>
              </a:rPr>
              <a:t>pas directement les cours d’eau, le </a:t>
            </a:r>
            <a:r>
              <a:rPr lang="fr-FR" sz="1800" b="1" dirty="0" smtClean="0">
                <a:effectLst/>
              </a:rPr>
              <a:t>DPF, </a:t>
            </a:r>
            <a:r>
              <a:rPr lang="fr-FR" sz="1800" b="1" dirty="0">
                <a:effectLst/>
              </a:rPr>
              <a:t>les plans d’eau, lacs, étangs, le </a:t>
            </a:r>
            <a:r>
              <a:rPr lang="fr-FR" sz="1800" b="1" dirty="0" smtClean="0">
                <a:effectLst/>
              </a:rPr>
              <a:t>DPM</a:t>
            </a:r>
          </a:p>
          <a:p>
            <a:pPr marL="685800"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1800" b="1" dirty="0" smtClean="0">
                <a:effectLst/>
              </a:rPr>
              <a:t>Toute </a:t>
            </a:r>
            <a:r>
              <a:rPr lang="fr-FR" sz="1800" b="1" dirty="0">
                <a:effectLst/>
              </a:rPr>
              <a:t>nouvelle installation d’éclairage en zone littorale </a:t>
            </a:r>
            <a:r>
              <a:rPr lang="fr-FR" sz="1800" b="1" dirty="0" smtClean="0">
                <a:effectLst/>
              </a:rPr>
              <a:t>est </a:t>
            </a:r>
            <a:r>
              <a:rPr lang="fr-FR" sz="1800" b="1" dirty="0">
                <a:effectLst/>
              </a:rPr>
              <a:t>orientée dos au DPM, </a:t>
            </a:r>
            <a:r>
              <a:rPr lang="fr-FR" sz="1800" b="1" dirty="0" smtClean="0">
                <a:effectLst/>
              </a:rPr>
              <a:t>et </a:t>
            </a:r>
            <a:r>
              <a:rPr lang="fr-FR" sz="1800" b="1" dirty="0">
                <a:effectLst/>
              </a:rPr>
              <a:t>éclaire uniquement la surface terrestre utile.</a:t>
            </a:r>
            <a:endParaRPr lang="fr-FR" sz="1800" b="1" dirty="0" smtClean="0">
              <a:effectLst/>
            </a:endParaRPr>
          </a:p>
        </p:txBody>
      </p:sp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7712981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200" dirty="0" smtClean="0"/>
              <a:t>Art. 4 – « Les sites d’observation astronomique &amp; les espaces naturels »</a:t>
            </a:r>
            <a:endParaRPr lang="fr-FR" altLang="fr-FR" sz="32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5916" y="3845941"/>
            <a:ext cx="5180310" cy="1184184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891770" y="3553748"/>
            <a:ext cx="4104456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altLang="fr-FR" i="1" dirty="0">
                <a:latin typeface="Tahoma" panose="020B0604030504040204" pitchFamily="34" charset="0"/>
              </a:rPr>
              <a:t>Espaces naturels listés par le </a:t>
            </a:r>
            <a:r>
              <a:rPr lang="fr-FR" altLang="fr-FR" i="1" dirty="0" smtClean="0">
                <a:latin typeface="Tahoma" panose="020B0604030504040204" pitchFamily="34" charset="0"/>
                <a:hlinkClick r:id="rId4"/>
              </a:rPr>
              <a:t>Décret 2011-831</a:t>
            </a:r>
            <a:r>
              <a:rPr lang="fr-FR" altLang="fr-FR" i="1" dirty="0" smtClean="0">
                <a:latin typeface="Tahoma" panose="020B0604030504040204" pitchFamily="34" charset="0"/>
              </a:rPr>
              <a:t> </a:t>
            </a:r>
            <a:r>
              <a:rPr lang="fr-FR" altLang="fr-FR" i="1" dirty="0">
                <a:latin typeface="Tahoma" panose="020B0604030504040204" pitchFamily="34" charset="0"/>
              </a:rPr>
              <a:t>du 12 juillet 2011</a:t>
            </a: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864132048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27923"/>
            <a:ext cx="9144000" cy="2305926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2000" dirty="0">
                <a:latin typeface="Tahoma" panose="020B0604030504040204" pitchFamily="34" charset="0"/>
              </a:rPr>
              <a:t>Le gestionnaire </a:t>
            </a:r>
            <a:r>
              <a:rPr lang="fr-FR" altLang="fr-FR" sz="2000" dirty="0" smtClean="0">
                <a:latin typeface="Tahoma" panose="020B0604030504040204" pitchFamily="34" charset="0"/>
              </a:rPr>
              <a:t>met à disposition </a:t>
            </a:r>
            <a:r>
              <a:rPr lang="fr-FR" altLang="fr-FR" sz="2000" dirty="0">
                <a:latin typeface="Tahoma" panose="020B0604030504040204" pitchFamily="34" charset="0"/>
              </a:rPr>
              <a:t>l</a:t>
            </a:r>
            <a:r>
              <a:rPr lang="fr-FR" altLang="fr-FR" sz="2000" dirty="0" smtClean="0">
                <a:latin typeface="Tahoma" panose="020B0604030504040204" pitchFamily="34" charset="0"/>
              </a:rPr>
              <a:t>es performances de son installation    quant aux prescriptions des art. 2 à 4 :</a:t>
            </a:r>
          </a:p>
          <a:p>
            <a:pPr marL="752475" lvl="1" indent="-352425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ULR &amp; ULR</a:t>
            </a:r>
            <a:r>
              <a:rPr lang="fr-FR" altLang="fr-F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sym typeface="Symbol" panose="05050102010706020507" pitchFamily="18" charset="2"/>
              </a:rPr>
              <a:t></a:t>
            </a:r>
          </a:p>
          <a:p>
            <a:pPr marL="752475" lvl="1" indent="-352425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sym typeface="Symbol" panose="05050102010706020507" pitchFamily="18" charset="2"/>
              </a:rPr>
              <a:t>C</a:t>
            </a:r>
            <a:r>
              <a:rPr lang="fr-FR" altLang="fr-F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sym typeface="Symbol" panose="05050102010706020507" pitchFamily="18" charset="2"/>
              </a:rPr>
              <a:t>ode Flux CIE n°3</a:t>
            </a:r>
          </a:p>
          <a:p>
            <a:pPr marL="752475" lvl="1" indent="-352425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sym typeface="Symbol" panose="05050102010706020507" pitchFamily="18" charset="2"/>
              </a:rPr>
              <a:t>Température de couleur (CCT)</a:t>
            </a:r>
          </a:p>
          <a:p>
            <a:pPr marL="752475" lvl="1" indent="-352425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sym typeface="Symbol" panose="05050102010706020507" pitchFamily="18" charset="2"/>
              </a:rPr>
              <a:t>La puissance électrique du luminaire en régime maximal</a:t>
            </a:r>
          </a:p>
          <a:p>
            <a:pPr marL="752475" lvl="1" indent="-352425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sym typeface="Symbol" panose="05050102010706020507" pitchFamily="18" charset="2"/>
              </a:rPr>
              <a:t>Le flux de la source du luminaire en régime maximal</a:t>
            </a:r>
          </a:p>
          <a:p>
            <a:pPr marL="752475" lvl="1" indent="-352425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sym typeface="Symbol" panose="05050102010706020507" pitchFamily="18" charset="2"/>
              </a:rPr>
              <a:t>La date d’installation de la tête du luminaire</a:t>
            </a:r>
            <a:endParaRPr lang="fr-FR" altLang="fr-F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72966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600" dirty="0" smtClean="0"/>
              <a:t>Art. 5 – « Information &amp; contrôle »</a:t>
            </a:r>
            <a:endParaRPr lang="fr-FR" altLang="fr-FR" sz="3600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710" y="3445075"/>
            <a:ext cx="8729663" cy="799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3600" baseline="0" dirty="0" smtClean="0"/>
              <a:t>Art. </a:t>
            </a:r>
            <a:r>
              <a:rPr lang="fr-FR" altLang="fr-FR" sz="3600" baseline="0" dirty="0"/>
              <a:t>6</a:t>
            </a:r>
            <a:r>
              <a:rPr lang="fr-FR" altLang="fr-FR" sz="3600" baseline="0" dirty="0" smtClean="0"/>
              <a:t> – « Dérogations »</a:t>
            </a:r>
            <a:endParaRPr lang="fr-FR" altLang="fr-FR" sz="3600" baseline="0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0" y="4239547"/>
            <a:ext cx="9144000" cy="989653"/>
          </a:xfrm>
          <a:prstGeom prst="rect">
            <a:avLst/>
          </a:prstGeo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2000" baseline="0" dirty="0" smtClean="0">
                <a:latin typeface="Tahoma" panose="020B0604030504040204" pitchFamily="34" charset="0"/>
              </a:rPr>
              <a:t>Elles concernent les seuls sites d’observation astronomique : les collectivités peuvent déroger aux prescriptions moyennant un « plan lumière » équivalent aux prescriptions. </a:t>
            </a:r>
            <a:endParaRPr lang="fr-FR" altLang="fr-FR" sz="1800" baseline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95630" y="5390988"/>
            <a:ext cx="8729663" cy="799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3600" baseline="0" dirty="0" smtClean="0"/>
              <a:t>Art. 7 – « L’arrêté </a:t>
            </a:r>
            <a:r>
              <a:rPr lang="fr-FR" altLang="fr-FR" sz="3600" baseline="0" dirty="0"/>
              <a:t>"</a:t>
            </a:r>
            <a:r>
              <a:rPr lang="fr-FR" altLang="fr-FR" sz="3600" baseline="0" dirty="0" smtClean="0"/>
              <a:t>Extinctions" de 2013 »</a:t>
            </a:r>
            <a:endParaRPr lang="fr-FR" altLang="fr-FR" sz="3600" baseline="0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0" y="6131764"/>
            <a:ext cx="9144000" cy="408280"/>
          </a:xfrm>
          <a:prstGeom prst="rect">
            <a:avLst/>
          </a:prstGeo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2000" baseline="0" dirty="0" smtClean="0">
                <a:latin typeface="Tahoma" panose="020B0604030504040204" pitchFamily="34" charset="0"/>
              </a:rPr>
              <a:t>Il est abrogé et couvert par les prescriptions des alinéas b et d</a:t>
            </a:r>
            <a:endParaRPr lang="fr-FR" altLang="fr-FR" sz="1800" baseline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6907508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24744"/>
            <a:ext cx="9144000" cy="5544616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spcBef>
                <a:spcPts val="0"/>
              </a:spcBef>
              <a:spcAft>
                <a:spcPts val="60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2400" b="1" dirty="0" smtClean="0">
                <a:latin typeface="Tahoma" panose="020B0604030504040204" pitchFamily="34" charset="0"/>
              </a:rPr>
              <a:t>Nouvelles installations </a:t>
            </a:r>
            <a:r>
              <a:rPr lang="fr-FR" altLang="fr-FR" sz="2400" dirty="0" smtClean="0">
                <a:latin typeface="Tahoma" panose="020B0604030504040204" pitchFamily="34" charset="0"/>
              </a:rPr>
              <a:t>: entrée en vigueur le </a:t>
            </a:r>
            <a:r>
              <a:rPr lang="fr-FR" altLang="fr-FR" sz="2400" b="1" dirty="0" smtClean="0">
                <a:latin typeface="Tahoma" panose="020B0604030504040204" pitchFamily="34" charset="0"/>
              </a:rPr>
              <a:t>1/1/20</a:t>
            </a:r>
          </a:p>
          <a:p>
            <a:pPr marL="352425" indent="-352425">
              <a:spcBef>
                <a:spcPts val="0"/>
              </a:spcBef>
              <a:spcAft>
                <a:spcPts val="60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2400" b="1" dirty="0" smtClean="0">
                <a:latin typeface="Tahoma" panose="020B0604030504040204" pitchFamily="34" charset="0"/>
              </a:rPr>
              <a:t>Anciennes installations </a:t>
            </a:r>
            <a:r>
              <a:rPr lang="fr-FR" altLang="fr-FR" sz="2400" dirty="0" smtClean="0">
                <a:latin typeface="Tahoma" panose="020B0604030504040204" pitchFamily="34" charset="0"/>
              </a:rPr>
              <a:t>:</a:t>
            </a:r>
          </a:p>
          <a:p>
            <a:pPr marL="752475" lvl="1" indent="-352425">
              <a:spcBef>
                <a:spcPts val="0"/>
              </a:spcBef>
              <a:spcAft>
                <a:spcPts val="300"/>
              </a:spcAft>
            </a:pPr>
            <a:r>
              <a:rPr lang="fr-FR" alt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l</a:t>
            </a:r>
            <a:r>
              <a:rPr lang="fr-FR" altLang="fr-F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es extinctions </a:t>
            </a:r>
            <a:r>
              <a:rPr lang="fr-FR" altLang="fr-F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(art. 2) :                                                                         </a:t>
            </a:r>
            <a:r>
              <a:rPr lang="fr-FR" altLang="fr-F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1/1/21</a:t>
            </a:r>
            <a:r>
              <a:rPr lang="fr-FR" altLang="fr-F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, si non nécessité de travaux (réseau séparé)</a:t>
            </a:r>
          </a:p>
          <a:p>
            <a:pPr lvl="1" indent="-342900">
              <a:spcBef>
                <a:spcPts val="0"/>
              </a:spcBef>
              <a:spcAft>
                <a:spcPts val="300"/>
              </a:spcAft>
            </a:pPr>
            <a:r>
              <a:rPr lang="fr-FR" altLang="fr-F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l’ULR en conditions d’installation </a:t>
            </a:r>
            <a:r>
              <a:rPr lang="fr-FR" altLang="fr-F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(art. 3-II-1) :                                 </a:t>
            </a:r>
            <a:r>
              <a:rPr lang="fr-FR" altLang="fr-F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1/1/20</a:t>
            </a:r>
            <a:r>
              <a:rPr lang="fr-FR" altLang="fr-F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, si possibilité de réglage (rotule,…)                                          </a:t>
            </a:r>
          </a:p>
          <a:p>
            <a:pPr lvl="2" indent="-342900">
              <a:spcBef>
                <a:spcPts val="0"/>
              </a:spcBef>
              <a:spcAft>
                <a:spcPts val="300"/>
              </a:spcAft>
            </a:pPr>
            <a:r>
              <a:rPr lang="fr-FR" alt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hlinkClick r:id="rId3"/>
              </a:rPr>
              <a:t>Lettres-types</a:t>
            </a:r>
            <a:r>
              <a:rPr lang="fr-FR" alt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fr-FR" altLang="fr-F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de rappel à la Loi</a:t>
            </a:r>
          </a:p>
          <a:p>
            <a:pPr marL="752475" lvl="1" indent="-352425">
              <a:spcBef>
                <a:spcPts val="0"/>
              </a:spcBef>
              <a:spcAft>
                <a:spcPts val="300"/>
              </a:spcAft>
            </a:pPr>
            <a:endParaRPr lang="fr-FR" altLang="fr-FR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0"/>
              </a:spcBef>
              <a:spcAft>
                <a:spcPts val="300"/>
              </a:spcAft>
            </a:pPr>
            <a:endParaRPr lang="fr-FR" altLang="fr-FR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0"/>
              </a:spcBef>
              <a:spcAft>
                <a:spcPts val="300"/>
              </a:spcAft>
            </a:pPr>
            <a:endParaRPr lang="fr-FR" altLang="fr-F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0"/>
              </a:spcBef>
              <a:spcAft>
                <a:spcPts val="300"/>
              </a:spcAft>
            </a:pPr>
            <a:endParaRPr lang="fr-FR" altLang="fr-F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marL="400050" lvl="1" indent="0">
              <a:spcBef>
                <a:spcPts val="0"/>
              </a:spcBef>
              <a:spcAft>
                <a:spcPts val="300"/>
              </a:spcAft>
              <a:buNone/>
            </a:pPr>
            <a:endParaRPr lang="fr-FR" altLang="fr-F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marL="400050" lvl="1" indent="0">
              <a:spcBef>
                <a:spcPts val="0"/>
              </a:spcBef>
              <a:spcAft>
                <a:spcPts val="300"/>
              </a:spcAft>
              <a:buNone/>
            </a:pPr>
            <a:endParaRPr lang="fr-FR" altLang="fr-FR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0"/>
              </a:spcBef>
              <a:spcAft>
                <a:spcPts val="300"/>
              </a:spcAft>
            </a:pPr>
            <a:r>
              <a:rPr lang="fr-FR" altLang="fr-F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ULR &gt; 50%</a:t>
            </a:r>
            <a:r>
              <a:rPr lang="fr-FR" altLang="fr-F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: </a:t>
            </a:r>
            <a:r>
              <a:rPr lang="fr-FR" altLang="fr-F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1/1/25, obligation de dépose</a:t>
            </a:r>
            <a:r>
              <a:rPr lang="fr-FR" altLang="fr-F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(seul point rétroactif du texte)</a:t>
            </a:r>
          </a:p>
          <a:p>
            <a:pPr marL="752475" lvl="1" indent="-352425">
              <a:spcBef>
                <a:spcPts val="0"/>
              </a:spcBef>
              <a:spcAft>
                <a:spcPts val="300"/>
              </a:spcAft>
            </a:pPr>
            <a:r>
              <a:rPr lang="fr-FR" altLang="fr-F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Prescriptions préfectorales (art. 4) : 1/1/20</a:t>
            </a:r>
            <a:endParaRPr lang="fr-FR" altLang="fr-F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0"/>
              </a:spcBef>
              <a:spcAft>
                <a:spcPts val="0"/>
              </a:spcAft>
            </a:pPr>
            <a:endParaRPr lang="fr-FR" altLang="fr-FR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72966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600" dirty="0" smtClean="0"/>
              <a:t>Art. 8 – « Calendrier »</a:t>
            </a:r>
            <a:endParaRPr lang="fr-FR" altLang="fr-FR" sz="3600" dirty="0"/>
          </a:p>
        </p:txBody>
      </p:sp>
      <p:sp>
        <p:nvSpPr>
          <p:cNvPr id="10" name="ZoneTexte 9"/>
          <p:cNvSpPr txBox="1"/>
          <p:nvPr/>
        </p:nvSpPr>
        <p:spPr>
          <a:xfrm>
            <a:off x="3716809" y="3470814"/>
            <a:ext cx="3359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i="1" baseline="0" dirty="0" smtClean="0"/>
              <a:t>Exemple de non-conformité de l’orientation obligeant à un réglage vers le bas</a:t>
            </a:r>
            <a:endParaRPr lang="fr-FR" sz="1200" i="1" baseline="0" dirty="0"/>
          </a:p>
        </p:txBody>
      </p:sp>
      <p:pic>
        <p:nvPicPr>
          <p:cNvPr id="11" name="Image 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40" r="32870" b="11517"/>
          <a:stretch/>
        </p:blipFill>
        <p:spPr bwMode="auto">
          <a:xfrm>
            <a:off x="7092281" y="1693121"/>
            <a:ext cx="2025980" cy="22232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5"/>
          <a:srcRect l="1193" t="23483" r="16668" b="38921"/>
          <a:stretch/>
        </p:blipFill>
        <p:spPr>
          <a:xfrm>
            <a:off x="2236" y="3953120"/>
            <a:ext cx="4528025" cy="1484707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6"/>
          <a:srcRect l="-1" t="695" r="18857" b="54673"/>
          <a:stretch/>
        </p:blipFill>
        <p:spPr>
          <a:xfrm>
            <a:off x="4592761" y="3939824"/>
            <a:ext cx="4540975" cy="1484708"/>
          </a:xfrm>
          <a:prstGeom prst="rect">
            <a:avLst/>
          </a:prstGeom>
          <a:solidFill>
            <a:srgbClr val="333333"/>
          </a:solidFill>
        </p:spPr>
      </p:pic>
      <p:sp>
        <p:nvSpPr>
          <p:cNvPr id="14" name="Text Box 6"/>
          <p:cNvSpPr txBox="1">
            <a:spLocks noChangeArrowheads="1"/>
          </p:cNvSpPr>
          <p:nvPr/>
        </p:nvSpPr>
        <p:spPr bwMode="auto">
          <a:xfrm rot="21153976">
            <a:off x="131125" y="4149184"/>
            <a:ext cx="1172964" cy="430887"/>
          </a:xfrm>
          <a:prstGeom prst="rect">
            <a:avLst/>
          </a:prstGeom>
          <a:gradFill flip="none" rotWithShape="1">
            <a:gsLst>
              <a:gs pos="32000">
                <a:srgbClr val="000000"/>
              </a:gs>
              <a:gs pos="100000">
                <a:srgbClr val="FF0000"/>
              </a:gs>
            </a:gsLst>
            <a:lin ang="13500000" scaled="1"/>
            <a:tileRect/>
          </a:gradFill>
          <a:ln w="6350">
            <a:solidFill>
              <a:srgbClr val="FF0000"/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425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6050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7844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963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4210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878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335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7926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100" baseline="0" dirty="0" smtClean="0"/>
              <a:t>Non-conforme</a:t>
            </a:r>
          </a:p>
          <a:p>
            <a:r>
              <a:rPr lang="fr-FR" altLang="fr-FR" sz="1100" baseline="0" dirty="0" smtClean="0"/>
              <a:t>Doit être réglé</a:t>
            </a:r>
            <a:endParaRPr lang="fr-FR" altLang="fr-FR" sz="1100" baseline="0" dirty="0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 rot="21153976">
            <a:off x="4675356" y="4102027"/>
            <a:ext cx="1172964" cy="430887"/>
          </a:xfrm>
          <a:prstGeom prst="rect">
            <a:avLst/>
          </a:prstGeom>
          <a:gradFill flip="none" rotWithShape="1">
            <a:gsLst>
              <a:gs pos="32000">
                <a:srgbClr val="008000"/>
              </a:gs>
              <a:gs pos="100000">
                <a:schemeClr val="bg1">
                  <a:lumMod val="50000"/>
                </a:schemeClr>
              </a:gs>
            </a:gsLst>
            <a:lin ang="13500000" scaled="1"/>
            <a:tileRect/>
          </a:gradFill>
          <a:ln w="6350">
            <a:solidFill>
              <a:srgbClr val="FF0000"/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425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6050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7844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963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4210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878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335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7926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100" baseline="0" dirty="0" smtClean="0"/>
              <a:t>Après réglage</a:t>
            </a:r>
          </a:p>
          <a:p>
            <a:r>
              <a:rPr lang="fr-FR" altLang="fr-FR" sz="1100" baseline="0" dirty="0" smtClean="0"/>
              <a:t>Conforme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947784" y="3924209"/>
            <a:ext cx="2175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i="1" baseline="0" dirty="0" smtClean="0"/>
              <a:t>Exemple de projecteurs accrochés en façade</a:t>
            </a:r>
            <a:endParaRPr lang="fr-FR" sz="1200" i="1" baseline="0" dirty="0"/>
          </a:p>
        </p:txBody>
      </p:sp>
    </p:spTree>
    <p:extLst>
      <p:ext uri="{BB962C8B-B14F-4D97-AF65-F5344CB8AC3E}">
        <p14:creationId xmlns:p14="http://schemas.microsoft.com/office/powerpoint/2010/main" val="627021988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-9001" y="5589240"/>
            <a:ext cx="9153001" cy="130265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000000">
                  <a:alpha val="68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85725" indent="-85725"/>
            <a:r>
              <a:rPr lang="fr-FR" altLang="fr-FR" sz="2800" baseline="0" dirty="0" smtClean="0"/>
              <a:t>MATINALE</a:t>
            </a:r>
            <a:r>
              <a:rPr lang="fr-FR" altLang="fr-FR" sz="2300" baseline="0" dirty="0" smtClean="0"/>
              <a:t>  </a:t>
            </a:r>
          </a:p>
          <a:p>
            <a:pPr marL="85725" indent="-85725"/>
            <a:r>
              <a:rPr lang="fr-FR" altLang="fr-FR" sz="2300" i="1" baseline="0" dirty="0" smtClean="0"/>
              <a:t>ARRETE </a:t>
            </a:r>
            <a:r>
              <a:rPr lang="fr-FR" altLang="fr-FR" sz="2300" i="1" baseline="0" dirty="0"/>
              <a:t>NUISANCES LUMINEUSES &amp; SES </a:t>
            </a:r>
            <a:r>
              <a:rPr lang="fr-FR" altLang="fr-FR" sz="2300" i="1" baseline="0" dirty="0" smtClean="0"/>
              <a:t>CONSEQUENCES</a:t>
            </a:r>
          </a:p>
          <a:p>
            <a:pPr marL="85725" indent="-85725"/>
            <a:r>
              <a:rPr lang="fr-FR" altLang="fr-FR" sz="1500" baseline="0" dirty="0">
                <a:effectLst/>
              </a:rPr>
              <a:t>Syndicat Départemental des Energies de </a:t>
            </a:r>
            <a:r>
              <a:rPr lang="fr-FR" altLang="fr-FR" sz="1500" baseline="0" dirty="0" smtClean="0">
                <a:effectLst/>
              </a:rPr>
              <a:t>Seine-et-Marne, 77000 La Rochette, 23 mai 2019</a:t>
            </a:r>
            <a:endParaRPr lang="fr-FR" altLang="fr-FR" sz="1500" baseline="0" dirty="0">
              <a:effectLst/>
            </a:endParaRPr>
          </a:p>
        </p:txBody>
      </p:sp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-2918" y="0"/>
            <a:ext cx="9146918" cy="1714500"/>
          </a:xfr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000000">
                  <a:alpha val="68000"/>
                </a:srgbClr>
              </a:gs>
            </a:gsLst>
            <a:path path="rect">
              <a:fillToRect l="50000" t="50000" r="50000" b="50000"/>
            </a:path>
            <a:tileRect/>
          </a:gradFill>
          <a:ln/>
        </p:spPr>
        <p:txBody>
          <a:bodyPr lIns="92075" tIns="46038" rIns="92075" bIns="46038"/>
          <a:lstStyle/>
          <a:p>
            <a:pPr marL="85725"/>
            <a:r>
              <a:rPr lang="fr-FR" altLang="fr-FR" sz="3600" dirty="0" smtClean="0"/>
              <a:t>Aller </a:t>
            </a:r>
            <a:r>
              <a:rPr lang="fr-FR" altLang="fr-FR" sz="3600" dirty="0"/>
              <a:t>au-delà de </a:t>
            </a:r>
            <a:r>
              <a:rPr lang="fr-FR" altLang="fr-FR" sz="3600" dirty="0" smtClean="0"/>
              <a:t>l’</a:t>
            </a:r>
            <a:r>
              <a:rPr lang="fr-FR" altLang="fr-FR" sz="3600" dirty="0" smtClean="0">
                <a:hlinkClick r:id="rId4"/>
              </a:rPr>
              <a:t>arrêté</a:t>
            </a:r>
            <a:r>
              <a:rPr lang="fr-FR" altLang="fr-FR" sz="3600" dirty="0" smtClean="0"/>
              <a:t> du 27/12/18 :</a:t>
            </a:r>
            <a:br>
              <a:rPr lang="fr-FR" altLang="fr-FR" sz="3600" dirty="0" smtClean="0"/>
            </a:br>
            <a:r>
              <a:rPr lang="fr-FR" sz="3600" b="1" dirty="0">
                <a:solidFill>
                  <a:srgbClr val="92D050"/>
                </a:solidFill>
              </a:rPr>
              <a:t>Charte de </a:t>
            </a:r>
            <a:r>
              <a:rPr lang="fr-FR" sz="3600" b="1" dirty="0" smtClean="0">
                <a:solidFill>
                  <a:srgbClr val="92D050"/>
                </a:solidFill>
              </a:rPr>
              <a:t>territoire</a:t>
            </a:r>
            <a:endParaRPr lang="fr-FR" altLang="fr-FR" sz="1800" dirty="0">
              <a:effectLst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610" y="5628974"/>
            <a:ext cx="1195846" cy="1333368"/>
          </a:xfrm>
          <a:prstGeom prst="rect">
            <a:avLst/>
          </a:prstGeom>
        </p:spPr>
      </p:pic>
      <p:pic>
        <p:nvPicPr>
          <p:cNvPr id="8" name="Image 7" descr="Logo_France_Nature_Environnement_20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9185" y="2528"/>
            <a:ext cx="1187624" cy="9889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538017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18029" y="34403"/>
            <a:ext cx="872966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200" dirty="0" smtClean="0"/>
              <a:t>Charte de territoire</a:t>
            </a:r>
            <a:br>
              <a:rPr lang="fr-FR" altLang="fr-FR" sz="3200" dirty="0" smtClean="0"/>
            </a:br>
            <a:r>
              <a:rPr lang="fr-FR" altLang="fr-FR" sz="3200" i="1" dirty="0" smtClean="0">
                <a:solidFill>
                  <a:srgbClr val="92D050"/>
                </a:solidFill>
              </a:rPr>
              <a:t>Aller au-delà des prescriptions de l’Arrêté :</a:t>
            </a:r>
            <a:endParaRPr lang="fr-FR" altLang="fr-FR" sz="3200" i="1" dirty="0">
              <a:solidFill>
                <a:srgbClr val="92D050"/>
              </a:solidFill>
            </a:endParaRPr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0726" y="1284809"/>
            <a:ext cx="8713788" cy="5240535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spcBef>
                <a:spcPts val="6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1800" b="1" dirty="0" smtClean="0">
                <a:solidFill>
                  <a:srgbClr val="92D050"/>
                </a:solidFill>
              </a:rPr>
              <a:t>Les articles </a:t>
            </a:r>
            <a:r>
              <a:rPr lang="fr-FR" altLang="fr-FR" sz="1800" b="1" dirty="0"/>
              <a:t>de </a:t>
            </a:r>
            <a:r>
              <a:rPr lang="fr-FR" altLang="fr-FR" sz="1800" b="1" dirty="0" smtClean="0"/>
              <a:t>l’</a:t>
            </a:r>
            <a:r>
              <a:rPr lang="fr-FR" altLang="fr-FR" sz="1800" b="1" dirty="0"/>
              <a:t> </a:t>
            </a:r>
            <a:r>
              <a:rPr lang="fr-FR" altLang="fr-FR" sz="1800" b="1" dirty="0" smtClean="0"/>
              <a:t>« Arrêté </a:t>
            </a:r>
            <a:r>
              <a:rPr lang="fr-FR" altLang="fr-FR" sz="1800" b="1" dirty="0"/>
              <a:t>du 27 décembre 2018 relatif à la prévention, à la réduction et à la limitation </a:t>
            </a:r>
            <a:r>
              <a:rPr lang="fr-FR" altLang="fr-FR" sz="1800" b="1" dirty="0" smtClean="0"/>
              <a:t>des </a:t>
            </a:r>
            <a:r>
              <a:rPr lang="fr-FR" altLang="fr-FR" sz="1800" b="1" dirty="0"/>
              <a:t>nuisances </a:t>
            </a:r>
            <a:r>
              <a:rPr lang="fr-FR" altLang="fr-FR" sz="1800" b="1" dirty="0" smtClean="0"/>
              <a:t>lumineuses » </a:t>
            </a:r>
            <a:r>
              <a:rPr lang="fr-FR" altLang="fr-FR" sz="1800" b="1" dirty="0" smtClean="0">
                <a:solidFill>
                  <a:srgbClr val="92D050"/>
                </a:solidFill>
              </a:rPr>
              <a:t>susceptibles de porter des ambitions plus élevées :</a:t>
            </a:r>
            <a:endParaRPr lang="fr-FR" altLang="fr-FR" sz="1800" b="1" dirty="0">
              <a:solidFill>
                <a:srgbClr val="92D050"/>
              </a:solidFill>
            </a:endParaRPr>
          </a:p>
          <a:p>
            <a:pPr marL="623888" lvl="1" indent="-268288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Ø"/>
            </a:pPr>
            <a:r>
              <a:rPr lang="fr-FR" altLang="fr-FR" sz="1800" b="1" dirty="0" smtClean="0">
                <a:solidFill>
                  <a:srgbClr val="92D050"/>
                </a:solidFill>
                <a:effectLst/>
              </a:rPr>
              <a:t>Art.2-VIII</a:t>
            </a:r>
          </a:p>
          <a:p>
            <a:pPr marL="623888" lvl="2" indent="0"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fr-FR" altLang="fr-FR" sz="1400" dirty="0" smtClean="0">
                <a:effectLst/>
              </a:rPr>
              <a:t>(…) les </a:t>
            </a:r>
            <a:r>
              <a:rPr lang="fr-FR" altLang="fr-FR" sz="1400" dirty="0">
                <a:effectLst/>
              </a:rPr>
              <a:t>gestionnaires d’installations d’éclairage lancent</a:t>
            </a:r>
            <a:r>
              <a:rPr lang="fr-FR" altLang="fr-FR" sz="1400" b="1" dirty="0">
                <a:effectLst/>
              </a:rPr>
              <a:t> une réflexion sur les possibilités d’extinction de leurs installations</a:t>
            </a:r>
            <a:r>
              <a:rPr lang="fr-FR" altLang="fr-FR" sz="1400" dirty="0">
                <a:effectLst/>
              </a:rPr>
              <a:t>. Cette réflexion est réalisée avec les différents </a:t>
            </a:r>
            <a:r>
              <a:rPr lang="fr-FR" altLang="fr-FR" sz="1400" dirty="0"/>
              <a:t>acteurs impliqués dans la lutte contre les nuisances lumineuses au niveau local. </a:t>
            </a:r>
            <a:endParaRPr lang="fr-FR" altLang="fr-FR" sz="1400" dirty="0" smtClean="0">
              <a:effectLst/>
              <a:latin typeface="Tahoma" panose="020B0604030504040204" pitchFamily="34" charset="0"/>
            </a:endParaRPr>
          </a:p>
          <a:p>
            <a:pPr marL="623888" lvl="1" indent="-268288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Ø"/>
            </a:pPr>
            <a:r>
              <a:rPr lang="fr-FR" altLang="fr-FR" sz="1800" b="1" dirty="0" smtClean="0">
                <a:solidFill>
                  <a:srgbClr val="92D050"/>
                </a:solidFill>
                <a:effectLst/>
              </a:rPr>
              <a:t>Art.3-II-1</a:t>
            </a:r>
          </a:p>
          <a:p>
            <a:pPr marL="623888" lvl="2" indent="0"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fr-FR" sz="1400" dirty="0" smtClean="0">
                <a:effectLst/>
              </a:rPr>
              <a:t>(…) Sur site, l’installation </a:t>
            </a:r>
            <a:r>
              <a:rPr lang="fr-FR" sz="1400" dirty="0">
                <a:effectLst/>
              </a:rPr>
              <a:t>d’éclairage </a:t>
            </a:r>
            <a:r>
              <a:rPr lang="fr-FR" sz="1400" dirty="0" smtClean="0">
                <a:effectLst/>
              </a:rPr>
              <a:t>(…) assure </a:t>
            </a:r>
            <a:r>
              <a:rPr lang="fr-FR" sz="1400" dirty="0">
                <a:effectLst/>
              </a:rPr>
              <a:t>une proportion de </a:t>
            </a:r>
            <a:r>
              <a:rPr lang="fr-FR" sz="1400" b="1" dirty="0">
                <a:effectLst/>
              </a:rPr>
              <a:t>lumière émise au-dessus de l’horizontale strictement inférieure à 4 </a:t>
            </a:r>
            <a:r>
              <a:rPr lang="fr-FR" sz="1400" b="1" dirty="0" smtClean="0">
                <a:effectLst/>
              </a:rPr>
              <a:t>%.</a:t>
            </a:r>
          </a:p>
          <a:p>
            <a:pPr marL="623888" lvl="1" indent="-268288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Ø"/>
            </a:pPr>
            <a:r>
              <a:rPr lang="fr-FR" altLang="fr-FR" sz="1800" b="1" dirty="0" smtClean="0">
                <a:solidFill>
                  <a:srgbClr val="92D050"/>
                </a:solidFill>
                <a:effectLst/>
              </a:rPr>
              <a:t>Art.3-II-3</a:t>
            </a:r>
            <a:endParaRPr lang="fr-FR" altLang="fr-FR" sz="1800" b="1" dirty="0">
              <a:solidFill>
                <a:srgbClr val="92D050"/>
              </a:solidFill>
              <a:effectLst/>
            </a:endParaRPr>
          </a:p>
          <a:p>
            <a:pPr marL="623888" lvl="2" indent="0"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fr-FR" sz="1400" dirty="0" smtClean="0">
                <a:effectLst/>
              </a:rPr>
              <a:t>(…) </a:t>
            </a:r>
            <a:r>
              <a:rPr lang="fr-FR" sz="1400" b="1" dirty="0">
                <a:effectLst/>
              </a:rPr>
              <a:t>la température de couleur ne dépasse pas </a:t>
            </a:r>
            <a:r>
              <a:rPr lang="fr-FR" sz="1400" b="1" dirty="0" smtClean="0">
                <a:effectLst/>
              </a:rPr>
              <a:t>(…) 3 </a:t>
            </a:r>
            <a:r>
              <a:rPr lang="fr-FR" sz="1400" b="1" dirty="0">
                <a:effectLst/>
              </a:rPr>
              <a:t>000 K en agglomération et hors </a:t>
            </a:r>
            <a:r>
              <a:rPr lang="fr-FR" sz="1400" b="1" dirty="0" smtClean="0">
                <a:effectLst/>
              </a:rPr>
              <a:t>agglomération</a:t>
            </a:r>
          </a:p>
          <a:p>
            <a:pPr marL="623888" lvl="1" indent="-268288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Ø"/>
            </a:pPr>
            <a:r>
              <a:rPr lang="fr-FR" altLang="fr-FR" sz="1800" b="1" dirty="0" smtClean="0">
                <a:solidFill>
                  <a:srgbClr val="92D050"/>
                </a:solidFill>
                <a:effectLst/>
              </a:rPr>
              <a:t>Art.3-II-4</a:t>
            </a:r>
            <a:endParaRPr lang="fr-FR" altLang="fr-FR" sz="1800" b="1" dirty="0">
              <a:solidFill>
                <a:srgbClr val="92D050"/>
              </a:solidFill>
              <a:effectLst/>
            </a:endParaRPr>
          </a:p>
          <a:p>
            <a:pPr marL="623888" lvl="2" indent="0"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fr-FR" sz="1400" dirty="0">
                <a:effectLst/>
              </a:rPr>
              <a:t>(…) </a:t>
            </a:r>
            <a:r>
              <a:rPr lang="fr-FR" sz="1400" b="1" dirty="0">
                <a:effectLst/>
              </a:rPr>
              <a:t>le flux lumineux total des sources  rapporté à la surface destinée à être </a:t>
            </a:r>
            <a:r>
              <a:rPr lang="fr-FR" sz="1400" b="1" dirty="0" smtClean="0">
                <a:effectLst/>
              </a:rPr>
              <a:t>éclairée (…) respecte </a:t>
            </a:r>
            <a:r>
              <a:rPr lang="fr-FR" sz="1400" b="1" dirty="0">
                <a:effectLst/>
              </a:rPr>
              <a:t>les valeurs maximales suivantes  </a:t>
            </a:r>
            <a:r>
              <a:rPr lang="fr-FR" sz="1400" b="1" dirty="0" smtClean="0">
                <a:effectLst/>
              </a:rPr>
              <a:t>:</a:t>
            </a:r>
            <a:endParaRPr lang="fr-FR" altLang="fr-FR" sz="1400" dirty="0">
              <a:effectLst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770207"/>
              </p:ext>
            </p:extLst>
          </p:nvPr>
        </p:nvGraphicFramePr>
        <p:xfrm>
          <a:off x="960842" y="5634461"/>
          <a:ext cx="6096000" cy="7962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40825512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58806989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64673644"/>
                    </a:ext>
                  </a:extLst>
                </a:gridCol>
              </a:tblGrid>
              <a:tr h="386827">
                <a:tc>
                  <a:txBody>
                    <a:bodyPr/>
                    <a:lstStyle/>
                    <a:p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</a:rPr>
                        <a:t>lumens/m2</a:t>
                      </a:r>
                      <a:endParaRPr lang="fr-FR" sz="14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</a:rPr>
                        <a:t>En agglomération</a:t>
                      </a:r>
                      <a:endParaRPr lang="fr-FR" sz="14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</a:rPr>
                        <a:t>Hors agglomération</a:t>
                      </a:r>
                      <a:endParaRPr lang="fr-FR" sz="14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8910371"/>
                  </a:ext>
                </a:extLst>
              </a:tr>
              <a:tr h="409437">
                <a:tc>
                  <a:txBody>
                    <a:bodyPr/>
                    <a:lstStyle/>
                    <a:p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</a:rPr>
                        <a:t>Voirie</a:t>
                      </a:r>
                      <a:endParaRPr lang="fr-FR" sz="14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</a:rPr>
                        <a:t>&lt;35</a:t>
                      </a:r>
                      <a:endParaRPr lang="fr-FR" sz="14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</a:rPr>
                        <a:t>&lt;25</a:t>
                      </a:r>
                      <a:endParaRPr lang="fr-FR" sz="14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076338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769305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77" y="-8629"/>
            <a:ext cx="8729663" cy="1205381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600" dirty="0" smtClean="0"/>
              <a:t>Art. 2 : </a:t>
            </a:r>
            <a:br>
              <a:rPr lang="fr-FR" altLang="fr-FR" sz="3600" dirty="0" smtClean="0"/>
            </a:br>
            <a:r>
              <a:rPr lang="fr-FR" altLang="fr-FR" sz="3600" dirty="0" smtClean="0"/>
              <a:t>« les extinctions »</a:t>
            </a:r>
            <a:endParaRPr lang="fr-FR" altLang="fr-FR" sz="3600" i="1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0726" y="1284809"/>
            <a:ext cx="8713788" cy="3728367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spcBef>
                <a:spcPts val="6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1800" b="1" u="sng" dirty="0" smtClean="0"/>
              <a:t>Art.2-VIII</a:t>
            </a:r>
            <a:endParaRPr lang="fr-FR" altLang="fr-FR" sz="1800" b="1" u="sng" dirty="0"/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Ø"/>
            </a:pPr>
            <a:r>
              <a:rPr lang="fr-FR" altLang="fr-FR" sz="1800" dirty="0">
                <a:effectLst/>
              </a:rPr>
              <a:t>Le cas échéant, </a:t>
            </a:r>
            <a:r>
              <a:rPr lang="fr-FR" altLang="fr-FR" sz="1800" b="1" dirty="0">
                <a:effectLst/>
              </a:rPr>
              <a:t>les gestionnaires d’installations d’éclairage lancent une réflexion sur les possibilités d’extinction de leurs installations</a:t>
            </a:r>
            <a:r>
              <a:rPr lang="fr-FR" altLang="fr-FR" sz="1800" dirty="0">
                <a:effectLst/>
              </a:rPr>
              <a:t>. Cette réflexion est réalisée avec les différents </a:t>
            </a:r>
            <a:r>
              <a:rPr lang="fr-FR" altLang="fr-FR" sz="1800" dirty="0"/>
              <a:t>acteurs impliqués dans la lutte contre les nuisances lumineuses au niveau local. </a:t>
            </a:r>
            <a:endParaRPr lang="fr-FR" altLang="fr-FR" sz="1800" dirty="0" smtClean="0">
              <a:effectLst/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b="1" dirty="0">
              <a:effectLst/>
              <a:latin typeface="Tahoma" panose="020B0604030504040204" pitchFamily="34" charset="0"/>
            </a:endParaRPr>
          </a:p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b="1" dirty="0" smtClean="0">
                <a:solidFill>
                  <a:srgbClr val="92D050"/>
                </a:solidFill>
                <a:effectLst/>
                <a:latin typeface="Tahoma" panose="020B0604030504040204" pitchFamily="34" charset="0"/>
              </a:rPr>
              <a:t>Les gestionnaires d’installations d’éclairage des territoires, et pas seulement, sont encouragés à la mise en pratique de l’extinction de leurs installations.</a:t>
            </a: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b="1" dirty="0" smtClean="0">
              <a:effectLst/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b="1" dirty="0" smtClean="0">
                <a:effectLst/>
                <a:latin typeface="Tahoma" panose="020B0604030504040204" pitchFamily="34" charset="0"/>
              </a:rPr>
              <a:t>L’enjeu </a:t>
            </a:r>
            <a:r>
              <a:rPr lang="fr-FR" altLang="fr-FR" sz="1800" b="1" dirty="0">
                <a:effectLst/>
                <a:latin typeface="Tahoma" panose="020B0604030504040204" pitchFamily="34" charset="0"/>
              </a:rPr>
              <a:t>: </a:t>
            </a:r>
            <a:r>
              <a:rPr lang="fr-FR" altLang="fr-FR" sz="1800" b="1" dirty="0" smtClean="0">
                <a:effectLst/>
                <a:latin typeface="Tahoma" panose="020B0604030504040204" pitchFamily="34" charset="0"/>
              </a:rPr>
              <a:t>la restauration </a:t>
            </a:r>
            <a:r>
              <a:rPr lang="fr-FR" altLang="fr-FR" sz="1800" b="1" dirty="0">
                <a:effectLst/>
                <a:latin typeface="Tahoma" panose="020B0604030504040204" pitchFamily="34" charset="0"/>
              </a:rPr>
              <a:t>d’un environnement nocturne </a:t>
            </a:r>
            <a:r>
              <a:rPr lang="fr-FR" altLang="fr-FR" sz="1800" b="1" dirty="0" smtClean="0">
                <a:effectLst/>
                <a:latin typeface="Tahoma" panose="020B0604030504040204" pitchFamily="34" charset="0"/>
              </a:rPr>
              <a:t>naturel</a:t>
            </a:r>
            <a:endParaRPr lang="fr-FR" altLang="fr-FR" sz="1800" i="1" dirty="0"/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SzPct val="100000"/>
              <a:buNone/>
            </a:pPr>
            <a:endParaRPr lang="fr-FR" altLang="fr-FR" sz="1800" i="1" dirty="0" smtClean="0"/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800" dirty="0" smtClean="0"/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800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800" dirty="0" smtClean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56080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36105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200" dirty="0" smtClean="0"/>
              <a:t>Art. 3-II-1 :</a:t>
            </a:r>
            <a:br>
              <a:rPr lang="fr-FR" altLang="fr-FR" sz="3200" dirty="0" smtClean="0"/>
            </a:br>
            <a:r>
              <a:rPr lang="fr-FR" altLang="fr-FR" sz="3200" dirty="0" smtClean="0"/>
              <a:t>« Les émissions vers le haut »</a:t>
            </a:r>
            <a:endParaRPr lang="fr-FR" altLang="fr-FR" sz="3200" i="1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901" y="1348272"/>
            <a:ext cx="8932277" cy="5321087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u="sng" dirty="0" smtClean="0">
                <a:latin typeface="Tahoma" panose="020B0604030504040204" pitchFamily="34" charset="0"/>
              </a:rPr>
              <a:t>Pourcentage d’émission vers le haut</a:t>
            </a: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u="sng" dirty="0" smtClean="0">
                <a:latin typeface="Tahoma" panose="020B0604030504040204" pitchFamily="34" charset="0"/>
              </a:rPr>
              <a:t>Le Code flux CIE n°3 : pourcentage émis à l’intérieur d’un </a:t>
            </a:r>
            <a:r>
              <a:rPr lang="fr-FR" altLang="fr-FR" sz="1800" u="sng" dirty="0" err="1" smtClean="0">
                <a:latin typeface="Tahoma" panose="020B0604030504040204" pitchFamily="34" charset="0"/>
              </a:rPr>
              <a:t>cone</a:t>
            </a:r>
            <a:r>
              <a:rPr lang="fr-FR" altLang="fr-FR" sz="1800" u="sng" dirty="0" smtClean="0">
                <a:latin typeface="Tahoma" panose="020B0604030504040204" pitchFamily="34" charset="0"/>
              </a:rPr>
              <a:t> de demi-angle 75°</a:t>
            </a:r>
            <a:endParaRPr lang="fr-FR" altLang="fr-FR" sz="1800" u="sng" dirty="0">
              <a:latin typeface="Tahoma" panose="020B0604030504040204" pitchFamily="34" charset="0"/>
            </a:endParaRPr>
          </a:p>
          <a:p>
            <a:pPr marL="1152525" lvl="2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200" dirty="0" smtClean="0">
              <a:latin typeface="Tahoma" panose="020B0604030504040204" pitchFamily="34" charset="0"/>
            </a:endParaRPr>
          </a:p>
          <a:p>
            <a:pPr marL="1152525" lvl="2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600" dirty="0" smtClean="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au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04272663"/>
                  </p:ext>
                </p:extLst>
              </p:nvPr>
            </p:nvGraphicFramePr>
            <p:xfrm>
              <a:off x="550094" y="1875008"/>
              <a:ext cx="8244916" cy="2799080"/>
            </p:xfrm>
            <a:graphic>
              <a:graphicData uri="http://schemas.openxmlformats.org/drawingml/2006/table">
                <a:tbl>
                  <a:tblPr firstRow="1" bandRow="1">
                    <a:tableStyleId>{8799B23B-EC83-4686-B30A-512413B5E67A}</a:tableStyleId>
                  </a:tblPr>
                  <a:tblGrid>
                    <a:gridCol w="1780707">
                      <a:extLst>
                        <a:ext uri="{9D8B030D-6E8A-4147-A177-3AD203B41FA5}">
                          <a16:colId xmlns:a16="http://schemas.microsoft.com/office/drawing/2014/main" val="852887664"/>
                        </a:ext>
                      </a:extLst>
                    </a:gridCol>
                    <a:gridCol w="1837695">
                      <a:extLst>
                        <a:ext uri="{9D8B030D-6E8A-4147-A177-3AD203B41FA5}">
                          <a16:colId xmlns:a16="http://schemas.microsoft.com/office/drawing/2014/main" val="190604925"/>
                        </a:ext>
                      </a:extLst>
                    </a:gridCol>
                    <a:gridCol w="1548172">
                      <a:extLst>
                        <a:ext uri="{9D8B030D-6E8A-4147-A177-3AD203B41FA5}">
                          <a16:colId xmlns:a16="http://schemas.microsoft.com/office/drawing/2014/main" val="1993287964"/>
                        </a:ext>
                      </a:extLst>
                    </a:gridCol>
                    <a:gridCol w="1748910">
                      <a:extLst>
                        <a:ext uri="{9D8B030D-6E8A-4147-A177-3AD203B41FA5}">
                          <a16:colId xmlns:a16="http://schemas.microsoft.com/office/drawing/2014/main" val="4125889789"/>
                        </a:ext>
                      </a:extLst>
                    </a:gridCol>
                    <a:gridCol w="1329432">
                      <a:extLst>
                        <a:ext uri="{9D8B030D-6E8A-4147-A177-3AD203B41FA5}">
                          <a16:colId xmlns:a16="http://schemas.microsoft.com/office/drawing/2014/main" val="16183652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fr-FR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r>
                            <a:rPr lang="fr-FR" dirty="0" smtClean="0"/>
                            <a:t>Arrêté au 1/1/20</a:t>
                          </a:r>
                        </a:p>
                        <a:p>
                          <a:pPr marL="285750" indent="-285750">
                            <a:buFont typeface="Wingdings" panose="05000000000000000000" pitchFamily="2" charset="2"/>
                            <a:buChar char="q"/>
                          </a:pPr>
                          <a:r>
                            <a:rPr lang="fr-FR" sz="1600" b="0" dirty="0" smtClean="0"/>
                            <a:t>nouvelles installations</a:t>
                          </a:r>
                        </a:p>
                        <a:p>
                          <a:pPr marL="285750" indent="-285750">
                            <a:buFont typeface="Wingdings" panose="05000000000000000000" pitchFamily="2" charset="2"/>
                            <a:buChar char="q"/>
                          </a:pPr>
                          <a:r>
                            <a:rPr lang="fr-FR" sz="1600" b="0" dirty="0" smtClean="0"/>
                            <a:t>réglage</a:t>
                          </a:r>
                          <a:r>
                            <a:rPr lang="fr-FR" sz="1600" b="0" baseline="0" dirty="0" smtClean="0"/>
                            <a:t> anciennes installations</a:t>
                          </a:r>
                          <a:endParaRPr lang="fr-FR" sz="1600" b="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fr-FR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r>
                            <a:rPr lang="fr-FR" dirty="0" smtClean="0">
                              <a:solidFill>
                                <a:srgbClr val="92D050"/>
                              </a:solidFill>
                            </a:rPr>
                            <a:t>Charte de territoire</a:t>
                          </a:r>
                          <a:endParaRPr lang="fr-FR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81846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err="1" smtClean="0"/>
                            <a:t>Upward</a:t>
                          </a:r>
                          <a:r>
                            <a:rPr lang="fr-FR" dirty="0" smtClean="0"/>
                            <a:t> Light Ratio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/>
                            <a:t>Code</a:t>
                          </a:r>
                          <a:r>
                            <a:rPr lang="fr-FR" baseline="0" dirty="0" smtClean="0"/>
                            <a:t> flux CIE n°3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err="1" smtClean="0">
                              <a:solidFill>
                                <a:srgbClr val="92D050"/>
                              </a:solidFill>
                            </a:rPr>
                            <a:t>Upward</a:t>
                          </a:r>
                          <a:r>
                            <a:rPr lang="fr-FR" dirty="0" smtClean="0">
                              <a:solidFill>
                                <a:srgbClr val="92D050"/>
                              </a:solidFill>
                            </a:rPr>
                            <a:t> Light Ratio</a:t>
                          </a:r>
                          <a:endParaRPr lang="fr-FR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>
                              <a:solidFill>
                                <a:schemeClr val="tx1"/>
                              </a:solidFill>
                            </a:rPr>
                            <a:t>Code</a:t>
                          </a:r>
                          <a:r>
                            <a:rPr lang="fr-FR" baseline="0" dirty="0" smtClean="0">
                              <a:solidFill>
                                <a:schemeClr val="tx1"/>
                              </a:solidFill>
                            </a:rPr>
                            <a:t> flux CIE n°3</a:t>
                          </a:r>
                          <a:endParaRPr lang="fr-F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9040763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fr-FR" dirty="0" smtClean="0"/>
                            <a:t>Valeur « catalogue »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/>
                            <a:t>ULR &lt; 1%</a:t>
                          </a:r>
                          <a:endParaRPr lang="fr-F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/>
                            <a:t>95%</a:t>
                          </a:r>
                          <a:endParaRPr lang="fr-F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>
                              <a:solidFill>
                                <a:schemeClr val="tx1"/>
                              </a:solidFill>
                            </a:rPr>
                            <a:t>ULR &lt; 1%</a:t>
                          </a:r>
                          <a:endParaRPr lang="fr-F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>
                              <a:solidFill>
                                <a:schemeClr val="tx1"/>
                              </a:solidFill>
                            </a:rPr>
                            <a:t>95%</a:t>
                          </a:r>
                          <a:endParaRPr lang="fr-F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31434611"/>
                      </a:ext>
                    </a:extLst>
                  </a:tr>
                  <a:tr h="665480">
                    <a:tc>
                      <a:txBody>
                        <a:bodyPr/>
                        <a:lstStyle/>
                        <a:p>
                          <a:r>
                            <a:rPr lang="fr-FR" dirty="0" smtClean="0">
                              <a:solidFill>
                                <a:srgbClr val="92D050"/>
                              </a:solidFill>
                            </a:rPr>
                            <a:t>Valeur « installé »</a:t>
                          </a:r>
                          <a:endParaRPr lang="fr-FR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/>
                            <a:t>ULR</a:t>
                          </a:r>
                          <a:r>
                            <a:rPr lang="fr-FR" baseline="-25000" dirty="0" smtClean="0">
                              <a:sym typeface="Symbol" panose="05050102010706020507" pitchFamily="18" charset="2"/>
                            </a:rPr>
                            <a:t></a:t>
                          </a:r>
                          <a:r>
                            <a:rPr lang="fr-FR" baseline="0" dirty="0" smtClean="0"/>
                            <a:t> &lt; </a:t>
                          </a:r>
                          <a:r>
                            <a:rPr lang="fr-FR" dirty="0" smtClean="0"/>
                            <a:t>4%</a:t>
                          </a:r>
                          <a:endParaRPr lang="fr-F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/>
                            <a:t>sans objet</a:t>
                          </a:r>
                          <a:endParaRPr lang="fr-F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>
                              <a:solidFill>
                                <a:srgbClr val="92D050"/>
                              </a:solidFill>
                            </a:rPr>
                            <a:t>ULR</a:t>
                          </a:r>
                          <a14:m>
                            <m:oMath xmlns:m="http://schemas.openxmlformats.org/officeDocument/2006/math">
                              <m:r>
                                <a:rPr lang="fr-FR" i="1" baseline="-25000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</m:t>
                              </m:r>
                            </m:oMath>
                          </a14:m>
                          <a:r>
                            <a:rPr lang="fr-FR" dirty="0" smtClean="0">
                              <a:solidFill>
                                <a:srgbClr val="92D050"/>
                              </a:solidFill>
                            </a:rPr>
                            <a:t> &lt;1%</a:t>
                          </a:r>
                          <a:endParaRPr lang="fr-FR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/>
                            <a:t>sans objet</a:t>
                          </a:r>
                          <a:endParaRPr lang="fr-FR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2817809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au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04272663"/>
                  </p:ext>
                </p:extLst>
              </p:nvPr>
            </p:nvGraphicFramePr>
            <p:xfrm>
              <a:off x="550094" y="1875008"/>
              <a:ext cx="8244916" cy="2799080"/>
            </p:xfrm>
            <a:graphic>
              <a:graphicData uri="http://schemas.openxmlformats.org/drawingml/2006/table">
                <a:tbl>
                  <a:tblPr firstRow="1" bandRow="1">
                    <a:tableStyleId>{8799B23B-EC83-4686-B30A-512413B5E67A}</a:tableStyleId>
                  </a:tblPr>
                  <a:tblGrid>
                    <a:gridCol w="1780707">
                      <a:extLst>
                        <a:ext uri="{9D8B030D-6E8A-4147-A177-3AD203B41FA5}">
                          <a16:colId xmlns:a16="http://schemas.microsoft.com/office/drawing/2014/main" val="852887664"/>
                        </a:ext>
                      </a:extLst>
                    </a:gridCol>
                    <a:gridCol w="1837695">
                      <a:extLst>
                        <a:ext uri="{9D8B030D-6E8A-4147-A177-3AD203B41FA5}">
                          <a16:colId xmlns:a16="http://schemas.microsoft.com/office/drawing/2014/main" val="190604925"/>
                        </a:ext>
                      </a:extLst>
                    </a:gridCol>
                    <a:gridCol w="1548172">
                      <a:extLst>
                        <a:ext uri="{9D8B030D-6E8A-4147-A177-3AD203B41FA5}">
                          <a16:colId xmlns:a16="http://schemas.microsoft.com/office/drawing/2014/main" val="1993287964"/>
                        </a:ext>
                      </a:extLst>
                    </a:gridCol>
                    <a:gridCol w="1748910">
                      <a:extLst>
                        <a:ext uri="{9D8B030D-6E8A-4147-A177-3AD203B41FA5}">
                          <a16:colId xmlns:a16="http://schemas.microsoft.com/office/drawing/2014/main" val="4125889789"/>
                        </a:ext>
                      </a:extLst>
                    </a:gridCol>
                    <a:gridCol w="1329432">
                      <a:extLst>
                        <a:ext uri="{9D8B030D-6E8A-4147-A177-3AD203B41FA5}">
                          <a16:colId xmlns:a16="http://schemas.microsoft.com/office/drawing/2014/main" val="161836528"/>
                        </a:ext>
                      </a:extLst>
                    </a:gridCol>
                  </a:tblGrid>
                  <a:tr h="853440">
                    <a:tc>
                      <a:txBody>
                        <a:bodyPr/>
                        <a:lstStyle/>
                        <a:p>
                          <a:endParaRPr lang="fr-FR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r>
                            <a:rPr lang="fr-FR" dirty="0" smtClean="0"/>
                            <a:t>Arrêté au 1/1/20</a:t>
                          </a:r>
                        </a:p>
                        <a:p>
                          <a:pPr marL="285750" indent="-285750">
                            <a:buFont typeface="Wingdings" panose="05000000000000000000" pitchFamily="2" charset="2"/>
                            <a:buChar char="q"/>
                          </a:pPr>
                          <a:r>
                            <a:rPr lang="fr-FR" sz="1600" b="0" dirty="0" smtClean="0"/>
                            <a:t>nouvelles installations</a:t>
                          </a:r>
                        </a:p>
                        <a:p>
                          <a:pPr marL="285750" indent="-285750">
                            <a:buFont typeface="Wingdings" panose="05000000000000000000" pitchFamily="2" charset="2"/>
                            <a:buChar char="q"/>
                          </a:pPr>
                          <a:r>
                            <a:rPr lang="fr-FR" sz="1600" b="0" dirty="0" smtClean="0"/>
                            <a:t>réglage</a:t>
                          </a:r>
                          <a:r>
                            <a:rPr lang="fr-FR" sz="1600" b="0" baseline="0" dirty="0" smtClean="0"/>
                            <a:t> anciennes installations</a:t>
                          </a:r>
                          <a:endParaRPr lang="fr-FR" sz="1600" b="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fr-FR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r>
                            <a:rPr lang="fr-FR" dirty="0" smtClean="0">
                              <a:solidFill>
                                <a:srgbClr val="92D050"/>
                              </a:solidFill>
                            </a:rPr>
                            <a:t>Charte de territoire</a:t>
                          </a:r>
                          <a:endParaRPr lang="fr-FR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8184622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err="1" smtClean="0"/>
                            <a:t>Upward</a:t>
                          </a:r>
                          <a:r>
                            <a:rPr lang="fr-FR" dirty="0" smtClean="0"/>
                            <a:t> Light Ratio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/>
                            <a:t>Code</a:t>
                          </a:r>
                          <a:r>
                            <a:rPr lang="fr-FR" baseline="0" dirty="0" smtClean="0"/>
                            <a:t> flux CIE n°3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err="1" smtClean="0">
                              <a:solidFill>
                                <a:srgbClr val="92D050"/>
                              </a:solidFill>
                            </a:rPr>
                            <a:t>Upward</a:t>
                          </a:r>
                          <a:r>
                            <a:rPr lang="fr-FR" dirty="0" smtClean="0">
                              <a:solidFill>
                                <a:srgbClr val="92D050"/>
                              </a:solidFill>
                            </a:rPr>
                            <a:t> Light Ratio</a:t>
                          </a:r>
                          <a:endParaRPr lang="fr-FR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>
                              <a:solidFill>
                                <a:schemeClr val="tx1"/>
                              </a:solidFill>
                            </a:rPr>
                            <a:t>Code</a:t>
                          </a:r>
                          <a:r>
                            <a:rPr lang="fr-FR" baseline="0" dirty="0" smtClean="0">
                              <a:solidFill>
                                <a:schemeClr val="tx1"/>
                              </a:solidFill>
                            </a:rPr>
                            <a:t> flux CIE n°3</a:t>
                          </a:r>
                          <a:endParaRPr lang="fr-F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90407635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fr-FR" dirty="0" smtClean="0"/>
                            <a:t>Valeur « catalogue »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/>
                            <a:t>ULR &lt; 1%</a:t>
                          </a:r>
                          <a:endParaRPr lang="fr-F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/>
                            <a:t>95%</a:t>
                          </a:r>
                          <a:endParaRPr lang="fr-F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>
                              <a:solidFill>
                                <a:schemeClr val="tx1"/>
                              </a:solidFill>
                            </a:rPr>
                            <a:t>ULR &lt; 1%</a:t>
                          </a:r>
                          <a:endParaRPr lang="fr-F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>
                              <a:solidFill>
                                <a:schemeClr val="tx1"/>
                              </a:solidFill>
                            </a:rPr>
                            <a:t>95%</a:t>
                          </a:r>
                          <a:endParaRPr lang="fr-F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31434611"/>
                      </a:ext>
                    </a:extLst>
                  </a:tr>
                  <a:tr h="665480">
                    <a:tc>
                      <a:txBody>
                        <a:bodyPr/>
                        <a:lstStyle/>
                        <a:p>
                          <a:r>
                            <a:rPr lang="fr-FR" dirty="0" smtClean="0">
                              <a:solidFill>
                                <a:srgbClr val="92D050"/>
                              </a:solidFill>
                            </a:rPr>
                            <a:t>Valeur « installé »</a:t>
                          </a:r>
                          <a:endParaRPr lang="fr-FR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/>
                            <a:t>ULR</a:t>
                          </a:r>
                          <a:r>
                            <a:rPr lang="fr-FR" baseline="-25000" dirty="0" smtClean="0">
                              <a:sym typeface="Symbol" panose="05050102010706020507" pitchFamily="18" charset="2"/>
                            </a:rPr>
                            <a:t></a:t>
                          </a:r>
                          <a:r>
                            <a:rPr lang="fr-FR" baseline="0" dirty="0" smtClean="0"/>
                            <a:t> &lt; </a:t>
                          </a:r>
                          <a:r>
                            <a:rPr lang="fr-FR" dirty="0" smtClean="0"/>
                            <a:t>4%</a:t>
                          </a:r>
                          <a:endParaRPr lang="fr-F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/>
                            <a:t>sans objet</a:t>
                          </a:r>
                          <a:endParaRPr lang="fr-F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95819" t="-326606" r="-77003" b="-110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/>
                            <a:t>sans objet</a:t>
                          </a:r>
                          <a:endParaRPr lang="fr-FR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281780934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21" name="Groupe 20"/>
          <p:cNvGrpSpPr/>
          <p:nvPr/>
        </p:nvGrpSpPr>
        <p:grpSpPr>
          <a:xfrm>
            <a:off x="265939" y="5015061"/>
            <a:ext cx="8640000" cy="1326179"/>
            <a:chOff x="265939" y="5015061"/>
            <a:chExt cx="8640000" cy="1326179"/>
          </a:xfrm>
        </p:grpSpPr>
        <p:sp>
          <p:nvSpPr>
            <p:cNvPr id="6" name="Triangle isocèle 5"/>
            <p:cNvSpPr>
              <a:spLocks noChangeAspect="1"/>
            </p:cNvSpPr>
            <p:nvPr/>
          </p:nvSpPr>
          <p:spPr bwMode="auto">
            <a:xfrm>
              <a:off x="265939" y="5261240"/>
              <a:ext cx="8640000" cy="1080000"/>
            </a:xfrm>
            <a:prstGeom prst="triangle">
              <a:avLst/>
            </a:prstGeom>
            <a:solidFill>
              <a:srgbClr val="FFFF00">
                <a:alpha val="38000"/>
              </a:srgbClr>
            </a:soli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6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cxnSp>
          <p:nvCxnSpPr>
            <p:cNvPr id="10" name="Connecteur droit 9"/>
            <p:cNvCxnSpPr>
              <a:stCxn id="6" idx="0"/>
              <a:endCxn id="6" idx="3"/>
            </p:cNvCxnSpPr>
            <p:nvPr/>
          </p:nvCxnSpPr>
          <p:spPr bwMode="auto">
            <a:xfrm>
              <a:off x="4585939" y="5261240"/>
              <a:ext cx="0" cy="108000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3" name="Connecteur droit 12"/>
            <p:cNvCxnSpPr>
              <a:stCxn id="6" idx="4"/>
              <a:endCxn id="6" idx="3"/>
            </p:cNvCxnSpPr>
            <p:nvPr/>
          </p:nvCxnSpPr>
          <p:spPr bwMode="auto">
            <a:xfrm flipH="1">
              <a:off x="4585939" y="6341240"/>
              <a:ext cx="432000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14" name="ZoneTexte 13"/>
            <p:cNvSpPr txBox="1"/>
            <p:nvPr/>
          </p:nvSpPr>
          <p:spPr>
            <a:xfrm>
              <a:off x="3726176" y="5408896"/>
              <a:ext cx="792088" cy="420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b="1" dirty="0" smtClean="0">
                  <a:solidFill>
                    <a:srgbClr val="000000"/>
                  </a:solidFill>
                  <a:sym typeface="Symbol" panose="05050102010706020507" pitchFamily="18" charset="2"/>
                </a:rPr>
                <a:t></a:t>
              </a:r>
              <a:r>
                <a:rPr lang="fr-FR" sz="2400" b="1" dirty="0" smtClean="0">
                  <a:solidFill>
                    <a:srgbClr val="000000"/>
                  </a:solidFill>
                  <a:sym typeface="Symbol" panose="05050102010706020507" pitchFamily="18" charset="2"/>
                </a:rPr>
                <a:t> 75°</a:t>
              </a:r>
              <a:endParaRPr lang="fr-FR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16" name="Arc 15"/>
            <p:cNvSpPr/>
            <p:nvPr/>
          </p:nvSpPr>
          <p:spPr bwMode="auto">
            <a:xfrm rot="10555342">
              <a:off x="4218320" y="5015061"/>
              <a:ext cx="684076" cy="612068"/>
            </a:xfrm>
            <a:prstGeom prst="arc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6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4560358" y="560756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 smtClean="0">
                  <a:solidFill>
                    <a:srgbClr val="000000"/>
                  </a:solidFill>
                  <a:sym typeface="Symbol" panose="05050102010706020507" pitchFamily="18" charset="2"/>
                </a:rPr>
                <a:t>H=1</a:t>
              </a:r>
              <a:endParaRPr lang="fr-FR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6120172" y="5895190"/>
              <a:ext cx="732703" cy="420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 smtClean="0">
                  <a:solidFill>
                    <a:srgbClr val="000000"/>
                  </a:solidFill>
                  <a:sym typeface="Symbol" panose="05050102010706020507" pitchFamily="18" charset="2"/>
                </a:rPr>
                <a:t>L</a:t>
              </a:r>
              <a:r>
                <a:rPr lang="fr-FR" sz="3200" b="1" dirty="0" smtClean="0">
                  <a:solidFill>
                    <a:srgbClr val="000000"/>
                  </a:solidFill>
                  <a:sym typeface="Symbol" panose="05050102010706020507" pitchFamily="18" charset="2"/>
                </a:rPr>
                <a:t>  </a:t>
              </a:r>
              <a:r>
                <a:rPr lang="fr-FR" sz="2400" b="1" dirty="0" smtClean="0">
                  <a:solidFill>
                    <a:srgbClr val="000000"/>
                  </a:solidFill>
                  <a:sym typeface="Symbol" panose="05050102010706020507" pitchFamily="18" charset="2"/>
                </a:rPr>
                <a:t>4</a:t>
              </a:r>
              <a:endParaRPr lang="fr-FR" sz="2400" b="1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7384403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36105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200" dirty="0" smtClean="0"/>
              <a:t>Art. 3-II-1 :</a:t>
            </a:r>
            <a:br>
              <a:rPr lang="fr-FR" altLang="fr-FR" sz="3200" dirty="0" smtClean="0"/>
            </a:br>
            <a:r>
              <a:rPr lang="fr-FR" altLang="fr-FR" sz="3200" dirty="0" smtClean="0"/>
              <a:t>« Les émissions vers le haut »</a:t>
            </a:r>
            <a:endParaRPr lang="fr-FR" altLang="fr-FR" sz="32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3955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14901" y="1197660"/>
                <a:ext cx="8932277" cy="4967644"/>
              </a:xfrm>
              <a:gradFill>
                <a:gsLst>
                  <a:gs pos="0">
                    <a:srgbClr val="3C3C3C"/>
                  </a:gs>
                  <a:gs pos="100000">
                    <a:srgbClr val="000000">
                      <a:alpha val="72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solidFill>
                  <a:schemeClr val="tx2"/>
                </a:solidFill>
              </a:ln>
            </p:spPr>
            <p:txBody>
              <a:bodyPr lIns="92075" tIns="46038" rIns="92075" bIns="46038"/>
              <a:lstStyle/>
              <a:p>
                <a:pPr>
                  <a:lnSpc>
                    <a:spcPct val="107000"/>
                  </a:lnSpc>
                  <a:spcAft>
                    <a:spcPts val="0"/>
                  </a:spcAft>
                  <a:buSzPct val="100000"/>
                  <a:buFont typeface="Wingdings" panose="05000000000000000000" pitchFamily="2" charset="2"/>
                  <a:buChar char="q"/>
                </a:pPr>
                <a:r>
                  <a:rPr lang="fr-FR" sz="1800" u="sng" dirty="0" smtClean="0">
                    <a:solidFill>
                      <a:schemeClr val="tx1"/>
                    </a:solidFill>
                  </a:rPr>
                  <a:t>ULR</a:t>
                </a:r>
                <a14:m>
                  <m:oMath xmlns:m="http://schemas.openxmlformats.org/officeDocument/2006/math">
                    <m:r>
                      <a:rPr lang="fr-FR" sz="1800" i="1" u="sng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</m:t>
                    </m:r>
                  </m:oMath>
                </a14:m>
                <a:r>
                  <a:rPr lang="fr-FR" altLang="fr-FR" sz="1800" u="sng" dirty="0" smtClean="0">
                    <a:solidFill>
                      <a:schemeClr val="tx1"/>
                    </a:solidFill>
                    <a:latin typeface="Tahoma" panose="020B0604030504040204" pitchFamily="34" charset="0"/>
                  </a:rPr>
                  <a:t> &gt; 0% est </a:t>
                </a:r>
                <a:r>
                  <a:rPr lang="fr-FR" altLang="fr-FR" sz="1800" u="sng" dirty="0">
                    <a:latin typeface="Tahoma" panose="020B0604030504040204" pitchFamily="34" charset="0"/>
                  </a:rPr>
                  <a:t>source majeure de halo </a:t>
                </a:r>
                <a:r>
                  <a:rPr lang="fr-FR" altLang="fr-FR" sz="1800" u="sng" dirty="0" smtClean="0">
                    <a:latin typeface="Tahoma" panose="020B0604030504040204" pitchFamily="34" charset="0"/>
                  </a:rPr>
                  <a:t>en raison du parcours </a:t>
                </a:r>
                <a:r>
                  <a:rPr lang="fr-FR" altLang="fr-FR" sz="1800" u="sng" dirty="0">
                    <a:latin typeface="Tahoma" panose="020B0604030504040204" pitchFamily="34" charset="0"/>
                  </a:rPr>
                  <a:t>atmosphérique illimité de la </a:t>
                </a:r>
                <a:r>
                  <a:rPr lang="fr-FR" altLang="fr-FR" sz="1800" u="sng" dirty="0" smtClean="0">
                    <a:latin typeface="Tahoma" panose="020B0604030504040204" pitchFamily="34" charset="0"/>
                  </a:rPr>
                  <a:t>lumière (</a:t>
                </a:r>
                <a:r>
                  <a:rPr lang="fr-FR" sz="1800" i="1" u="sng" dirty="0">
                    <a:solidFill>
                      <a:srgbClr val="0000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  <a:hlinkClick r:id="rId3"/>
                  </a:rPr>
                  <a:t>http://</a:t>
                </a:r>
                <a:r>
                  <a:rPr lang="fr-FR" sz="1800" i="1" u="sng" dirty="0" smtClean="0">
                    <a:solidFill>
                      <a:srgbClr val="0000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  <a:hlinkClick r:id="rId3"/>
                  </a:rPr>
                  <a:t>astrosurf.com/licorness/dossiers%20PDF/controle_PL.pdf</a:t>
                </a:r>
                <a:r>
                  <a:rPr lang="fr-FR" sz="1800" u="sng" dirty="0" smtClean="0">
                    <a:latin typeface="Tahoma" panose="020B0604030504040204" pitchFamily="34" charset="0"/>
                  </a:rPr>
                  <a:t>)</a:t>
                </a:r>
                <a:r>
                  <a:rPr lang="fr-FR" sz="1800" u="sng" dirty="0">
                    <a:latin typeface="Tahoma" panose="020B0604030504040204" pitchFamily="34" charset="0"/>
                  </a:rPr>
                  <a:t> </a:t>
                </a:r>
                <a:r>
                  <a:rPr lang="fr-FR" altLang="fr-FR" sz="1800" u="sng" dirty="0" smtClean="0">
                    <a:latin typeface="Tahoma" panose="020B0604030504040204" pitchFamily="34" charset="0"/>
                  </a:rPr>
                  <a:t>:</a:t>
                </a:r>
              </a:p>
              <a:p>
                <a:pPr marL="352425" indent="-352425">
                  <a:spcBef>
                    <a:spcPts val="0"/>
                  </a:spcBef>
                  <a:spcAft>
                    <a:spcPts val="0"/>
                  </a:spcAft>
                  <a:buSzTx/>
                  <a:buFont typeface="Wingdings" panose="05000000000000000000" pitchFamily="2" charset="2"/>
                  <a:buChar char="q"/>
                </a:pPr>
                <a:endParaRPr lang="fr-FR" altLang="fr-FR" sz="1800" u="sng" dirty="0">
                  <a:latin typeface="Tahoma" panose="020B0604030504040204" pitchFamily="34" charset="0"/>
                </a:endParaRPr>
              </a:p>
              <a:p>
                <a:pPr marL="352425" indent="-352425">
                  <a:spcBef>
                    <a:spcPts val="0"/>
                  </a:spcBef>
                  <a:spcAft>
                    <a:spcPts val="0"/>
                  </a:spcAft>
                  <a:buSzTx/>
                  <a:buFont typeface="Wingdings" panose="05000000000000000000" pitchFamily="2" charset="2"/>
                  <a:buChar char="q"/>
                </a:pPr>
                <a:endParaRPr lang="fr-FR" altLang="fr-FR" sz="1800" u="sng" dirty="0" smtClean="0">
                  <a:latin typeface="Tahoma" panose="020B0604030504040204" pitchFamily="34" charset="0"/>
                </a:endParaRPr>
              </a:p>
              <a:p>
                <a:pPr marL="352425" indent="-352425">
                  <a:spcBef>
                    <a:spcPts val="0"/>
                  </a:spcBef>
                  <a:spcAft>
                    <a:spcPts val="0"/>
                  </a:spcAft>
                  <a:buSzTx/>
                  <a:buFont typeface="Wingdings" panose="05000000000000000000" pitchFamily="2" charset="2"/>
                  <a:buChar char="q"/>
                </a:pPr>
                <a:endParaRPr lang="fr-FR" altLang="fr-FR" sz="1800" u="sng" dirty="0">
                  <a:latin typeface="Tahoma" panose="020B0604030504040204" pitchFamily="34" charset="0"/>
                </a:endParaRPr>
              </a:p>
              <a:p>
                <a:pPr marL="352425" indent="-352425">
                  <a:spcBef>
                    <a:spcPts val="0"/>
                  </a:spcBef>
                  <a:spcAft>
                    <a:spcPts val="0"/>
                  </a:spcAft>
                  <a:buSzTx/>
                  <a:buFont typeface="Wingdings" panose="05000000000000000000" pitchFamily="2" charset="2"/>
                  <a:buChar char="q"/>
                </a:pPr>
                <a:endParaRPr lang="fr-FR" altLang="fr-FR" sz="1800" u="sng" dirty="0" smtClean="0">
                  <a:latin typeface="Tahoma" panose="020B0604030504040204" pitchFamily="34" charset="0"/>
                </a:endParaRPr>
              </a:p>
              <a:p>
                <a:pPr marL="352425" indent="-352425">
                  <a:spcBef>
                    <a:spcPts val="0"/>
                  </a:spcBef>
                  <a:spcAft>
                    <a:spcPts val="0"/>
                  </a:spcAft>
                  <a:buSzTx/>
                  <a:buFont typeface="Wingdings" panose="05000000000000000000" pitchFamily="2" charset="2"/>
                  <a:buChar char="q"/>
                </a:pPr>
                <a:endParaRPr lang="fr-FR" altLang="fr-FR" sz="1800" u="sng" dirty="0">
                  <a:latin typeface="Tahoma" panose="020B0604030504040204" pitchFamily="34" charset="0"/>
                </a:endParaRPr>
              </a:p>
              <a:p>
                <a:pPr marL="352425" indent="-352425">
                  <a:spcBef>
                    <a:spcPts val="0"/>
                  </a:spcBef>
                  <a:spcAft>
                    <a:spcPts val="0"/>
                  </a:spcAft>
                  <a:buSzTx/>
                  <a:buFont typeface="Wingdings" panose="05000000000000000000" pitchFamily="2" charset="2"/>
                  <a:buChar char="q"/>
                </a:pPr>
                <a:endParaRPr lang="fr-FR" altLang="fr-FR" sz="1800" u="sng" dirty="0" smtClean="0">
                  <a:latin typeface="Tahoma" panose="020B0604030504040204" pitchFamily="34" charset="0"/>
                </a:endParaRPr>
              </a:p>
              <a:p>
                <a:pPr marL="352425" indent="-352425">
                  <a:spcBef>
                    <a:spcPts val="0"/>
                  </a:spcBef>
                  <a:spcAft>
                    <a:spcPts val="0"/>
                  </a:spcAft>
                  <a:buSzTx/>
                  <a:buFont typeface="Wingdings" panose="05000000000000000000" pitchFamily="2" charset="2"/>
                  <a:buChar char="q"/>
                </a:pPr>
                <a:endParaRPr lang="fr-FR" altLang="fr-FR" sz="1800" u="sng" dirty="0">
                  <a:latin typeface="Tahoma" panose="020B0604030504040204" pitchFamily="34" charset="0"/>
                </a:endParaRPr>
              </a:p>
              <a:p>
                <a:pPr marL="352425" indent="-352425">
                  <a:spcBef>
                    <a:spcPts val="0"/>
                  </a:spcBef>
                  <a:spcAft>
                    <a:spcPts val="0"/>
                  </a:spcAft>
                  <a:buSzTx/>
                  <a:buFont typeface="Wingdings" panose="05000000000000000000" pitchFamily="2" charset="2"/>
                  <a:buChar char="q"/>
                </a:pPr>
                <a:endParaRPr lang="fr-FR" altLang="fr-FR" sz="1800" u="sng" dirty="0" smtClean="0">
                  <a:latin typeface="Tahoma" panose="020B0604030504040204" pitchFamily="34" charset="0"/>
                </a:endParaRPr>
              </a:p>
              <a:p>
                <a:pPr marL="352425" indent="-352425">
                  <a:spcBef>
                    <a:spcPts val="0"/>
                  </a:spcBef>
                  <a:spcAft>
                    <a:spcPts val="0"/>
                  </a:spcAft>
                  <a:buSzTx/>
                  <a:buFont typeface="Wingdings" panose="05000000000000000000" pitchFamily="2" charset="2"/>
                  <a:buChar char="q"/>
                </a:pPr>
                <a:endParaRPr lang="fr-FR" altLang="fr-FR" sz="1800" u="sng" dirty="0">
                  <a:latin typeface="Tahoma" panose="020B0604030504040204" pitchFamily="34" charset="0"/>
                </a:endParaRPr>
              </a:p>
              <a:p>
                <a:pPr marL="352425" indent="-352425">
                  <a:spcBef>
                    <a:spcPts val="0"/>
                  </a:spcBef>
                  <a:spcAft>
                    <a:spcPts val="0"/>
                  </a:spcAft>
                  <a:buSzTx/>
                  <a:buFont typeface="Wingdings" panose="05000000000000000000" pitchFamily="2" charset="2"/>
                  <a:buChar char="q"/>
                </a:pPr>
                <a:endParaRPr lang="fr-FR" altLang="fr-FR" sz="1800" u="sng" dirty="0" smtClean="0">
                  <a:latin typeface="Tahoma" panose="020B0604030504040204" pitchFamily="34" charset="0"/>
                </a:endParaRPr>
              </a:p>
              <a:p>
                <a:pPr marL="352425" indent="-352425">
                  <a:spcBef>
                    <a:spcPts val="0"/>
                  </a:spcBef>
                  <a:spcAft>
                    <a:spcPts val="0"/>
                  </a:spcAft>
                  <a:buSzTx/>
                  <a:buFont typeface="Wingdings" panose="05000000000000000000" pitchFamily="2" charset="2"/>
                  <a:buChar char="q"/>
                </a:pPr>
                <a:endParaRPr lang="fr-FR" altLang="fr-FR" sz="1800" u="sng" dirty="0">
                  <a:latin typeface="Tahoma" panose="020B0604030504040204" pitchFamily="34" charset="0"/>
                </a:endParaRPr>
              </a:p>
              <a:p>
                <a:pPr marL="352425" indent="-352425">
                  <a:spcBef>
                    <a:spcPts val="0"/>
                  </a:spcBef>
                  <a:spcAft>
                    <a:spcPts val="0"/>
                  </a:spcAft>
                  <a:buSzTx/>
                  <a:buFont typeface="Wingdings" panose="05000000000000000000" pitchFamily="2" charset="2"/>
                  <a:buChar char="q"/>
                </a:pPr>
                <a:endParaRPr lang="fr-FR" altLang="fr-FR" sz="1800" u="sng" dirty="0" smtClean="0">
                  <a:latin typeface="Tahoma" panose="020B0604030504040204" pitchFamily="34" charset="0"/>
                </a:endParaRPr>
              </a:p>
              <a:p>
                <a:pPr marL="352425" indent="-352425">
                  <a:spcBef>
                    <a:spcPts val="0"/>
                  </a:spcBef>
                  <a:spcAft>
                    <a:spcPts val="0"/>
                  </a:spcAft>
                  <a:buSzTx/>
                  <a:buFont typeface="Wingdings" panose="05000000000000000000" pitchFamily="2" charset="2"/>
                  <a:buChar char="q"/>
                </a:pPr>
                <a:endParaRPr lang="fr-FR" altLang="fr-FR" sz="1800" u="sng" dirty="0">
                  <a:latin typeface="Tahoma" panose="020B0604030504040204" pitchFamily="34" charset="0"/>
                </a:endParaRPr>
              </a:p>
              <a:p>
                <a:pPr marL="352425" indent="-352425">
                  <a:spcBef>
                    <a:spcPts val="0"/>
                  </a:spcBef>
                  <a:spcAft>
                    <a:spcPts val="0"/>
                  </a:spcAft>
                  <a:buSzTx/>
                  <a:buFont typeface="Wingdings" panose="05000000000000000000" pitchFamily="2" charset="2"/>
                  <a:buChar char="q"/>
                </a:pPr>
                <a:endParaRPr lang="fr-FR" altLang="fr-FR" sz="1800" u="sng" dirty="0" smtClean="0">
                  <a:latin typeface="Tahoma" panose="020B0604030504040204" pitchFamily="34" charset="0"/>
                </a:endParaRPr>
              </a:p>
              <a:p>
                <a:pPr marL="352425" indent="-352425">
                  <a:spcBef>
                    <a:spcPts val="0"/>
                  </a:spcBef>
                  <a:spcAft>
                    <a:spcPts val="0"/>
                  </a:spcAft>
                  <a:buSzTx/>
                  <a:buFont typeface="Wingdings" panose="05000000000000000000" pitchFamily="2" charset="2"/>
                  <a:buChar char="q"/>
                </a:pPr>
                <a:endParaRPr lang="fr-FR" altLang="fr-FR" sz="1800" u="sng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53395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14901" y="1197660"/>
                <a:ext cx="8932277" cy="4967644"/>
              </a:xfrm>
              <a:blipFill>
                <a:blip r:embed="rId4"/>
                <a:stretch>
                  <a:fillRect l="-409" t="-734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7510" y="2120638"/>
            <a:ext cx="4352177" cy="3507576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958" y="2120637"/>
            <a:ext cx="4347208" cy="3507576"/>
          </a:xfrm>
          <a:prstGeom prst="rect">
            <a:avLst/>
          </a:prstGeom>
          <a:ln>
            <a:solidFill>
              <a:schemeClr val="accent3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4561166" y="5628213"/>
                <a:ext cx="14053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aseline="0" dirty="0"/>
                  <a:t>ULR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</m:t>
                    </m:r>
                  </m:oMath>
                </a14:m>
                <a:r>
                  <a:rPr lang="fr-FR" altLang="fr-FR" baseline="0" dirty="0">
                    <a:latin typeface="Tahoma" panose="020B0604030504040204" pitchFamily="34" charset="0"/>
                  </a:rPr>
                  <a:t> </a:t>
                </a:r>
                <a:r>
                  <a:rPr lang="fr-FR" altLang="fr-FR" baseline="0" dirty="0" smtClean="0">
                    <a:latin typeface="Tahoma" panose="020B0604030504040204" pitchFamily="34" charset="0"/>
                  </a:rPr>
                  <a:t>= </a:t>
                </a:r>
                <a:r>
                  <a:rPr lang="fr-FR" altLang="fr-FR" baseline="0" dirty="0">
                    <a:latin typeface="Tahoma" panose="020B0604030504040204" pitchFamily="34" charset="0"/>
                  </a:rPr>
                  <a:t>0%</a:t>
                </a:r>
                <a:endParaRPr lang="fr-FR" baseline="0" dirty="0"/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166" y="5628213"/>
                <a:ext cx="1405350" cy="338554"/>
              </a:xfrm>
              <a:prstGeom prst="rect">
                <a:avLst/>
              </a:prstGeom>
              <a:blipFill>
                <a:blip r:embed="rId7"/>
                <a:stretch>
                  <a:fillRect l="-2165" t="-5357" b="-2321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/>
              <p:cNvSpPr txBox="1"/>
              <p:nvPr/>
            </p:nvSpPr>
            <p:spPr>
              <a:xfrm>
                <a:off x="114901" y="5597931"/>
                <a:ext cx="14053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aseline="0" dirty="0"/>
                  <a:t>ULR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</m:t>
                    </m:r>
                  </m:oMath>
                </a14:m>
                <a:r>
                  <a:rPr lang="fr-FR" altLang="fr-FR" baseline="0" dirty="0">
                    <a:latin typeface="Tahoma" panose="020B0604030504040204" pitchFamily="34" charset="0"/>
                  </a:rPr>
                  <a:t> </a:t>
                </a:r>
                <a:r>
                  <a:rPr lang="fr-FR" altLang="fr-FR" baseline="0" dirty="0" smtClean="0">
                    <a:latin typeface="Tahoma" panose="020B0604030504040204" pitchFamily="34" charset="0"/>
                    <a:sym typeface="Symbol" panose="05050102010706020507" pitchFamily="18" charset="2"/>
                  </a:rPr>
                  <a:t></a:t>
                </a:r>
                <a:r>
                  <a:rPr lang="fr-FR" altLang="fr-FR" baseline="0" dirty="0" smtClean="0">
                    <a:latin typeface="Tahoma" panose="020B0604030504040204" pitchFamily="34" charset="0"/>
                  </a:rPr>
                  <a:t> 4%</a:t>
                </a:r>
                <a:endParaRPr lang="fr-FR" baseline="0" dirty="0"/>
              </a:p>
            </p:txBody>
          </p:sp>
        </mc:Choice>
        <mc:Fallback xmlns="">
          <p:sp>
            <p:nvSpPr>
              <p:cNvPr id="17" name="ZoneTexte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901" y="5597931"/>
                <a:ext cx="1405350" cy="338554"/>
              </a:xfrm>
              <a:prstGeom prst="rect">
                <a:avLst/>
              </a:prstGeom>
              <a:blipFill>
                <a:blip r:embed="rId8"/>
                <a:stretch>
                  <a:fillRect l="-2609" t="-5357" b="-2321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111732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36105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200" dirty="0" smtClean="0"/>
              <a:t>Art. 3-II-1 :</a:t>
            </a:r>
            <a:br>
              <a:rPr lang="fr-FR" altLang="fr-FR" sz="3200" dirty="0" smtClean="0"/>
            </a:br>
            <a:r>
              <a:rPr lang="fr-FR" altLang="fr-FR" sz="3200" dirty="0" smtClean="0"/>
              <a:t>« Les émissions vers le haut »</a:t>
            </a:r>
            <a:endParaRPr lang="fr-FR" altLang="fr-FR" sz="3200" i="1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1723" y="1117552"/>
            <a:ext cx="8788769" cy="5623816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fr-FR" sz="2400" b="1" dirty="0" smtClean="0">
                <a:solidFill>
                  <a:srgbClr val="92D050"/>
                </a:solidFill>
                <a:effectLst/>
              </a:rPr>
              <a:t>ULR</a:t>
            </a:r>
            <a:r>
              <a:rPr lang="fr-FR" sz="2400" b="1" baseline="-25000" dirty="0" smtClean="0">
                <a:solidFill>
                  <a:srgbClr val="92D050"/>
                </a:solidFill>
                <a:effectLst/>
                <a:sym typeface="Symbol" panose="05050102010706020507" pitchFamily="18" charset="2"/>
              </a:rPr>
              <a:t> </a:t>
            </a:r>
            <a:r>
              <a:rPr lang="fr-FR" sz="2400" b="1" dirty="0" smtClean="0">
                <a:solidFill>
                  <a:srgbClr val="92D050"/>
                </a:solidFill>
                <a:effectLst/>
              </a:rPr>
              <a:t>&lt; 1% </a:t>
            </a:r>
            <a:r>
              <a:rPr lang="fr-FR" sz="2400" dirty="0" smtClean="0">
                <a:effectLst/>
              </a:rPr>
              <a:t>est </a:t>
            </a:r>
            <a:r>
              <a:rPr lang="fr-FR" sz="2400" dirty="0">
                <a:effectLst/>
              </a:rPr>
              <a:t>synonyme de bon sens. </a:t>
            </a:r>
          </a:p>
          <a:p>
            <a:pPr marL="400050" lvl="1" indent="0">
              <a:spcBef>
                <a:spcPts val="0"/>
              </a:spcBef>
              <a:buNone/>
            </a:pPr>
            <a:r>
              <a:rPr lang="fr-FR" sz="2400" dirty="0">
                <a:effectLst/>
              </a:rPr>
              <a:t>Il n’y a pas à redouter de faire figurer une prescription de bon sens : la lumière émise vers le haut et à l’horizontale, ne participe pas à l’éclairement au sol</a:t>
            </a:r>
            <a:r>
              <a:rPr lang="fr-FR" sz="2400" dirty="0" smtClean="0">
                <a:effectLst/>
              </a:rPr>
              <a:t>.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FR" altLang="fr-FR" sz="2000" dirty="0" smtClean="0">
                <a:latin typeface="Tahoma" panose="020B0604030504040204" pitchFamily="34" charset="0"/>
              </a:rPr>
              <a:t>Enjeux : </a:t>
            </a:r>
            <a:r>
              <a:rPr lang="fr-FR" altLang="fr-FR" sz="2000" dirty="0">
                <a:latin typeface="Tahoma" panose="020B0604030504040204" pitchFamily="34" charset="0"/>
              </a:rPr>
              <a:t>l</a:t>
            </a:r>
            <a:r>
              <a:rPr lang="fr-FR" altLang="fr-FR" sz="2000" dirty="0" smtClean="0">
                <a:latin typeface="Tahoma" panose="020B0604030504040204" pitchFamily="34" charset="0"/>
              </a:rPr>
              <a:t>imitation de la lumière perdue, éblouissante, intrusive, polluante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fr-FR" altLang="fr-FR" sz="2000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2400" b="1" dirty="0" smtClean="0">
                <a:latin typeface="Tahoma" panose="020B0604030504040204" pitchFamily="34" charset="0"/>
                <a:hlinkClick r:id="rId3"/>
              </a:rPr>
              <a:t>Préconisations</a:t>
            </a:r>
            <a:r>
              <a:rPr lang="fr-FR" altLang="fr-FR" sz="2400" b="1" dirty="0" smtClean="0">
                <a:latin typeface="Tahoma" panose="020B0604030504040204" pitchFamily="34" charset="0"/>
              </a:rPr>
              <a:t> </a:t>
            </a:r>
            <a:r>
              <a:rPr lang="fr-FR" altLang="fr-FR" sz="2400" dirty="0">
                <a:latin typeface="Tahoma" panose="020B0604030504040204" pitchFamily="34" charset="0"/>
              </a:rPr>
              <a:t>EU</a:t>
            </a:r>
            <a:r>
              <a:rPr lang="fr-FR" altLang="fr-FR" sz="2400" b="1" dirty="0">
                <a:latin typeface="Tahoma" panose="020B0604030504040204" pitchFamily="34" charset="0"/>
              </a:rPr>
              <a:t> </a:t>
            </a:r>
            <a:r>
              <a:rPr lang="fr-FR" altLang="fr-FR" sz="2400" dirty="0">
                <a:latin typeface="Tahoma" panose="020B0604030504040204" pitchFamily="34" charset="0"/>
              </a:rPr>
              <a:t>pour les marchés </a:t>
            </a:r>
            <a:r>
              <a:rPr lang="fr-FR" altLang="fr-FR" sz="2400" dirty="0" smtClean="0">
                <a:latin typeface="Tahoma" panose="020B0604030504040204" pitchFamily="34" charset="0"/>
              </a:rPr>
              <a:t>publics</a:t>
            </a:r>
          </a:p>
          <a:p>
            <a:pPr marL="752475" lvl="1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Ø"/>
            </a:pPr>
            <a:r>
              <a:rPr lang="fr-FR" altLang="fr-FR" sz="2000" dirty="0" smtClean="0">
                <a:latin typeface="Tahoma" panose="020B0604030504040204" pitchFamily="34" charset="0"/>
              </a:rPr>
              <a:t>Spécification Technique n°7 : </a:t>
            </a:r>
          </a:p>
          <a:p>
            <a:pPr marL="1152525" lvl="2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fr-FR" sz="1800" dirty="0" smtClean="0">
                <a:solidFill>
                  <a:srgbClr val="92D050"/>
                </a:solidFill>
                <a:effectLst/>
              </a:rPr>
              <a:t>ULR</a:t>
            </a:r>
            <a:r>
              <a:rPr lang="fr-FR" sz="1800" baseline="-25000" dirty="0" smtClean="0">
                <a:solidFill>
                  <a:srgbClr val="92D050"/>
                </a:solidFill>
                <a:effectLst/>
                <a:sym typeface="Symbol" panose="05050102010706020507" pitchFamily="18" charset="2"/>
              </a:rPr>
              <a:t></a:t>
            </a:r>
            <a:r>
              <a:rPr lang="fr-FR" sz="1800" dirty="0" smtClean="0">
                <a:solidFill>
                  <a:srgbClr val="92D050"/>
                </a:solidFill>
                <a:effectLst/>
                <a:sym typeface="Symbol" panose="05050102010706020507" pitchFamily="18" charset="2"/>
              </a:rPr>
              <a:t> = 0</a:t>
            </a:r>
          </a:p>
          <a:p>
            <a:pPr marL="1152525" lvl="2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fr-FR" altLang="fr-FR" sz="1800" dirty="0" smtClean="0">
                <a:effectLst/>
                <a:latin typeface="Tahoma" panose="020B0604030504040204" pitchFamily="34" charset="0"/>
                <a:sym typeface="Symbol" panose="05050102010706020507" pitchFamily="18" charset="2"/>
              </a:rPr>
              <a:t>Code Flux n°3 &gt; 97%</a:t>
            </a:r>
            <a:endParaRPr lang="fr-FR" altLang="fr-FR" sz="1800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</p:txBody>
      </p:sp>
      <p:pic>
        <p:nvPicPr>
          <p:cNvPr id="2" name="Image 1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3491" y="3698814"/>
            <a:ext cx="2108702" cy="298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472008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36105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200" dirty="0" smtClean="0"/>
              <a:t>Art. 3-II-1 :</a:t>
            </a:r>
            <a:br>
              <a:rPr lang="fr-FR" altLang="fr-FR" sz="3200" dirty="0" smtClean="0"/>
            </a:br>
            <a:r>
              <a:rPr lang="fr-FR" altLang="fr-FR" sz="3200" dirty="0" smtClean="0"/>
              <a:t>« Les émissions vers le haut »</a:t>
            </a:r>
            <a:endParaRPr lang="fr-FR" altLang="fr-FR" sz="3200" i="1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1723" y="1124744"/>
            <a:ext cx="8788769" cy="5740448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lvl="0">
              <a:spcBef>
                <a:spcPts val="600"/>
              </a:spcBef>
              <a:buClr>
                <a:srgbClr val="DDBF4F"/>
              </a:buClr>
              <a:buFont typeface="Wingdings" panose="05000000000000000000" pitchFamily="2" charset="2"/>
              <a:buChar char="q"/>
            </a:pPr>
            <a:endParaRPr lang="fr-FR" sz="100" b="1" dirty="0" smtClean="0">
              <a:solidFill>
                <a:srgbClr val="92D050"/>
              </a:solidFill>
              <a:effectLst/>
            </a:endParaRPr>
          </a:p>
          <a:p>
            <a:pPr marL="538163" lvl="0" indent="-355600">
              <a:spcBef>
                <a:spcPts val="600"/>
              </a:spcBef>
              <a:buClr>
                <a:srgbClr val="DDBF4F"/>
              </a:buClr>
              <a:buSzPct val="100000"/>
              <a:buFont typeface="Wingdings" panose="05000000000000000000" pitchFamily="2" charset="2"/>
              <a:buChar char="q"/>
            </a:pPr>
            <a:r>
              <a:rPr lang="fr-FR" sz="1800" b="1" dirty="0" smtClean="0">
                <a:solidFill>
                  <a:srgbClr val="92D050"/>
                </a:solidFill>
                <a:effectLst/>
              </a:rPr>
              <a:t>ULR</a:t>
            </a:r>
            <a:r>
              <a:rPr lang="fr-FR" sz="1800" b="1" baseline="-25000" dirty="0" smtClean="0">
                <a:solidFill>
                  <a:srgbClr val="92D050"/>
                </a:solidFill>
                <a:effectLst/>
                <a:sym typeface="Symbol" panose="05050102010706020507" pitchFamily="18" charset="2"/>
              </a:rPr>
              <a:t> </a:t>
            </a:r>
            <a:r>
              <a:rPr lang="fr-FR" sz="1800" b="1" dirty="0" smtClean="0">
                <a:solidFill>
                  <a:srgbClr val="92D050"/>
                </a:solidFill>
                <a:effectLst/>
              </a:rPr>
              <a:t>&lt; 1% </a:t>
            </a:r>
            <a:r>
              <a:rPr lang="fr-FR" sz="1800" dirty="0" smtClean="0">
                <a:solidFill>
                  <a:srgbClr val="FFFFFF"/>
                </a:solidFill>
                <a:effectLst/>
              </a:rPr>
              <a:t>est synonyme de bon sens. </a:t>
            </a:r>
            <a:endParaRPr lang="fr-FR" sz="1200" dirty="0" smtClean="0">
              <a:effectLst/>
            </a:endParaRPr>
          </a:p>
          <a:p>
            <a:pPr marL="892175" lvl="1" indent="-268288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600" dirty="0" smtClean="0">
                <a:effectLst/>
              </a:rPr>
              <a:t>Il n’existe aucune justification fonctionnelle à                                               l’émission de lumière vers le haut : </a:t>
            </a:r>
            <a:r>
              <a:rPr lang="fr-FR" sz="1600" dirty="0">
                <a:effectLst/>
              </a:rPr>
              <a:t>la lumière émise </a:t>
            </a:r>
            <a:r>
              <a:rPr lang="fr-FR" sz="1600" dirty="0" smtClean="0">
                <a:effectLst/>
              </a:rPr>
              <a:t>                                                vers </a:t>
            </a:r>
            <a:r>
              <a:rPr lang="fr-FR" sz="1600" dirty="0">
                <a:effectLst/>
              </a:rPr>
              <a:t>le haut et à l’horizontale, ne participe pas à </a:t>
            </a:r>
            <a:r>
              <a:rPr lang="fr-FR" sz="1600" dirty="0" smtClean="0">
                <a:effectLst/>
              </a:rPr>
              <a:t>                                            l’éclairement </a:t>
            </a:r>
            <a:r>
              <a:rPr lang="fr-FR" sz="1600" dirty="0">
                <a:effectLst/>
              </a:rPr>
              <a:t>au sol</a:t>
            </a:r>
            <a:r>
              <a:rPr lang="fr-FR" sz="1600" dirty="0" smtClean="0">
                <a:effectLst/>
              </a:rPr>
              <a:t>.</a:t>
            </a:r>
          </a:p>
          <a:p>
            <a:pPr marL="538163" indent="-355600">
              <a:spcBef>
                <a:spcPts val="6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1800" dirty="0" smtClean="0">
                <a:latin typeface="Tahoma" panose="020B0604030504040204" pitchFamily="34" charset="0"/>
              </a:rPr>
              <a:t>Limitation </a:t>
            </a:r>
            <a:r>
              <a:rPr lang="fr-FR" altLang="fr-FR" sz="1800" dirty="0">
                <a:latin typeface="Tahoma" panose="020B0604030504040204" pitchFamily="34" charset="0"/>
              </a:rPr>
              <a:t>de la lumière perdue, éblouissante, </a:t>
            </a:r>
            <a:r>
              <a:rPr lang="fr-FR" altLang="fr-FR" sz="1800" dirty="0" smtClean="0">
                <a:latin typeface="Tahoma" panose="020B0604030504040204" pitchFamily="34" charset="0"/>
              </a:rPr>
              <a:t>                                          intrusive</a:t>
            </a:r>
            <a:r>
              <a:rPr lang="fr-FR" altLang="fr-FR" sz="1800" dirty="0">
                <a:latin typeface="Tahoma" panose="020B0604030504040204" pitchFamily="34" charset="0"/>
              </a:rPr>
              <a:t>, polluante</a:t>
            </a:r>
          </a:p>
          <a:p>
            <a:pPr marL="623888" lvl="1" indent="-3556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fr-FR" sz="2000" dirty="0">
              <a:effectLst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623888" lvl="1" indent="-355600">
              <a:buFont typeface="Wingdings" panose="05000000000000000000" pitchFamily="2" charset="2"/>
              <a:buChar char="Ø"/>
            </a:pPr>
            <a:endParaRPr lang="fr-FR" sz="1800" dirty="0" smtClean="0">
              <a:effectLst/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1530" r="23561"/>
          <a:stretch/>
        </p:blipFill>
        <p:spPr>
          <a:xfrm>
            <a:off x="838774" y="3324105"/>
            <a:ext cx="8064896" cy="3458206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3" name="Image 12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9038" y="1112071"/>
            <a:ext cx="2704632" cy="199601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ZoneTexte 7"/>
          <p:cNvSpPr txBox="1"/>
          <p:nvPr/>
        </p:nvSpPr>
        <p:spPr>
          <a:xfrm>
            <a:off x="6202938" y="3007710"/>
            <a:ext cx="2808312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u="sng" dirty="0">
                <a:hlinkClick r:id="rId5"/>
              </a:rPr>
              <a:t>http://www.afe-eclairage.fr/docs/591-ext.pdf</a:t>
            </a:r>
            <a:r>
              <a:rPr lang="fr-FR" i="1" u="sng" dirty="0"/>
              <a:t> </a:t>
            </a:r>
            <a:endParaRPr lang="fr-FR" dirty="0"/>
          </a:p>
        </p:txBody>
      </p:sp>
      <p:sp>
        <p:nvSpPr>
          <p:cNvPr id="16" name="Rectangle à coins arrondis 15"/>
          <p:cNvSpPr/>
          <p:nvPr/>
        </p:nvSpPr>
        <p:spPr>
          <a:xfrm>
            <a:off x="1162811" y="5480433"/>
            <a:ext cx="2808312" cy="1305467"/>
          </a:xfrm>
          <a:prstGeom prst="roundRect">
            <a:avLst/>
          </a:prstGeom>
          <a:noFill/>
          <a:ln w="31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1882891" y="6313202"/>
            <a:ext cx="2088232" cy="461665"/>
          </a:xfrm>
          <a:prstGeom prst="rect">
            <a:avLst/>
          </a:prstGeom>
          <a:solidFill>
            <a:srgbClr val="000000">
              <a:alpha val="39000"/>
            </a:srgb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fr-FR" sz="2400" baseline="0" dirty="0"/>
              <a:t>Ici ULR</a:t>
            </a:r>
            <a:r>
              <a:rPr lang="fr-FR" sz="2400" dirty="0"/>
              <a:t>α</a:t>
            </a:r>
            <a:r>
              <a:rPr lang="fr-FR" sz="2400" baseline="0" dirty="0"/>
              <a:t> </a:t>
            </a:r>
            <a:r>
              <a:rPr lang="fr-FR" sz="2400" baseline="0" dirty="0" smtClean="0"/>
              <a:t>&lt; 1% </a:t>
            </a:r>
            <a:endParaRPr lang="fr-FR" sz="2400" baseline="0" dirty="0"/>
          </a:p>
        </p:txBody>
      </p:sp>
      <p:sp>
        <p:nvSpPr>
          <p:cNvPr id="10" name="Rectangle 9"/>
          <p:cNvSpPr/>
          <p:nvPr/>
        </p:nvSpPr>
        <p:spPr>
          <a:xfrm>
            <a:off x="6502160" y="4253398"/>
            <a:ext cx="2412268" cy="1938992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fr-FR" sz="2400" baseline="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ULRα </a:t>
            </a:r>
            <a:r>
              <a:rPr lang="fr-FR" sz="2400" baseline="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&gt; 1%</a:t>
            </a:r>
            <a:r>
              <a:rPr lang="fr-FR" sz="2400" baseline="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 : les lampes sont visibles individuellement </a:t>
            </a:r>
            <a:r>
              <a:rPr lang="fr-FR" sz="2400" baseline="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depuis </a:t>
            </a:r>
            <a:r>
              <a:rPr lang="fr-FR" sz="2400" baseline="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le ciel</a:t>
            </a:r>
            <a:endParaRPr lang="fr-FR" sz="2400" baseline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4443522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1723" y="1124744"/>
            <a:ext cx="8788769" cy="5740448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lvl="0">
              <a:spcBef>
                <a:spcPts val="0"/>
              </a:spcBef>
              <a:spcAft>
                <a:spcPts val="300"/>
              </a:spcAft>
              <a:buClr>
                <a:srgbClr val="DDBF4F"/>
              </a:buClr>
              <a:buFont typeface="Wingdings" panose="05000000000000000000" pitchFamily="2" charset="2"/>
              <a:buChar char="q"/>
            </a:pPr>
            <a:r>
              <a:rPr lang="fr-FR" sz="2400" b="1" dirty="0" smtClean="0">
                <a:solidFill>
                  <a:srgbClr val="92D050"/>
                </a:solidFill>
                <a:effectLst/>
              </a:rPr>
              <a:t>La lanterne « vitres claires » (mieux, sans vitre) est compatible avec ULR</a:t>
            </a:r>
            <a:r>
              <a:rPr lang="fr-FR" sz="2400" b="1" baseline="-25000" dirty="0" smtClean="0">
                <a:solidFill>
                  <a:srgbClr val="92D050"/>
                </a:solidFill>
                <a:effectLst/>
                <a:sym typeface="Symbol" panose="05050102010706020507" pitchFamily="18" charset="2"/>
              </a:rPr>
              <a:t> </a:t>
            </a:r>
            <a:r>
              <a:rPr lang="fr-FR" sz="2400" b="1" dirty="0" smtClean="0">
                <a:solidFill>
                  <a:srgbClr val="92D050"/>
                </a:solidFill>
                <a:effectLst/>
              </a:rPr>
              <a:t>&lt; 1% :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buClr>
                <a:schemeClr val="bg1">
                  <a:lumMod val="20000"/>
                  <a:lumOff val="80000"/>
                </a:schemeClr>
              </a:buClr>
              <a:buFont typeface="Wingdings" panose="05000000000000000000" pitchFamily="2" charset="2"/>
              <a:buChar char="Ø"/>
            </a:pPr>
            <a:r>
              <a:rPr lang="fr-FR" sz="1800" b="1" dirty="0" smtClean="0">
                <a:solidFill>
                  <a:srgbClr val="92D050"/>
                </a:solidFill>
                <a:effectLst/>
              </a:rPr>
              <a:t>ULR = 0%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buClr>
                <a:schemeClr val="bg1">
                  <a:lumMod val="20000"/>
                  <a:lumOff val="80000"/>
                </a:schemeClr>
              </a:buClr>
              <a:buFont typeface="Wingdings" panose="05000000000000000000" pitchFamily="2" charset="2"/>
              <a:buChar char="Ø"/>
            </a:pPr>
            <a:r>
              <a:rPr lang="fr-FR" sz="1800" b="1" dirty="0">
                <a:solidFill>
                  <a:srgbClr val="92D050"/>
                </a:solidFill>
                <a:effectLst/>
              </a:rPr>
              <a:t>ULR</a:t>
            </a:r>
            <a:r>
              <a:rPr lang="fr-FR" sz="1800" b="1" baseline="-25000" dirty="0" smtClean="0">
                <a:solidFill>
                  <a:srgbClr val="92D050"/>
                </a:solidFill>
                <a:effectLst/>
                <a:sym typeface="Symbol" panose="05050102010706020507" pitchFamily="18" charset="2"/>
              </a:rPr>
              <a:t> </a:t>
            </a:r>
            <a:r>
              <a:rPr lang="fr-FR" sz="1800" b="1" dirty="0" smtClean="0">
                <a:solidFill>
                  <a:srgbClr val="92D050"/>
                </a:solidFill>
                <a:effectLst/>
                <a:sym typeface="Symbol" panose="05050102010706020507" pitchFamily="18" charset="2"/>
              </a:rPr>
              <a:t>= 0%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buClr>
                <a:schemeClr val="bg1">
                  <a:lumMod val="20000"/>
                  <a:lumOff val="80000"/>
                </a:schemeClr>
              </a:buClr>
              <a:buFont typeface="Wingdings" panose="05000000000000000000" pitchFamily="2" charset="2"/>
              <a:buChar char="Ø"/>
            </a:pPr>
            <a:r>
              <a:rPr lang="fr-FR" sz="1800" b="1" dirty="0" smtClean="0">
                <a:effectLst/>
                <a:sym typeface="Symbol" panose="05050102010706020507" pitchFamily="18" charset="2"/>
              </a:rPr>
              <a:t>CIE Flux n°3 = 97%</a:t>
            </a:r>
            <a:endParaRPr lang="fr-FR" sz="1800" b="1" dirty="0" smtClean="0">
              <a:effectLst/>
            </a:endParaRPr>
          </a:p>
          <a:p>
            <a:pPr lvl="0">
              <a:spcBef>
                <a:spcPts val="0"/>
              </a:spcBef>
              <a:buClr>
                <a:srgbClr val="DDBF4F"/>
              </a:buClr>
              <a:buFont typeface="Wingdings" panose="05000000000000000000" pitchFamily="2" charset="2"/>
              <a:buChar char="q"/>
            </a:pPr>
            <a:endParaRPr lang="fr-FR" sz="2000" b="1" dirty="0">
              <a:solidFill>
                <a:srgbClr val="92D050"/>
              </a:solidFill>
              <a:effectLst/>
            </a:endParaRPr>
          </a:p>
          <a:p>
            <a:pPr lvl="0">
              <a:spcBef>
                <a:spcPts val="0"/>
              </a:spcBef>
              <a:buClr>
                <a:srgbClr val="DDBF4F"/>
              </a:buClr>
              <a:buFont typeface="Wingdings" panose="05000000000000000000" pitchFamily="2" charset="2"/>
              <a:buChar char="q"/>
            </a:pPr>
            <a:endParaRPr lang="fr-FR" sz="2000" b="1" dirty="0" smtClean="0">
              <a:solidFill>
                <a:srgbClr val="92D050"/>
              </a:solidFill>
              <a:effectLst/>
            </a:endParaRPr>
          </a:p>
          <a:p>
            <a:pPr lvl="0">
              <a:spcBef>
                <a:spcPts val="0"/>
              </a:spcBef>
              <a:buClr>
                <a:srgbClr val="DDBF4F"/>
              </a:buClr>
              <a:buFont typeface="Wingdings" panose="05000000000000000000" pitchFamily="2" charset="2"/>
              <a:buChar char="q"/>
            </a:pPr>
            <a:endParaRPr lang="fr-FR" sz="1400" dirty="0" smtClean="0">
              <a:effectLst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623888" lvl="1" indent="-355600">
              <a:buFont typeface="Wingdings" panose="05000000000000000000" pitchFamily="2" charset="2"/>
              <a:buChar char="Ø"/>
            </a:pPr>
            <a:endParaRPr lang="fr-FR" sz="1800" dirty="0" smtClean="0">
              <a:effectLst/>
            </a:endParaRPr>
          </a:p>
        </p:txBody>
      </p:sp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36105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200" dirty="0" smtClean="0"/>
              <a:t>Art. 3-II-1 :</a:t>
            </a:r>
            <a:br>
              <a:rPr lang="fr-FR" altLang="fr-FR" sz="3200" dirty="0" smtClean="0"/>
            </a:br>
            <a:r>
              <a:rPr lang="fr-FR" altLang="fr-FR" sz="3200" dirty="0" smtClean="0"/>
              <a:t>« Les émissions vers le haut »</a:t>
            </a:r>
            <a:endParaRPr lang="fr-FR" altLang="fr-FR" sz="3200" i="1" dirty="0"/>
          </a:p>
        </p:txBody>
      </p:sp>
      <p:grpSp>
        <p:nvGrpSpPr>
          <p:cNvPr id="12" name="Groupe 11"/>
          <p:cNvGrpSpPr>
            <a:grpSpLocks noChangeAspect="1"/>
          </p:cNvGrpSpPr>
          <p:nvPr/>
        </p:nvGrpSpPr>
        <p:grpSpPr>
          <a:xfrm>
            <a:off x="4427984" y="2429322"/>
            <a:ext cx="4305948" cy="4122247"/>
            <a:chOff x="4031940" y="1736812"/>
            <a:chExt cx="4777298" cy="4573488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31940" y="1736812"/>
              <a:ext cx="4777298" cy="4573488"/>
            </a:xfrm>
            <a:prstGeom prst="rect">
              <a:avLst/>
            </a:prstGeom>
          </p:spPr>
        </p:pic>
        <p:cxnSp>
          <p:nvCxnSpPr>
            <p:cNvPr id="4" name="Connecteur droit 3"/>
            <p:cNvCxnSpPr/>
            <p:nvPr/>
          </p:nvCxnSpPr>
          <p:spPr bwMode="auto">
            <a:xfrm flipV="1">
              <a:off x="4355976" y="2399372"/>
              <a:ext cx="2064613" cy="586822"/>
            </a:xfrm>
            <a:prstGeom prst="line">
              <a:avLst/>
            </a:prstGeom>
            <a:ln w="38100">
              <a:solidFill>
                <a:srgbClr val="FF0000"/>
              </a:solidFill>
              <a:headEnd type="triangle" w="med" len="med"/>
              <a:tailEnd type="none" w="med" len="med"/>
            </a:ln>
            <a:ex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/>
            <p:cNvCxnSpPr/>
            <p:nvPr/>
          </p:nvCxnSpPr>
          <p:spPr bwMode="auto">
            <a:xfrm>
              <a:off x="6420589" y="2395642"/>
              <a:ext cx="2133367" cy="548959"/>
            </a:xfrm>
            <a:prstGeom prst="line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  <a:ex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ZoneTexte 5"/>
          <p:cNvSpPr txBox="1"/>
          <p:nvPr/>
        </p:nvSpPr>
        <p:spPr>
          <a:xfrm>
            <a:off x="6678301" y="2499212"/>
            <a:ext cx="1728192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Compatible avec la prescription code flux n°3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19" name="Picture 25" descr="Vence_verre_pla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584" y="2958294"/>
            <a:ext cx="2477345" cy="35839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4368410" y="2222852"/>
            <a:ext cx="44466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i="1" baseline="0" dirty="0" smtClean="0"/>
              <a:t>ECLATEC B323 BEAUREGARD 3 OPTITEC 28 SHP TUBULAIRE 70W : </a:t>
            </a:r>
            <a:endParaRPr lang="fr-FR" sz="1000" i="1" baseline="0" dirty="0"/>
          </a:p>
        </p:txBody>
      </p:sp>
      <p:sp>
        <p:nvSpPr>
          <p:cNvPr id="18" name="Text Box 27"/>
          <p:cNvSpPr txBox="1">
            <a:spLocks noChangeArrowheads="1"/>
          </p:cNvSpPr>
          <p:nvPr/>
        </p:nvSpPr>
        <p:spPr bwMode="auto">
          <a:xfrm>
            <a:off x="976003" y="6526973"/>
            <a:ext cx="257392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000" i="1" baseline="0" dirty="0" err="1">
                <a:cs typeface="Arial" panose="020B0604020202020204" pitchFamily="34" charset="0"/>
                <a:hlinkClick r:id="rId5"/>
              </a:rPr>
              <a:t>Ragni</a:t>
            </a:r>
            <a:r>
              <a:rPr lang="fr-FR" altLang="fr-FR" sz="1000" i="1" baseline="0" dirty="0">
                <a:cs typeface="Arial" panose="020B0604020202020204" pitchFamily="34" charset="0"/>
                <a:hlinkClick r:id="rId5"/>
              </a:rPr>
              <a:t> </a:t>
            </a:r>
            <a:r>
              <a:rPr lang="fr-FR" altLang="fr-FR" sz="1000" i="1" baseline="0" dirty="0" smtClean="0">
                <a:cs typeface="Arial" panose="020B0604020202020204" pitchFamily="34" charset="0"/>
                <a:hlinkClick r:id="rId5"/>
              </a:rPr>
              <a:t>Vence</a:t>
            </a:r>
            <a:r>
              <a:rPr lang="fr-FR" altLang="fr-FR" sz="1000" i="1" baseline="0" dirty="0" smtClean="0">
                <a:cs typeface="Arial" panose="020B0604020202020204" pitchFamily="34" charset="0"/>
              </a:rPr>
              <a:t> (</a:t>
            </a:r>
            <a:r>
              <a:rPr lang="fr-FR" altLang="fr-FR" sz="1000" i="1" baseline="0" dirty="0" smtClean="0">
                <a:cs typeface="Arial" panose="020B0604020202020204" pitchFamily="34" charset="0"/>
                <a:hlinkClick r:id="rId6"/>
              </a:rPr>
              <a:t>www.ragni.fr</a:t>
            </a:r>
            <a:r>
              <a:rPr lang="fr-FR" altLang="fr-FR" sz="1000" i="1" baseline="0" dirty="0" smtClean="0">
                <a:cs typeface="Arial" panose="020B0604020202020204" pitchFamily="34" charset="0"/>
              </a:rPr>
              <a:t>)</a:t>
            </a:r>
            <a:endParaRPr lang="fr-FR" altLang="fr-FR" sz="1000" i="1" baseline="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51811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36105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200" dirty="0" smtClean="0"/>
              <a:t>Art. 3-II-3 :</a:t>
            </a:r>
            <a:br>
              <a:rPr lang="fr-FR" altLang="fr-FR" sz="3200" dirty="0" smtClean="0"/>
            </a:br>
            <a:r>
              <a:rPr lang="fr-FR" altLang="fr-FR" sz="3200" dirty="0" smtClean="0"/>
              <a:t>« La température de couleur »</a:t>
            </a:r>
            <a:endParaRPr lang="fr-FR" altLang="fr-FR" sz="3200" i="1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901" y="1348272"/>
            <a:ext cx="8932277" cy="5105063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u="sng" dirty="0" smtClean="0">
                <a:latin typeface="Tahoma" panose="020B0604030504040204" pitchFamily="34" charset="0"/>
              </a:rPr>
              <a:t>Température de couleur (</a:t>
            </a:r>
            <a:r>
              <a:rPr lang="fr-FR" altLang="fr-FR" sz="1800" u="sng" dirty="0" err="1" smtClean="0">
                <a:latin typeface="Tahoma" panose="020B0604030504040204" pitchFamily="34" charset="0"/>
              </a:rPr>
              <a:t>Correlated</a:t>
            </a:r>
            <a:r>
              <a:rPr lang="fr-FR" altLang="fr-FR" sz="1800" u="sng" dirty="0" smtClean="0">
                <a:latin typeface="Tahoma" panose="020B0604030504040204" pitchFamily="34" charset="0"/>
              </a:rPr>
              <a:t> </a:t>
            </a:r>
            <a:r>
              <a:rPr lang="fr-FR" altLang="fr-FR" sz="1800" u="sng" dirty="0" err="1" smtClean="0">
                <a:latin typeface="Tahoma" panose="020B0604030504040204" pitchFamily="34" charset="0"/>
              </a:rPr>
              <a:t>Color</a:t>
            </a:r>
            <a:r>
              <a:rPr lang="fr-FR" altLang="fr-FR" sz="1800" u="sng" dirty="0" smtClean="0">
                <a:latin typeface="Tahoma" panose="020B0604030504040204" pitchFamily="34" charset="0"/>
              </a:rPr>
              <a:t> </a:t>
            </a:r>
            <a:r>
              <a:rPr lang="fr-FR" altLang="fr-FR" sz="1800" u="sng" dirty="0" err="1" smtClean="0">
                <a:latin typeface="Tahoma" panose="020B0604030504040204" pitchFamily="34" charset="0"/>
              </a:rPr>
              <a:t>Temperature</a:t>
            </a:r>
            <a:r>
              <a:rPr lang="fr-FR" altLang="fr-FR" sz="1800" u="sng" dirty="0" smtClean="0">
                <a:latin typeface="Tahoma" panose="020B0604030504040204" pitchFamily="34" charset="0"/>
              </a:rPr>
              <a:t>)</a:t>
            </a: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None/>
            </a:pPr>
            <a:endParaRPr lang="fr-FR" altLang="fr-FR" sz="1800" baseline="30000" dirty="0" smtClean="0">
              <a:solidFill>
                <a:srgbClr val="92D050"/>
              </a:solidFill>
              <a:effectLst/>
              <a:latin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None/>
            </a:pPr>
            <a:endParaRPr lang="fr-FR" altLang="fr-FR" sz="1800" baseline="30000" dirty="0">
              <a:solidFill>
                <a:srgbClr val="92D050"/>
              </a:solidFill>
              <a:effectLst/>
              <a:latin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None/>
            </a:pPr>
            <a:r>
              <a:rPr lang="fr-FR" altLang="fr-FR" sz="1800" baseline="30000" dirty="0" smtClean="0">
                <a:solidFill>
                  <a:srgbClr val="92D050"/>
                </a:solidFill>
                <a:effectLst/>
                <a:latin typeface="Tahoma" panose="020B0604030504040204" pitchFamily="34" charset="0"/>
              </a:rPr>
              <a:t>*</a:t>
            </a:r>
            <a:r>
              <a:rPr lang="fr-FR" altLang="fr-FR" sz="1800" baseline="30000" dirty="0" smtClean="0">
                <a:effectLst/>
                <a:latin typeface="Tahoma" panose="020B0604030504040204" pitchFamily="34" charset="0"/>
              </a:rPr>
              <a:t> </a:t>
            </a:r>
            <a:r>
              <a:rPr lang="fr-FR" altLang="fr-FR" sz="1800" dirty="0" smtClean="0">
                <a:solidFill>
                  <a:srgbClr val="92D050"/>
                </a:solidFill>
                <a:effectLst/>
                <a:latin typeface="Tahoma" panose="020B0604030504040204" pitchFamily="34" charset="0"/>
              </a:rPr>
              <a:t>Lampes Sodium Basse Pression monochromatique</a:t>
            </a:r>
            <a:r>
              <a:rPr lang="fr-FR" altLang="fr-FR" sz="1800" u="sng" dirty="0" smtClean="0">
                <a:solidFill>
                  <a:srgbClr val="92D050"/>
                </a:solidFill>
                <a:latin typeface="Tahoma" panose="020B0604030504040204" pitchFamily="34" charset="0"/>
              </a:rPr>
              <a:t> </a:t>
            </a: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800100" lvl="2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200" dirty="0" smtClean="0">
              <a:latin typeface="Tahoma" panose="020B0604030504040204" pitchFamily="34" charset="0"/>
            </a:endParaRPr>
          </a:p>
          <a:p>
            <a:pPr marL="1152525" lvl="2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600" dirty="0" smtClean="0">
              <a:latin typeface="Tahoma" panose="020B0604030504040204" pitchFamily="34" charset="0"/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/>
          </p:nvPr>
        </p:nvGraphicFramePr>
        <p:xfrm>
          <a:off x="279399" y="2004104"/>
          <a:ext cx="8685089" cy="3672476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112760">
                  <a:extLst>
                    <a:ext uri="{9D8B030D-6E8A-4147-A177-3AD203B41FA5}">
                      <a16:colId xmlns:a16="http://schemas.microsoft.com/office/drawing/2014/main" val="852887664"/>
                    </a:ext>
                  </a:extLst>
                </a:gridCol>
                <a:gridCol w="2465200">
                  <a:extLst>
                    <a:ext uri="{9D8B030D-6E8A-4147-A177-3AD203B41FA5}">
                      <a16:colId xmlns:a16="http://schemas.microsoft.com/office/drawing/2014/main" val="190604925"/>
                    </a:ext>
                  </a:extLst>
                </a:gridCol>
                <a:gridCol w="1896308">
                  <a:extLst>
                    <a:ext uri="{9D8B030D-6E8A-4147-A177-3AD203B41FA5}">
                      <a16:colId xmlns:a16="http://schemas.microsoft.com/office/drawing/2014/main" val="4125889789"/>
                    </a:ext>
                  </a:extLst>
                </a:gridCol>
                <a:gridCol w="2210821">
                  <a:extLst>
                    <a:ext uri="{9D8B030D-6E8A-4147-A177-3AD203B41FA5}">
                      <a16:colId xmlns:a16="http://schemas.microsoft.com/office/drawing/2014/main" val="161836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Arrêté au 1/1/20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nouvelles installations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rgbClr val="92D050"/>
                          </a:solidFill>
                        </a:rPr>
                        <a:t>Charte de territoire</a:t>
                      </a:r>
                      <a:endParaRPr lang="fr-FR" dirty="0">
                        <a:solidFill>
                          <a:srgbClr val="92D05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84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Agglomération</a:t>
                      </a:r>
                      <a:r>
                        <a:rPr lang="fr-FR" baseline="0" dirty="0" smtClean="0"/>
                        <a:t>      Hors agglomération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 smtClean="0">
                          <a:solidFill>
                            <a:srgbClr val="92D050"/>
                          </a:solidFill>
                        </a:rPr>
                        <a:t>Agglomération</a:t>
                      </a:r>
                      <a:endParaRPr lang="fr-FR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 smtClean="0">
                          <a:solidFill>
                            <a:srgbClr val="92D050"/>
                          </a:solidFill>
                        </a:rPr>
                        <a:t>Hors agglomération</a:t>
                      </a:r>
                      <a:endParaRPr lang="fr-FR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0407635"/>
                  </a:ext>
                </a:extLst>
              </a:tr>
              <a:tr h="593996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rgbClr val="92D050"/>
                          </a:solidFill>
                        </a:rPr>
                        <a:t>Régime général</a:t>
                      </a:r>
                      <a:endParaRPr lang="fr-FR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&lt; 3000K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rgbClr val="92D050"/>
                          </a:solidFill>
                        </a:rPr>
                        <a:t>&lt; 2700K</a:t>
                      </a:r>
                      <a:endParaRPr lang="fr-FR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rgbClr val="92D050"/>
                          </a:solidFill>
                        </a:rPr>
                        <a:t>&lt; 2700K</a:t>
                      </a:r>
                      <a:endParaRPr lang="fr-FR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3143461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rgbClr val="92D050"/>
                          </a:solidFill>
                        </a:rPr>
                        <a:t>Périmètre</a:t>
                      </a:r>
                      <a:r>
                        <a:rPr lang="fr-FR" baseline="0" dirty="0" smtClean="0">
                          <a:solidFill>
                            <a:srgbClr val="92D050"/>
                          </a:solidFill>
                        </a:rPr>
                        <a:t> des sites astronomiques</a:t>
                      </a:r>
                      <a:endParaRPr lang="fr-FR" dirty="0">
                        <a:solidFill>
                          <a:srgbClr val="92D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&lt; 3000K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rgbClr val="92D050"/>
                          </a:solidFill>
                        </a:rPr>
                        <a:t>&lt; 2700K</a:t>
                      </a:r>
                      <a:endParaRPr lang="fr-FR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mtClean="0">
                          <a:solidFill>
                            <a:srgbClr val="92D050"/>
                          </a:solidFill>
                        </a:rPr>
                        <a:t>&lt; 1800K*</a:t>
                      </a:r>
                      <a:endParaRPr lang="fr-FR" baseline="30000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178093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rgbClr val="92D050"/>
                          </a:solidFill>
                        </a:rPr>
                        <a:t>Réserves naturelles et</a:t>
                      </a:r>
                      <a:r>
                        <a:rPr lang="fr-FR" baseline="0" dirty="0" smtClean="0">
                          <a:solidFill>
                            <a:srgbClr val="92D050"/>
                          </a:solidFill>
                        </a:rPr>
                        <a:t> </a:t>
                      </a:r>
                      <a:r>
                        <a:rPr lang="fr-FR" dirty="0" smtClean="0">
                          <a:solidFill>
                            <a:srgbClr val="92D050"/>
                          </a:solidFill>
                        </a:rPr>
                        <a:t>périmètres</a:t>
                      </a:r>
                      <a:r>
                        <a:rPr lang="fr-FR" baseline="0" dirty="0" smtClean="0">
                          <a:solidFill>
                            <a:srgbClr val="92D050"/>
                          </a:solidFill>
                        </a:rPr>
                        <a:t> de protection</a:t>
                      </a:r>
                      <a:endParaRPr lang="fr-FR" dirty="0">
                        <a:solidFill>
                          <a:srgbClr val="92D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&lt; 2400K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&lt; 2400K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rgbClr val="92D050"/>
                          </a:solidFill>
                        </a:rPr>
                        <a:t>&lt; 1800K*</a:t>
                      </a:r>
                      <a:endParaRPr lang="fr-FR" baseline="30000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07713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632290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36105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200" dirty="0" smtClean="0"/>
              <a:t>Art. 3-II-3 :</a:t>
            </a:r>
            <a:br>
              <a:rPr lang="fr-FR" altLang="fr-FR" sz="3200" dirty="0" smtClean="0"/>
            </a:br>
            <a:r>
              <a:rPr lang="fr-FR" altLang="fr-FR" sz="3200" dirty="0" smtClean="0"/>
              <a:t>« La température de couleur »</a:t>
            </a:r>
            <a:endParaRPr lang="fr-FR" altLang="fr-FR" sz="3200" i="1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5915" y="1070254"/>
            <a:ext cx="8724577" cy="5787746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u="sng" dirty="0" smtClean="0">
                <a:latin typeface="Tahoma" panose="020B0604030504040204" pitchFamily="34" charset="0"/>
              </a:rPr>
              <a:t>Rendement des </a:t>
            </a:r>
            <a:r>
              <a:rPr lang="fr-FR" altLang="fr-FR" sz="1800" b="1" u="sng" dirty="0" smtClean="0">
                <a:latin typeface="Tahoma" panose="020B0604030504040204" pitchFamily="34" charset="0"/>
              </a:rPr>
              <a:t>luminaires</a:t>
            </a:r>
            <a:r>
              <a:rPr lang="fr-FR" altLang="fr-FR" sz="1800" u="sng" dirty="0" smtClean="0">
                <a:latin typeface="Tahoma" panose="020B0604030504040204" pitchFamily="34" charset="0"/>
              </a:rPr>
              <a:t> </a:t>
            </a:r>
            <a:r>
              <a:rPr lang="fr-FR" altLang="fr-FR" sz="1800" u="sng" dirty="0">
                <a:latin typeface="Tahoma" panose="020B0604030504040204" pitchFamily="34" charset="0"/>
              </a:rPr>
              <a:t>LED</a:t>
            </a:r>
            <a:r>
              <a:rPr lang="fr-FR" altLang="fr-FR" sz="1800" dirty="0">
                <a:latin typeface="Tahoma" panose="020B0604030504040204" pitchFamily="34" charset="0"/>
              </a:rPr>
              <a:t> </a:t>
            </a:r>
            <a:r>
              <a:rPr lang="fr-FR" altLang="fr-FR" sz="1400" dirty="0" smtClean="0">
                <a:effectLst/>
                <a:latin typeface="+mj-lt"/>
              </a:rPr>
              <a:t>(</a:t>
            </a:r>
            <a:r>
              <a:rPr lang="fr-FR" sz="1400" dirty="0">
                <a:latin typeface="+mj-lt"/>
              </a:rPr>
              <a:t>US </a:t>
            </a:r>
            <a:r>
              <a:rPr lang="fr-FR" sz="1400" dirty="0" err="1">
                <a:latin typeface="+mj-lt"/>
              </a:rPr>
              <a:t>Department</a:t>
            </a:r>
            <a:r>
              <a:rPr lang="fr-FR" sz="1400" dirty="0">
                <a:latin typeface="+mj-lt"/>
              </a:rPr>
              <a:t> of </a:t>
            </a:r>
            <a:r>
              <a:rPr lang="fr-FR" sz="1400" dirty="0" err="1">
                <a:latin typeface="+mj-lt"/>
              </a:rPr>
              <a:t>Energy</a:t>
            </a:r>
            <a:r>
              <a:rPr lang="fr-FR" sz="1400" dirty="0">
                <a:latin typeface="+mj-lt"/>
              </a:rPr>
              <a:t> </a:t>
            </a:r>
            <a:r>
              <a:rPr lang="fr-FR" sz="1400" i="1" u="sng" dirty="0" smtClean="0">
                <a:solidFill>
                  <a:srgbClr val="0000FF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</a:t>
            </a:r>
            <a:r>
              <a:rPr lang="fr-FR" sz="1400" i="1" u="sng" dirty="0">
                <a:solidFill>
                  <a:srgbClr val="0000FF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://lightingfacts.com/Products</a:t>
            </a:r>
            <a:r>
              <a:rPr lang="fr-FR" sz="1400" dirty="0">
                <a:latin typeface="+mj-lt"/>
              </a:rPr>
              <a:t>)</a:t>
            </a:r>
            <a:endParaRPr lang="fr-FR" altLang="fr-FR" sz="1400" dirty="0" smtClean="0">
              <a:latin typeface="+mj-lt"/>
            </a:endParaRPr>
          </a:p>
          <a:p>
            <a:pPr marL="752475" lvl="1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FR" altLang="fr-FR" sz="1400" dirty="0" smtClean="0">
                <a:effectLst/>
                <a:latin typeface="Tahoma" panose="020B0604030504040204" pitchFamily="34" charset="0"/>
              </a:rPr>
              <a:t>Un choix important de luminaires 3000K &gt; 120 lumens/watt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None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None/>
            </a:pPr>
            <a:endParaRPr lang="fr-FR" altLang="fr-FR" sz="1800" baseline="30000" dirty="0" smtClean="0">
              <a:solidFill>
                <a:srgbClr val="92D050"/>
              </a:solidFill>
              <a:effectLst/>
              <a:latin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None/>
            </a:pPr>
            <a:endParaRPr lang="fr-FR" altLang="fr-FR" sz="1800" baseline="30000" dirty="0">
              <a:solidFill>
                <a:srgbClr val="92D050"/>
              </a:solidFill>
              <a:effectLst/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800100" lvl="2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200" dirty="0" smtClean="0">
              <a:latin typeface="Tahoma" panose="020B0604030504040204" pitchFamily="34" charset="0"/>
            </a:endParaRPr>
          </a:p>
          <a:p>
            <a:pPr marL="1152525" lvl="2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600" dirty="0" smtClean="0">
              <a:latin typeface="Tahoma" panose="020B0604030504040204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400" y="1735200"/>
            <a:ext cx="7660287" cy="5022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 bwMode="auto">
          <a:xfrm>
            <a:off x="2267743" y="4041068"/>
            <a:ext cx="6522944" cy="484623"/>
          </a:xfrm>
          <a:prstGeom prst="rect">
            <a:avLst/>
          </a:prstGeom>
          <a:solidFill>
            <a:srgbClr val="FFFF00">
              <a:alpha val="1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6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8352420" y="4142073"/>
            <a:ext cx="648072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SHP</a:t>
            </a:r>
            <a:endParaRPr lang="fr-FR" b="1" dirty="0"/>
          </a:p>
        </p:txBody>
      </p:sp>
      <p:sp>
        <p:nvSpPr>
          <p:cNvPr id="8" name="Rectangle 7"/>
          <p:cNvSpPr/>
          <p:nvPr/>
        </p:nvSpPr>
        <p:spPr bwMode="auto">
          <a:xfrm>
            <a:off x="2213760" y="3091837"/>
            <a:ext cx="6576927" cy="453564"/>
          </a:xfrm>
          <a:prstGeom prst="rect">
            <a:avLst/>
          </a:prstGeom>
          <a:solidFill>
            <a:schemeClr val="tx2">
              <a:lumMod val="75000"/>
              <a:alpha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6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8340927" y="3154559"/>
            <a:ext cx="620565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SBP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02679852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36105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200" dirty="0" smtClean="0"/>
              <a:t>Art. 3-II-3 :</a:t>
            </a:r>
            <a:br>
              <a:rPr lang="fr-FR" altLang="fr-FR" sz="3200" dirty="0" smtClean="0"/>
            </a:br>
            <a:r>
              <a:rPr lang="fr-FR" altLang="fr-FR" sz="3200" dirty="0" smtClean="0"/>
              <a:t>« La température de couleur »</a:t>
            </a:r>
            <a:endParaRPr lang="fr-FR" altLang="fr-FR" sz="3200" i="1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5915" y="1070254"/>
            <a:ext cx="8724577" cy="5787746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lvl="0" indent="-352425">
              <a:spcBef>
                <a:spcPts val="0"/>
              </a:spcBef>
              <a:spcAft>
                <a:spcPts val="0"/>
              </a:spcAft>
              <a:buClr>
                <a:srgbClr val="DDBF4F"/>
              </a:buClr>
              <a:buSzTx/>
              <a:buFont typeface="Wingdings" panose="05000000000000000000" pitchFamily="2" charset="2"/>
              <a:buChar char="q"/>
            </a:pPr>
            <a:r>
              <a:rPr lang="fr-FR" altLang="fr-FR" sz="1800" u="sng" dirty="0" smtClean="0">
                <a:latin typeface="Tahoma" panose="020B0604030504040204" pitchFamily="34" charset="0"/>
              </a:rPr>
              <a:t>Rendement des </a:t>
            </a:r>
            <a:r>
              <a:rPr lang="fr-FR" altLang="fr-FR" sz="1800" b="1" u="sng" dirty="0" smtClean="0">
                <a:latin typeface="Tahoma" panose="020B0604030504040204" pitchFamily="34" charset="0"/>
              </a:rPr>
              <a:t>luminaires</a:t>
            </a:r>
            <a:r>
              <a:rPr lang="fr-FR" altLang="fr-FR" sz="1800" u="sng" dirty="0" smtClean="0">
                <a:latin typeface="Tahoma" panose="020B0604030504040204" pitchFamily="34" charset="0"/>
              </a:rPr>
              <a:t> LED</a:t>
            </a:r>
            <a:r>
              <a:rPr lang="fr-FR" altLang="fr-FR" sz="1800" dirty="0" smtClean="0">
                <a:latin typeface="Tahoma" panose="020B0604030504040204" pitchFamily="34" charset="0"/>
              </a:rPr>
              <a:t> </a:t>
            </a:r>
            <a:r>
              <a:rPr lang="fr-FR" altLang="fr-FR" sz="1400" dirty="0">
                <a:solidFill>
                  <a:srgbClr val="FFFFFF"/>
                </a:solidFill>
                <a:effectLst/>
              </a:rPr>
              <a:t>(</a:t>
            </a:r>
            <a:r>
              <a:rPr lang="fr-FR" sz="1400" dirty="0">
                <a:solidFill>
                  <a:srgbClr val="FFFFFF"/>
                </a:solidFill>
              </a:rPr>
              <a:t>US </a:t>
            </a:r>
            <a:r>
              <a:rPr lang="fr-FR" sz="1400" dirty="0" err="1">
                <a:solidFill>
                  <a:srgbClr val="FFFFFF"/>
                </a:solidFill>
              </a:rPr>
              <a:t>Department</a:t>
            </a:r>
            <a:r>
              <a:rPr lang="fr-FR" sz="1400" dirty="0">
                <a:solidFill>
                  <a:srgbClr val="FFFFFF"/>
                </a:solidFill>
              </a:rPr>
              <a:t> of </a:t>
            </a:r>
            <a:r>
              <a:rPr lang="fr-FR" sz="1400" dirty="0" err="1">
                <a:solidFill>
                  <a:srgbClr val="FFFFFF"/>
                </a:solidFill>
              </a:rPr>
              <a:t>Energy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i="1" u="sng" dirty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http://lightingfacts.com/Products</a:t>
            </a:r>
            <a:r>
              <a:rPr lang="fr-FR" sz="1400" dirty="0" smtClean="0">
                <a:solidFill>
                  <a:srgbClr val="FFFFFF"/>
                </a:solidFill>
              </a:rPr>
              <a:t>)</a:t>
            </a: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752475" lvl="1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FR" altLang="fr-FR" sz="1400" dirty="0" smtClean="0">
                <a:effectLst/>
                <a:latin typeface="Tahoma" panose="020B0604030504040204" pitchFamily="34" charset="0"/>
              </a:rPr>
              <a:t>2700K devenu compatible avec la technologie LED 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None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None/>
            </a:pPr>
            <a:endParaRPr lang="fr-FR" altLang="fr-FR" sz="1800" baseline="30000" dirty="0" smtClean="0">
              <a:solidFill>
                <a:srgbClr val="92D050"/>
              </a:solidFill>
              <a:effectLst/>
              <a:latin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None/>
            </a:pPr>
            <a:endParaRPr lang="fr-FR" altLang="fr-FR" sz="1800" baseline="30000" dirty="0">
              <a:solidFill>
                <a:srgbClr val="92D050"/>
              </a:solidFill>
              <a:effectLst/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800100" lvl="2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200" dirty="0" smtClean="0">
              <a:latin typeface="Tahoma" panose="020B0604030504040204" pitchFamily="34" charset="0"/>
            </a:endParaRPr>
          </a:p>
          <a:p>
            <a:pPr marL="1152525" lvl="2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600" dirty="0" smtClean="0">
              <a:latin typeface="Tahoma" panose="020B060403050404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337" y="1736812"/>
            <a:ext cx="7660808" cy="502234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auto">
          <a:xfrm>
            <a:off x="2267743" y="4041068"/>
            <a:ext cx="6522944" cy="484623"/>
          </a:xfrm>
          <a:prstGeom prst="rect">
            <a:avLst/>
          </a:prstGeom>
          <a:solidFill>
            <a:srgbClr val="FFFF00">
              <a:alpha val="1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6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8352420" y="4142073"/>
            <a:ext cx="648072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SHP</a:t>
            </a:r>
            <a:endParaRPr lang="fr-FR" b="1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2213760" y="3091837"/>
            <a:ext cx="6576927" cy="453564"/>
          </a:xfrm>
          <a:prstGeom prst="rect">
            <a:avLst/>
          </a:prstGeom>
          <a:solidFill>
            <a:schemeClr val="tx2">
              <a:lumMod val="75000"/>
              <a:alpha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6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8340927" y="3154559"/>
            <a:ext cx="620565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SBP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411514161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36105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200" dirty="0" smtClean="0"/>
              <a:t>Art. 3-II-3 :</a:t>
            </a:r>
            <a:br>
              <a:rPr lang="fr-FR" altLang="fr-FR" sz="3200" dirty="0" smtClean="0"/>
            </a:br>
            <a:r>
              <a:rPr lang="fr-FR" altLang="fr-FR" sz="3200" dirty="0" smtClean="0"/>
              <a:t>« La température de couleur »</a:t>
            </a:r>
            <a:endParaRPr lang="fr-FR" altLang="fr-FR" sz="3200" i="1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5915" y="1070254"/>
            <a:ext cx="8724577" cy="5787746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457200" algn="just">
              <a:spcAft>
                <a:spcPts val="0"/>
              </a:spcAft>
            </a:pPr>
            <a:r>
              <a:rPr lang="fr-FR" altLang="fr-FR" sz="1800" u="sng" dirty="0" smtClean="0">
                <a:latin typeface="Tahoma" panose="020B0604030504040204" pitchFamily="34" charset="0"/>
              </a:rPr>
              <a:t>Lanternes 2700K déployées à Paris </a:t>
            </a:r>
            <a:endParaRPr lang="fr-FR" altLang="fr-FR" sz="1800" u="sng" dirty="0">
              <a:latin typeface="Tahoma" panose="020B0604030504040204" pitchFamily="34" charset="0"/>
            </a:endParaRPr>
          </a:p>
          <a:p>
            <a:pPr marL="752475" lvl="1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FR" altLang="fr-FR" sz="1400" dirty="0" smtClean="0">
                <a:effectLst/>
                <a:latin typeface="Tahoma" panose="020B0604030504040204" pitchFamily="34" charset="0"/>
              </a:rPr>
              <a:t>450 luminaires 2700K sur les 1200 luminaires LED du XVIII</a:t>
            </a:r>
            <a:r>
              <a:rPr lang="fr-FR" altLang="fr-FR" sz="1400" baseline="30000" dirty="0" smtClean="0">
                <a:effectLst/>
                <a:latin typeface="Tahoma" panose="020B0604030504040204" pitchFamily="34" charset="0"/>
              </a:rPr>
              <a:t>ème</a:t>
            </a:r>
            <a:r>
              <a:rPr lang="fr-FR" altLang="fr-FR" sz="1400" dirty="0" smtClean="0">
                <a:effectLst/>
                <a:latin typeface="Tahoma" panose="020B0604030504040204" pitchFamily="34" charset="0"/>
              </a:rPr>
              <a:t> </a:t>
            </a:r>
            <a:r>
              <a:rPr lang="fr-FR" altLang="fr-FR" sz="1400" dirty="0" err="1" smtClean="0">
                <a:effectLst/>
                <a:latin typeface="Tahoma" panose="020B0604030504040204" pitchFamily="34" charset="0"/>
              </a:rPr>
              <a:t>arrd</a:t>
            </a:r>
            <a:r>
              <a:rPr lang="fr-FR" altLang="fr-FR" sz="1400" dirty="0" smtClean="0">
                <a:effectLst/>
                <a:latin typeface="Tahoma" panose="020B0604030504040204" pitchFamily="34" charset="0"/>
              </a:rPr>
              <a:t>. (lanternes 88 lumens/watt)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None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None/>
            </a:pPr>
            <a:endParaRPr lang="fr-FR" altLang="fr-FR" sz="1800" baseline="30000" dirty="0" smtClean="0">
              <a:solidFill>
                <a:srgbClr val="92D050"/>
              </a:solidFill>
              <a:effectLst/>
              <a:latin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None/>
            </a:pPr>
            <a:endParaRPr lang="fr-FR" altLang="fr-FR" sz="1800" baseline="30000" dirty="0">
              <a:solidFill>
                <a:srgbClr val="92D050"/>
              </a:solidFill>
              <a:effectLst/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800100" lvl="2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200" dirty="0" smtClean="0">
              <a:latin typeface="Tahoma" panose="020B0604030504040204" pitchFamily="34" charset="0"/>
            </a:endParaRPr>
          </a:p>
          <a:p>
            <a:pPr marL="1152525" lvl="2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600" dirty="0" smtClean="0">
              <a:latin typeface="Tahoma" panose="020B0604030504040204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736812"/>
            <a:ext cx="7453924" cy="4968552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8" name="Image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905" y="1736812"/>
            <a:ext cx="2159635" cy="1438275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2" name="ZoneTexte 1"/>
          <p:cNvSpPr txBox="1"/>
          <p:nvPr/>
        </p:nvSpPr>
        <p:spPr>
          <a:xfrm>
            <a:off x="6409905" y="1857336"/>
            <a:ext cx="649168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SHP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774689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36105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200" dirty="0" smtClean="0"/>
              <a:t>Art. 3-II-3 :</a:t>
            </a:r>
            <a:br>
              <a:rPr lang="fr-FR" altLang="fr-FR" sz="3200" dirty="0" smtClean="0"/>
            </a:br>
            <a:r>
              <a:rPr lang="fr-FR" altLang="fr-FR" sz="3200" dirty="0" smtClean="0"/>
              <a:t>« La température de couleur »</a:t>
            </a:r>
            <a:endParaRPr lang="fr-FR" altLang="fr-FR" sz="3200" i="1" dirty="0"/>
          </a:p>
        </p:txBody>
      </p:sp>
      <p:sp>
        <p:nvSpPr>
          <p:cNvPr id="1533955" name="Rectangle 3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275915" y="1070254"/>
            <a:ext cx="8724577" cy="5787746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5600" indent="-2413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800" u="sng" dirty="0" smtClean="0">
                <a:latin typeface="Tahoma" panose="020B0604030504040204" pitchFamily="34" charset="0"/>
              </a:rPr>
              <a:t>Aspects sanitaires</a:t>
            </a:r>
            <a:endParaRPr lang="fr-FR" altLang="fr-FR" sz="1800" u="sng" dirty="0">
              <a:latin typeface="Tahom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1400" b="1" dirty="0">
                <a:effectLst/>
              </a:rPr>
              <a:t>ANSES </a:t>
            </a:r>
            <a:r>
              <a:rPr lang="fr-FR" sz="1400" dirty="0">
                <a:effectLst/>
              </a:rPr>
              <a:t>: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fr-FR" sz="1200" u="sng" dirty="0">
                <a:effectLst/>
                <a:hlinkClick r:id="rId3"/>
              </a:rPr>
              <a:t>Effets sanitaires des systèmes d’éclairage utilisant des diodes électroluminescentes</a:t>
            </a:r>
            <a:r>
              <a:rPr lang="fr-FR" sz="1200" dirty="0">
                <a:effectLst/>
              </a:rPr>
              <a:t>. ANSES, octobre </a:t>
            </a:r>
            <a:r>
              <a:rPr lang="fr-FR" sz="1200" dirty="0" smtClean="0">
                <a:effectLst/>
              </a:rPr>
              <a:t>2010.</a:t>
            </a:r>
            <a:endParaRPr lang="fr-FR" sz="1200" dirty="0">
              <a:effectLst/>
            </a:endParaRPr>
          </a:p>
          <a:p>
            <a:pPr lvl="2">
              <a:buFont typeface="Courier New" panose="02070309020205020404" pitchFamily="49" charset="0"/>
              <a:buChar char="o"/>
            </a:pPr>
            <a:r>
              <a:rPr lang="fr-FR" sz="1200" u="sng" dirty="0">
                <a:effectLst/>
                <a:hlinkClick r:id="rId4"/>
              </a:rPr>
              <a:t>LED - Diodes électroluminescentes</a:t>
            </a:r>
            <a:r>
              <a:rPr lang="fr-FR" sz="1200" dirty="0">
                <a:effectLst/>
              </a:rPr>
              <a:t>. Effets sanitaires des systèmes d’éclairage utilisant des diodes électroluminescentes. </a:t>
            </a:r>
            <a:r>
              <a:rPr lang="en-GB" sz="1200" dirty="0">
                <a:effectLst/>
              </a:rPr>
              <a:t>ANSES, </a:t>
            </a:r>
            <a:r>
              <a:rPr lang="en-GB" sz="1200" dirty="0" smtClean="0">
                <a:effectLst/>
              </a:rPr>
              <a:t>21/09/2016.</a:t>
            </a:r>
            <a:endParaRPr lang="fr-FR" sz="1200" dirty="0">
              <a:effectLst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1400" dirty="0">
                <a:effectLst/>
              </a:rPr>
              <a:t>Louis J. Kraus. </a:t>
            </a:r>
            <a:r>
              <a:rPr lang="en-GB" sz="1400" u="sng" dirty="0">
                <a:effectLst/>
                <a:hlinkClick r:id="rId5"/>
              </a:rPr>
              <a:t>Human and Environmental Effects of Light Emitting Diode (LED) Community Lighting</a:t>
            </a:r>
            <a:r>
              <a:rPr lang="en-GB" sz="1400" dirty="0">
                <a:effectLst/>
              </a:rPr>
              <a:t>. Report of the council on science and public health, 2016 American Medical </a:t>
            </a:r>
            <a:r>
              <a:rPr lang="en-GB" sz="1400" dirty="0" smtClean="0">
                <a:effectLst/>
              </a:rPr>
              <a:t>Association.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fr-FR" altLang="fr-FR" sz="1400" u="sng" dirty="0">
              <a:latin typeface="Tahoma" panose="020B0604030504040204" pitchFamily="34" charset="0"/>
            </a:endParaRPr>
          </a:p>
          <a:p>
            <a:pPr lvl="0">
              <a:spcBef>
                <a:spcPts val="0"/>
              </a:spcBef>
              <a:spcAft>
                <a:spcPts val="300"/>
              </a:spcAft>
              <a:buSzTx/>
              <a:buFont typeface="Wingdings" panose="05000000000000000000" pitchFamily="2" charset="2"/>
              <a:buChar char="q"/>
            </a:pPr>
            <a:r>
              <a:rPr lang="fr-FR" sz="1800" u="sng" dirty="0">
                <a:latin typeface="Tahoma" panose="020B0604030504040204" pitchFamily="34" charset="0"/>
              </a:rPr>
              <a:t>Intensité des halos atmosphériques à la </a:t>
            </a:r>
            <a:r>
              <a:rPr lang="fr-FR" sz="1800" u="sng" dirty="0" smtClean="0">
                <a:latin typeface="Tahoma" panose="020B0604030504040204" pitchFamily="34" charset="0"/>
              </a:rPr>
              <a:t>puissance </a:t>
            </a:r>
            <a:r>
              <a:rPr lang="fr-FR" sz="1800" u="sng" dirty="0">
                <a:latin typeface="Tahoma" panose="020B0604030504040204" pitchFamily="34" charset="0"/>
              </a:rPr>
              <a:t>4 de la longueur </a:t>
            </a:r>
            <a:r>
              <a:rPr lang="fr-FR" sz="1800" u="sng" dirty="0" smtClean="0">
                <a:latin typeface="Tahoma" panose="020B0604030504040204" pitchFamily="34" charset="0"/>
              </a:rPr>
              <a:t>d’onde :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FR" sz="1400" dirty="0" smtClean="0">
                <a:latin typeface="Tahoma" panose="020B0604030504040204" pitchFamily="34" charset="0"/>
              </a:rPr>
              <a:t>Cartographie </a:t>
            </a:r>
            <a:r>
              <a:rPr lang="fr-FR" sz="1400" dirty="0">
                <a:latin typeface="Tahoma" panose="020B0604030504040204" pitchFamily="34" charset="0"/>
              </a:rPr>
              <a:t>d’intensité de la </a:t>
            </a:r>
            <a:r>
              <a:rPr lang="fr-FR" sz="1400" dirty="0" smtClean="0">
                <a:latin typeface="Tahoma" panose="020B0604030504040204" pitchFamily="34" charset="0"/>
              </a:rPr>
              <a:t>pollution lumineuse</a:t>
            </a:r>
            <a:r>
              <a:rPr lang="fr-FR" sz="1400" dirty="0">
                <a:latin typeface="Tahoma" panose="020B0604030504040204" pitchFamily="34" charset="0"/>
              </a:rPr>
              <a:t> : projection dans le cas </a:t>
            </a:r>
            <a:r>
              <a:rPr lang="fr-FR" sz="1400" dirty="0" smtClean="0">
                <a:latin typeface="Tahoma" panose="020B0604030504040204" pitchFamily="34" charset="0"/>
              </a:rPr>
              <a:t>d’une conversion </a:t>
            </a:r>
            <a:r>
              <a:rPr lang="fr-FR" sz="1400" dirty="0">
                <a:latin typeface="Tahoma" panose="020B0604030504040204" pitchFamily="34" charset="0"/>
              </a:rPr>
              <a:t>du parc actuel SHP en </a:t>
            </a:r>
            <a:r>
              <a:rPr lang="fr-FR" sz="1400" dirty="0" err="1">
                <a:latin typeface="Tahoma" panose="020B0604030504040204" pitchFamily="34" charset="0"/>
              </a:rPr>
              <a:t>LEDs</a:t>
            </a:r>
            <a:r>
              <a:rPr lang="fr-FR" sz="1400" dirty="0">
                <a:latin typeface="Tahoma" panose="020B0604030504040204" pitchFamily="34" charset="0"/>
              </a:rPr>
              <a:t> 4000K [9] :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dirty="0" smtClean="0">
              <a:solidFill>
                <a:srgbClr val="92D050"/>
              </a:solidFill>
              <a:effectLst/>
              <a:latin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None/>
            </a:pPr>
            <a:endParaRPr lang="fr-FR" altLang="fr-FR" sz="1800" baseline="30000" dirty="0">
              <a:solidFill>
                <a:srgbClr val="92D050"/>
              </a:solidFill>
              <a:effectLst/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800100" lvl="2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200" dirty="0" smtClean="0">
              <a:latin typeface="Tahoma" panose="020B0604030504040204" pitchFamily="34" charset="0"/>
            </a:endParaRPr>
          </a:p>
          <a:p>
            <a:pPr marL="1152525" lvl="2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600" dirty="0" smtClean="0">
              <a:latin typeface="Tahoma" panose="020B0604030504040204" pitchFamily="34" charset="0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01" t="2500" r="51381" b="2500"/>
          <a:stretch/>
        </p:blipFill>
        <p:spPr bwMode="auto">
          <a:xfrm>
            <a:off x="1115616" y="3831176"/>
            <a:ext cx="2949824" cy="2874187"/>
          </a:xfrm>
          <a:prstGeom prst="rect">
            <a:avLst/>
          </a:prstGeom>
          <a:ln>
            <a:solidFill>
              <a:schemeClr val="accent3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219" t="1823" r="962" b="3176"/>
          <a:stretch/>
        </p:blipFill>
        <p:spPr bwMode="auto">
          <a:xfrm>
            <a:off x="4139953" y="3831175"/>
            <a:ext cx="2949824" cy="2874187"/>
          </a:xfrm>
          <a:prstGeom prst="rect">
            <a:avLst/>
          </a:prstGeom>
          <a:ln>
            <a:solidFill>
              <a:schemeClr val="accent3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7149557" y="4807408"/>
            <a:ext cx="1809097" cy="1897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Fabio Falchi, </a:t>
            </a:r>
            <a:r>
              <a:rPr lang="en-GB" dirty="0" err="1"/>
              <a:t>Pierantonio</a:t>
            </a:r>
            <a:r>
              <a:rPr lang="en-GB" dirty="0"/>
              <a:t> Cinzano, Dan </a:t>
            </a:r>
            <a:r>
              <a:rPr lang="en-GB" dirty="0" err="1"/>
              <a:t>Duriscoe</a:t>
            </a:r>
            <a:r>
              <a:rPr lang="en-GB" dirty="0"/>
              <a:t>, Christopher C. M. Kyba, Christopher D. </a:t>
            </a:r>
            <a:r>
              <a:rPr lang="en-GB" dirty="0" err="1"/>
              <a:t>Elvidge</a:t>
            </a:r>
            <a:r>
              <a:rPr lang="en-GB" dirty="0"/>
              <a:t>, Kimberly Baugh, Boris A. </a:t>
            </a:r>
            <a:r>
              <a:rPr lang="en-GB" dirty="0" err="1"/>
              <a:t>Portnov</a:t>
            </a:r>
            <a:r>
              <a:rPr lang="en-GB" dirty="0"/>
              <a:t>, </a:t>
            </a:r>
            <a:r>
              <a:rPr lang="en-GB" dirty="0" err="1"/>
              <a:t>Nataliya</a:t>
            </a:r>
            <a:r>
              <a:rPr lang="en-GB" dirty="0"/>
              <a:t> A. </a:t>
            </a:r>
            <a:r>
              <a:rPr lang="en-GB" dirty="0" err="1"/>
              <a:t>Rybnikova</a:t>
            </a:r>
            <a:r>
              <a:rPr lang="en-GB" dirty="0"/>
              <a:t>, Riccardo </a:t>
            </a:r>
            <a:r>
              <a:rPr lang="en-GB" dirty="0" err="1"/>
              <a:t>Furgoni</a:t>
            </a:r>
            <a:r>
              <a:rPr lang="en-GB" i="1" dirty="0"/>
              <a:t>. </a:t>
            </a:r>
            <a:r>
              <a:rPr lang="en-US" i="1" u="sng" dirty="0">
                <a:hlinkClick r:id="rId7"/>
              </a:rPr>
              <a:t>The new world atlas of artificial night sky brightness</a:t>
            </a:r>
            <a:r>
              <a:rPr lang="en-US" i="1" dirty="0"/>
              <a:t>. Science Advances, June 2016.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70430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36105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200" dirty="0" smtClean="0"/>
              <a:t>Art. 3-II-3 :</a:t>
            </a:r>
            <a:br>
              <a:rPr lang="fr-FR" altLang="fr-FR" sz="3200" dirty="0" smtClean="0"/>
            </a:br>
            <a:r>
              <a:rPr lang="fr-FR" altLang="fr-FR" sz="3200" dirty="0" smtClean="0"/>
              <a:t>« La température de couleur »</a:t>
            </a:r>
            <a:endParaRPr lang="fr-FR" altLang="fr-FR" sz="3200" i="1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3509" y="1070254"/>
            <a:ext cx="8856984" cy="5787746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indent="-257175">
              <a:buFont typeface="Wingdings" panose="05000000000000000000" pitchFamily="2" charset="2"/>
              <a:buChar char="q"/>
            </a:pPr>
            <a:r>
              <a:rPr lang="fr-FR" sz="1800" u="sng" dirty="0">
                <a:latin typeface="Tahoma" panose="020B0604030504040204" pitchFamily="34" charset="0"/>
              </a:rPr>
              <a:t>Interférence majeure des courtes longueurs d’ondes avec le </a:t>
            </a:r>
            <a:r>
              <a:rPr lang="fr-FR" sz="1800" u="sng" dirty="0" smtClean="0">
                <a:latin typeface="Tahoma" panose="020B0604030504040204" pitchFamily="34" charset="0"/>
              </a:rPr>
              <a:t>vivant :</a:t>
            </a: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85725" indent="0">
              <a:buNone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85725" indent="0">
              <a:buNone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r>
              <a:rPr lang="fr-FR" altLang="fr-FR" sz="1800" u="sng" dirty="0" smtClean="0">
                <a:latin typeface="Tahoma" panose="020B0604030504040204" pitchFamily="34" charset="0"/>
              </a:rPr>
              <a:t>Contenu </a:t>
            </a:r>
            <a:r>
              <a:rPr lang="fr-FR" altLang="fr-FR" sz="1800" u="sng" dirty="0">
                <a:latin typeface="Tahoma" panose="020B0604030504040204" pitchFamily="34" charset="0"/>
              </a:rPr>
              <a:t>spectral des différentes </a:t>
            </a:r>
            <a:r>
              <a:rPr lang="fr-FR" altLang="fr-FR" sz="1800" u="sng" dirty="0" smtClean="0">
                <a:latin typeface="Tahoma" panose="020B0604030504040204" pitchFamily="34" charset="0"/>
              </a:rPr>
              <a:t>sources :</a:t>
            </a:r>
            <a:endParaRPr lang="fr-FR" altLang="fr-FR" sz="1800" u="sng" dirty="0">
              <a:latin typeface="Tahoma" panose="020B0604030504040204" pitchFamily="34" charset="0"/>
            </a:endParaRPr>
          </a:p>
          <a:p>
            <a:pPr marL="85725" indent="0">
              <a:buNone/>
            </a:pPr>
            <a:endParaRPr lang="fr-FR" sz="14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4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100" u="sng" dirty="0" smtClean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8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</p:txBody>
      </p:sp>
      <p:pic>
        <p:nvPicPr>
          <p:cNvPr id="7" name="Image 6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481" y="1544397"/>
            <a:ext cx="5366083" cy="2419730"/>
          </a:xfrm>
          <a:prstGeom prst="rect">
            <a:avLst/>
          </a:prstGeom>
        </p:spPr>
      </p:pic>
      <p:pic>
        <p:nvPicPr>
          <p:cNvPr id="6" name="Image 5"/>
          <p:cNvPicPr/>
          <p:nvPr/>
        </p:nvPicPr>
        <p:blipFill rotWithShape="1">
          <a:blip r:embed="rId4"/>
          <a:srcRect l="3940"/>
          <a:stretch/>
        </p:blipFill>
        <p:spPr>
          <a:xfrm>
            <a:off x="5625355" y="2128323"/>
            <a:ext cx="3322356" cy="4009722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 rot="10800000" flipH="1" flipV="1">
            <a:off x="184422" y="6138045"/>
            <a:ext cx="855100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FR" sz="1000" baseline="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Les Cahiers de BIODIV'2050 n°6,</a:t>
            </a:r>
            <a:r>
              <a:rPr lang="fr-FR" sz="1000" i="1" baseline="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‘Eclairage du 21ème siècle et biodiversité - Pour une </a:t>
            </a:r>
            <a:r>
              <a:rPr lang="fr-FR" sz="1000" i="1" baseline="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meilleure prise </a:t>
            </a:r>
            <a:r>
              <a:rPr lang="fr-FR" sz="1000" i="1" baseline="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en compte des externalités de l’éclairage extérieur sur </a:t>
            </a:r>
            <a:r>
              <a:rPr lang="fr-FR" sz="1000" i="1" baseline="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notre environnement</a:t>
            </a:r>
            <a:r>
              <a:rPr lang="fr-FR" sz="1000" baseline="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7/2015, </a:t>
            </a:r>
            <a:r>
              <a:rPr lang="fr-FR" sz="1000" i="1" u="sng" baseline="0" dirty="0" smtClean="0">
                <a:solidFill>
                  <a:srgbClr val="0000F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</a:t>
            </a:r>
            <a:r>
              <a:rPr lang="fr-FR" sz="1000" i="1" u="sng" baseline="0" dirty="0">
                <a:solidFill>
                  <a:srgbClr val="0000F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://</a:t>
            </a:r>
            <a:r>
              <a:rPr lang="fr-FR" sz="1000" i="1" u="sng" baseline="0" dirty="0" smtClean="0">
                <a:solidFill>
                  <a:srgbClr val="0000F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www.mission-economie-biodiversite.com/publication/eclairage-du-21eme-siecle-et-biodiversite</a:t>
            </a:r>
            <a:endParaRPr lang="fr-FR" sz="1000" i="1" u="sng" baseline="0" dirty="0" smtClean="0">
              <a:solidFill>
                <a:srgbClr val="0000FF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FR" sz="1000" i="1" u="sng" baseline="0" dirty="0">
                <a:latin typeface="+mj-lt"/>
                <a:hlinkClick r:id="rId6"/>
              </a:rPr>
              <a:t>https://</a:t>
            </a:r>
            <a:r>
              <a:rPr lang="fr-FR" sz="1000" i="1" u="sng" baseline="0" dirty="0" smtClean="0">
                <a:latin typeface="+mj-lt"/>
                <a:hlinkClick r:id="rId6"/>
              </a:rPr>
              <a:t>www.energy.gov/sites/prod/files/2018/04/f50/Street%20Lighting%20and%20Blue%20Light%20FAQs.pdf</a:t>
            </a:r>
            <a:endParaRPr lang="fr-FR" altLang="fr-FR" sz="500" u="sng" baseline="0" dirty="0">
              <a:latin typeface="+mj-lt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5696493" y="2444382"/>
            <a:ext cx="3180080" cy="3365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696493" y="3702544"/>
            <a:ext cx="3180080" cy="75608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415902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333333">
            <a:alpha val="9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/>
          <a:srcRect r="48198" b="1693"/>
          <a:stretch/>
        </p:blipFill>
        <p:spPr>
          <a:xfrm>
            <a:off x="290157" y="1628800"/>
            <a:ext cx="4101823" cy="4995117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901" y="797842"/>
            <a:ext cx="8932277" cy="5888030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900" u="sng" dirty="0" smtClean="0">
              <a:latin typeface="Tahoma" panose="020B0604030504040204" pitchFamily="34" charset="0"/>
            </a:endParaRPr>
          </a:p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u="sng" dirty="0" smtClean="0">
                <a:latin typeface="Tahoma" panose="020B0604030504040204" pitchFamily="34" charset="0"/>
              </a:rPr>
              <a:t>Le flux </a:t>
            </a:r>
            <a:r>
              <a:rPr lang="fr-FR" altLang="fr-FR" sz="1800" u="sng" dirty="0">
                <a:latin typeface="Tahoma" panose="020B0604030504040204" pitchFamily="34" charset="0"/>
              </a:rPr>
              <a:t>lumineux total des sources </a:t>
            </a:r>
            <a:r>
              <a:rPr lang="fr-FR" altLang="fr-FR" sz="1800" u="sng" dirty="0" smtClean="0">
                <a:latin typeface="Tahoma" panose="020B0604030504040204" pitchFamily="34" charset="0"/>
              </a:rPr>
              <a:t>rapporté </a:t>
            </a:r>
            <a:r>
              <a:rPr lang="fr-FR" altLang="fr-FR" sz="1800" u="sng" dirty="0">
                <a:latin typeface="Tahoma" panose="020B0604030504040204" pitchFamily="34" charset="0"/>
              </a:rPr>
              <a:t>à la surface destinée à être éclairée, en lumens par mètre </a:t>
            </a:r>
            <a:r>
              <a:rPr lang="fr-FR" altLang="fr-FR" sz="1800" u="sng" dirty="0" smtClean="0">
                <a:latin typeface="Tahoma" panose="020B0604030504040204" pitchFamily="34" charset="0"/>
              </a:rPr>
              <a:t>carré</a:t>
            </a:r>
          </a:p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154549"/>
              </p:ext>
            </p:extLst>
          </p:nvPr>
        </p:nvGraphicFramePr>
        <p:xfrm>
          <a:off x="290157" y="1628801"/>
          <a:ext cx="8596602" cy="5000913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949002">
                  <a:extLst>
                    <a:ext uri="{9D8B030D-6E8A-4147-A177-3AD203B41FA5}">
                      <a16:colId xmlns:a16="http://schemas.microsoft.com/office/drawing/2014/main" val="989366324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1125907433"/>
                    </a:ext>
                  </a:extLst>
                </a:gridCol>
                <a:gridCol w="972108">
                  <a:extLst>
                    <a:ext uri="{9D8B030D-6E8A-4147-A177-3AD203B41FA5}">
                      <a16:colId xmlns:a16="http://schemas.microsoft.com/office/drawing/2014/main" val="190238132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229150193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3302159991"/>
                    </a:ext>
                  </a:extLst>
                </a:gridCol>
                <a:gridCol w="1102984">
                  <a:extLst>
                    <a:ext uri="{9D8B030D-6E8A-4147-A177-3AD203B41FA5}">
                      <a16:colId xmlns:a16="http://schemas.microsoft.com/office/drawing/2014/main" val="1116285950"/>
                    </a:ext>
                  </a:extLst>
                </a:gridCol>
              </a:tblGrid>
              <a:tr h="1219497">
                <a:tc rowSpan="2" gridSpan="2">
                  <a:txBody>
                    <a:bodyPr/>
                    <a:lstStyle/>
                    <a:p>
                      <a:pPr algn="l"/>
                      <a:r>
                        <a:rPr lang="fr-FR" sz="2400" dirty="0" smtClean="0"/>
                        <a:t>Dotation en lumens/m</a:t>
                      </a:r>
                      <a:r>
                        <a:rPr lang="fr-FR" sz="2400" baseline="30000" dirty="0" smtClean="0"/>
                        <a:t>2</a:t>
                      </a:r>
                    </a:p>
                    <a:p>
                      <a:pPr algn="l"/>
                      <a:endParaRPr lang="fr-FR" sz="2400" baseline="30000" dirty="0" smtClean="0"/>
                    </a:p>
                    <a:p>
                      <a:pPr algn="l"/>
                      <a:r>
                        <a:rPr lang="fr-FR" sz="2000" baseline="0" dirty="0" smtClean="0">
                          <a:solidFill>
                            <a:srgbClr val="92D050"/>
                          </a:solidFill>
                        </a:rPr>
                        <a:t>Choix d’une cible de l’étiquette environnementale de l’ANPCEN</a:t>
                      </a:r>
                      <a:endParaRPr lang="fr-FR" sz="2000" baseline="0" dirty="0">
                        <a:solidFill>
                          <a:srgbClr val="92D050"/>
                        </a:solidFill>
                      </a:endParaRPr>
                    </a:p>
                  </a:txBody>
                  <a:tcPr anchor="b"/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Arrêté au 1/1/20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nouvelles installations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Charte de territoire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nouvelles installations</a:t>
                      </a:r>
                      <a:endParaRPr lang="fr-FR" sz="1400" dirty="0" smtClean="0">
                        <a:solidFill>
                          <a:srgbClr val="92D050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Relamping</a:t>
                      </a:r>
                      <a:r>
                        <a:rPr kumimoji="0" lang="fr-F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anciennes installations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281885"/>
                  </a:ext>
                </a:extLst>
              </a:tr>
              <a:tr h="832730">
                <a:tc gridSpan="2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alinéa a/</a:t>
                      </a:r>
                    </a:p>
                    <a:p>
                      <a:r>
                        <a:rPr lang="fr-FR" sz="1600" dirty="0" smtClean="0"/>
                        <a:t>(voirie)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alinéa e/</a:t>
                      </a:r>
                    </a:p>
                    <a:p>
                      <a:r>
                        <a:rPr lang="fr-FR" sz="1600" dirty="0" smtClean="0"/>
                        <a:t>(parkings)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alinéa a/</a:t>
                      </a:r>
                    </a:p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(voirie)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alinéa e/</a:t>
                      </a:r>
                    </a:p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(parkings)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895629"/>
                  </a:ext>
                </a:extLst>
              </a:tr>
              <a:tr h="475573">
                <a:tc rowSpan="2"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Régime général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En agglomération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35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25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20 ?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15 ?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9073908"/>
                  </a:ext>
                </a:extLst>
              </a:tr>
              <a:tr h="475573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Hors agglomération</a:t>
                      </a:r>
                      <a:endParaRPr lang="fr-FR" sz="1600" dirty="0"/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r>
                        <a:rPr lang="fr-FR" sz="1600" dirty="0" smtClean="0"/>
                        <a:t>25</a:t>
                      </a:r>
                      <a:endParaRPr lang="fr-FR" sz="1600" dirty="0"/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r>
                        <a:rPr lang="fr-FR" sz="1600" dirty="0" smtClean="0"/>
                        <a:t>20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0 ?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0 ?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8581118"/>
                  </a:ext>
                </a:extLst>
              </a:tr>
              <a:tr h="475573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Périmètre</a:t>
                      </a:r>
                      <a:r>
                        <a:rPr lang="fr-FR" sz="1600" baseline="0" dirty="0" smtClean="0">
                          <a:solidFill>
                            <a:srgbClr val="92D050"/>
                          </a:solidFill>
                        </a:rPr>
                        <a:t> des sites astronomiques</a:t>
                      </a:r>
                      <a:endParaRPr lang="fr-FR" sz="1600" dirty="0" smtClean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En agglomération</a:t>
                      </a:r>
                      <a:endParaRPr lang="fr-FR" sz="16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15 ?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10 ?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9417354"/>
                  </a:ext>
                </a:extLst>
              </a:tr>
              <a:tr h="475573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 smtClean="0">
                        <a:solidFill>
                          <a:srgbClr val="92D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Hors agglomération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0 ?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0 ?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60960856"/>
                  </a:ext>
                </a:extLst>
              </a:tr>
              <a:tr h="488324">
                <a:tc rowSpan="2"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Réserves naturelles et</a:t>
                      </a:r>
                      <a:r>
                        <a:rPr lang="fr-FR" sz="1600" baseline="0" dirty="0" smtClean="0">
                          <a:solidFill>
                            <a:srgbClr val="92D050"/>
                          </a:solidFill>
                        </a:rPr>
                        <a:t> </a:t>
                      </a:r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périmètres</a:t>
                      </a:r>
                      <a:r>
                        <a:rPr lang="fr-FR" sz="1600" baseline="0" dirty="0" smtClean="0">
                          <a:solidFill>
                            <a:srgbClr val="92D050"/>
                          </a:solidFill>
                        </a:rPr>
                        <a:t> de protection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En agglomération</a:t>
                      </a:r>
                      <a:endParaRPr lang="fr-FR" sz="16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15 ?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10 ?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4605574"/>
                  </a:ext>
                </a:extLst>
              </a:tr>
              <a:tr h="5580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Hors agglomération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0 ?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smtClean="0">
                          <a:solidFill>
                            <a:srgbClr val="92D050"/>
                          </a:solidFill>
                        </a:rPr>
                        <a:t>0 ?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1616849"/>
                  </a:ext>
                </a:extLst>
              </a:tr>
            </a:tbl>
          </a:graphicData>
        </a:graphic>
      </p:graphicFrame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-51663"/>
            <a:ext cx="8767779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2800" dirty="0" smtClean="0"/>
              <a:t>Art. 3-II-4 : « La dotation de lumière » (DSFLI)</a:t>
            </a:r>
            <a:endParaRPr lang="fr-FR" altLang="fr-FR" sz="2800" i="1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299588208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/>
          <p:cNvGraphicFramePr>
            <a:graphicFrameLocks noChangeAspect="1"/>
          </p:cNvGraphicFramePr>
          <p:nvPr>
            <p:extLst/>
          </p:nvPr>
        </p:nvGraphicFramePr>
        <p:xfrm>
          <a:off x="3672411" y="-5056"/>
          <a:ext cx="5500002" cy="71424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9" name="Document" r:id="rId4" imgW="6946437" imgH="9024751" progId="Word.Document.12">
                  <p:embed/>
                </p:oleObj>
              </mc:Choice>
              <mc:Fallback>
                <p:oleObj name="Document" r:id="rId4" imgW="6946437" imgH="9024751" progId="Word.Document.12">
                  <p:embed/>
                  <p:pic>
                    <p:nvPicPr>
                      <p:cNvPr id="3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2411" y="-5056"/>
                        <a:ext cx="5500002" cy="714246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-14607" y="-73179"/>
            <a:ext cx="3978701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2400" dirty="0" smtClean="0"/>
              <a:t>Art. 3-II-4 :</a:t>
            </a:r>
            <a:br>
              <a:rPr lang="fr-FR" altLang="fr-FR" sz="2400" dirty="0" smtClean="0"/>
            </a:br>
            <a:r>
              <a:rPr lang="fr-FR" altLang="fr-FR" sz="2400" dirty="0" smtClean="0"/>
              <a:t>« La dotation de lumière »</a:t>
            </a:r>
            <a:endParaRPr lang="fr-FR" altLang="fr-FR" sz="2400" i="1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09" y="941158"/>
            <a:ext cx="3684219" cy="5787746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5600" indent="-355600">
              <a:buSzPct val="100000"/>
              <a:buFont typeface="Wingdings" panose="05000000000000000000" pitchFamily="2" charset="2"/>
              <a:buChar char="q"/>
            </a:pPr>
            <a:r>
              <a:rPr lang="fr-FR" sz="2400" u="sng" dirty="0" smtClean="0">
                <a:latin typeface="Tahoma" panose="020B0604030504040204" pitchFamily="34" charset="0"/>
              </a:rPr>
              <a:t>Plan climat </a:t>
            </a:r>
            <a:r>
              <a:rPr lang="fr-FR" sz="2400" u="sng" dirty="0">
                <a:latin typeface="Tahoma" panose="020B0604030504040204" pitchFamily="34" charset="0"/>
              </a:rPr>
              <a:t>de la Ville de </a:t>
            </a:r>
            <a:r>
              <a:rPr lang="fr-FR" sz="2400" u="sng" dirty="0" smtClean="0">
                <a:latin typeface="Tahoma" panose="020B0604030504040204" pitchFamily="34" charset="0"/>
              </a:rPr>
              <a:t>Paris : toutes les rénovations répondent à une dotation comprise entre 20 et 30 lumens/m</a:t>
            </a:r>
            <a:r>
              <a:rPr lang="fr-FR" sz="2400" u="sng" baseline="30000" dirty="0" smtClean="0">
                <a:latin typeface="Tahoma" panose="020B0604030504040204" pitchFamily="34" charset="0"/>
              </a:rPr>
              <a:t>2</a:t>
            </a:r>
            <a:endParaRPr lang="fr-FR" altLang="fr-FR" sz="2400" u="sng" baseline="30000" dirty="0" smtClean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85725" indent="0">
              <a:buNone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85725" indent="0">
              <a:buNone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85725" indent="0">
              <a:buNone/>
            </a:pPr>
            <a:endParaRPr lang="fr-FR" sz="18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5600" indent="-2413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</p:txBody>
      </p:sp>
      <p:sp>
        <p:nvSpPr>
          <p:cNvPr id="12" name="Text Box 1225"/>
          <p:cNvSpPr txBox="1">
            <a:spLocks noChangeArrowheads="1"/>
          </p:cNvSpPr>
          <p:nvPr/>
        </p:nvSpPr>
        <p:spPr bwMode="auto">
          <a:xfrm>
            <a:off x="7685578" y="1839398"/>
            <a:ext cx="145842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1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  <a:buClr>
                <a:schemeClr val="hlink"/>
              </a:buClr>
            </a:pPr>
            <a:r>
              <a:rPr lang="fr-FR" altLang="fr-FR" baseline="0" dirty="0" smtClean="0">
                <a:latin typeface="Tahoma" panose="020B0604030504040204" pitchFamily="34" charset="0"/>
                <a:sym typeface="Symbol" panose="05050102010706020507" pitchFamily="18" charset="2"/>
              </a:rPr>
              <a:t>50-100 lumens/m</a:t>
            </a:r>
            <a:r>
              <a:rPr lang="fr-FR" altLang="fr-FR" baseline="30000" dirty="0" smtClean="0">
                <a:latin typeface="Tahoma" panose="020B0604030504040204" pitchFamily="34" charset="0"/>
                <a:sym typeface="Symbol" panose="05050102010706020507" pitchFamily="18" charset="2"/>
              </a:rPr>
              <a:t>2</a:t>
            </a:r>
            <a:endParaRPr lang="fr-FR" altLang="fr-FR" baseline="30000" dirty="0">
              <a:latin typeface="Tahoma" panose="020B0604030504040204" pitchFamily="34" charset="0"/>
              <a:sym typeface="Symbol" panose="05050102010706020507" pitchFamily="18" charset="2"/>
            </a:endParaRPr>
          </a:p>
        </p:txBody>
      </p:sp>
      <p:sp>
        <p:nvSpPr>
          <p:cNvPr id="13" name="Text Box 1225"/>
          <p:cNvSpPr txBox="1">
            <a:spLocks noChangeArrowheads="1"/>
          </p:cNvSpPr>
          <p:nvPr/>
        </p:nvSpPr>
        <p:spPr bwMode="auto">
          <a:xfrm>
            <a:off x="7696332" y="2796631"/>
            <a:ext cx="145842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1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  <a:buClr>
                <a:schemeClr val="hlink"/>
              </a:buClr>
            </a:pPr>
            <a:r>
              <a:rPr lang="fr-FR" altLang="fr-FR" baseline="0" dirty="0" smtClean="0">
                <a:solidFill>
                  <a:srgbClr val="92D050"/>
                </a:solidFill>
                <a:latin typeface="Tahoma" panose="020B0604030504040204" pitchFamily="34" charset="0"/>
                <a:sym typeface="Symbol" panose="05050102010706020507" pitchFamily="18" charset="2"/>
              </a:rPr>
              <a:t>20-30 lumens/m</a:t>
            </a:r>
            <a:r>
              <a:rPr lang="fr-FR" altLang="fr-FR" baseline="30000" dirty="0" smtClean="0">
                <a:solidFill>
                  <a:srgbClr val="92D050"/>
                </a:solidFill>
                <a:latin typeface="Tahoma" panose="020B0604030504040204" pitchFamily="34" charset="0"/>
                <a:sym typeface="Symbol" panose="05050102010706020507" pitchFamily="18" charset="2"/>
              </a:rPr>
              <a:t>2</a:t>
            </a:r>
            <a:endParaRPr lang="fr-FR" altLang="fr-FR" baseline="30000" dirty="0">
              <a:solidFill>
                <a:srgbClr val="92D050"/>
              </a:solidFill>
              <a:latin typeface="Tahoma" panose="020B0604030504040204" pitchFamily="34" charset="0"/>
              <a:sym typeface="Symbol" panose="05050102010706020507" pitchFamily="18" charset="2"/>
            </a:endParaRPr>
          </a:p>
        </p:txBody>
      </p:sp>
      <p:sp>
        <p:nvSpPr>
          <p:cNvPr id="14" name="Flèche droite 13"/>
          <p:cNvSpPr/>
          <p:nvPr/>
        </p:nvSpPr>
        <p:spPr bwMode="auto">
          <a:xfrm rot="13800035">
            <a:off x="7633802" y="1568170"/>
            <a:ext cx="398982" cy="16679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6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Flèche droite 14"/>
          <p:cNvSpPr/>
          <p:nvPr/>
        </p:nvSpPr>
        <p:spPr bwMode="auto">
          <a:xfrm rot="8017905">
            <a:off x="7659822" y="3513911"/>
            <a:ext cx="398982" cy="16679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6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5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35336" y="5944840"/>
            <a:ext cx="33483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baseline="0" dirty="0">
                <a:hlinkClick r:id="rId6"/>
              </a:rPr>
              <a:t>https://opendata.paris.fr/explore/dataset/eclairage-public/map/?</a:t>
            </a:r>
            <a:r>
              <a:rPr lang="fr-FR" sz="1100" baseline="0" dirty="0" smtClean="0">
                <a:hlinkClick r:id="rId6"/>
              </a:rPr>
              <a:t>disjunctive.nature_voi&amp;disjunctive.modele_lum&amp;disjunctive.lib_lumi_1&amp;location=13,48.86042,2.337&amp;refine.lib_domain=Eclairage+public</a:t>
            </a:r>
            <a:endParaRPr lang="fr-FR" sz="1100" baseline="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7"/>
          <a:srcRect b="3889"/>
          <a:stretch/>
        </p:blipFill>
        <p:spPr>
          <a:xfrm>
            <a:off x="136320" y="4109458"/>
            <a:ext cx="3427568" cy="1853033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251549788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-14607" y="-73179"/>
            <a:ext cx="7970983" cy="1058069"/>
          </a:xfrm>
          <a:noFill/>
          <a:ln/>
        </p:spPr>
        <p:txBody>
          <a:bodyPr lIns="92075" tIns="46038" rIns="92075" bIns="46038"/>
          <a:lstStyle/>
          <a:p>
            <a:pPr indent="182563"/>
            <a:r>
              <a:rPr lang="fr-FR" altLang="fr-FR" sz="3200" dirty="0" smtClean="0"/>
              <a:t>Art. 3-II-4 : « La dotation de lumière »</a:t>
            </a:r>
            <a:endParaRPr lang="fr-FR" altLang="fr-FR" sz="3200" i="1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308" y="1016464"/>
            <a:ext cx="8971188" cy="5787746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538163" indent="-538163">
              <a:buSzPct val="100000"/>
              <a:buFont typeface="Wingdings" panose="05000000000000000000" pitchFamily="2" charset="2"/>
              <a:buChar char="q"/>
            </a:pPr>
            <a:r>
              <a:rPr lang="fr-FR" sz="2400" u="sng" dirty="0">
                <a:latin typeface="Tahoma" panose="020B0604030504040204" pitchFamily="34" charset="0"/>
              </a:rPr>
              <a:t>E</a:t>
            </a:r>
            <a:r>
              <a:rPr lang="fr-FR" sz="2400" u="sng" dirty="0" smtClean="0">
                <a:latin typeface="Tahoma" panose="020B0604030504040204" pitchFamily="34" charset="0"/>
              </a:rPr>
              <a:t>xemple de dotation : boulevard Saint-Germain, Paris</a:t>
            </a:r>
            <a:endParaRPr lang="fr-FR" altLang="fr-FR" sz="2400" u="sng" baseline="30000" dirty="0" smtClean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85725" indent="0">
              <a:buNone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85725" indent="0">
              <a:buNone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85725" indent="0">
              <a:buNone/>
            </a:pPr>
            <a:endParaRPr lang="fr-FR" sz="18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114300" indent="0" algn="just">
              <a:spcAft>
                <a:spcPts val="0"/>
              </a:spcAft>
              <a:buNone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114300" lvl="1" indent="0" algn="just">
              <a:spcAft>
                <a:spcPts val="0"/>
              </a:spcAft>
              <a:buClr>
                <a:schemeClr val="hlink"/>
              </a:buClr>
              <a:buSzPct val="80000"/>
              <a:buNone/>
            </a:pPr>
            <a:r>
              <a:rPr lang="fr-FR" altLang="fr-FR" sz="2000" dirty="0" smtClean="0">
                <a:latin typeface="Tahoma" panose="020B0604030504040204" pitchFamily="34" charset="0"/>
              </a:rPr>
              <a:t>Dotation Bd Saint-Germain : </a:t>
            </a:r>
          </a:p>
          <a:p>
            <a:pPr marL="114300" lvl="1" indent="0" algn="just">
              <a:spcAft>
                <a:spcPts val="0"/>
              </a:spcAft>
              <a:buClr>
                <a:schemeClr val="hlink"/>
              </a:buClr>
              <a:buSzPct val="80000"/>
              <a:buNone/>
            </a:pPr>
            <a:r>
              <a:rPr lang="fr-FR" altLang="fr-FR" sz="2000" dirty="0" smtClean="0">
                <a:latin typeface="Tahoma" panose="020B0604030504040204" pitchFamily="34" charset="0"/>
              </a:rPr>
              <a:t>350200 lumens /15680 m</a:t>
            </a:r>
            <a:r>
              <a:rPr lang="fr-FR" altLang="fr-FR" sz="2000" baseline="30000" dirty="0" smtClean="0">
                <a:latin typeface="Tahoma" panose="020B0604030504040204" pitchFamily="34" charset="0"/>
              </a:rPr>
              <a:t>2</a:t>
            </a:r>
            <a:r>
              <a:rPr lang="fr-FR" altLang="fr-FR" sz="2000" dirty="0" smtClean="0">
                <a:latin typeface="Tahoma" panose="020B0604030504040204" pitchFamily="34" charset="0"/>
              </a:rPr>
              <a:t> </a:t>
            </a:r>
            <a:r>
              <a:rPr lang="fr-FR" altLang="fr-FR" sz="2000" dirty="0">
                <a:latin typeface="Tahoma" panose="020B0604030504040204" pitchFamily="34" charset="0"/>
              </a:rPr>
              <a:t>= </a:t>
            </a:r>
            <a:r>
              <a:rPr lang="fr-FR" altLang="fr-FR" sz="2000" b="1" dirty="0">
                <a:latin typeface="Tahoma" panose="020B0604030504040204" pitchFamily="34" charset="0"/>
              </a:rPr>
              <a:t>22 </a:t>
            </a:r>
            <a:r>
              <a:rPr lang="fr-FR" altLang="fr-FR" sz="2000" b="1" dirty="0" smtClean="0">
                <a:latin typeface="Tahoma" panose="020B0604030504040204" pitchFamily="34" charset="0"/>
              </a:rPr>
              <a:t>lm/m</a:t>
            </a:r>
            <a:r>
              <a:rPr lang="fr-FR" altLang="fr-FR" sz="2000" b="1" baseline="30000" dirty="0" smtClean="0">
                <a:latin typeface="Tahoma" panose="020B0604030504040204" pitchFamily="34" charset="0"/>
              </a:rPr>
              <a:t>2</a:t>
            </a:r>
            <a:r>
              <a:rPr lang="fr-FR" altLang="fr-FR" sz="2000" b="1" dirty="0" smtClean="0">
                <a:latin typeface="Tahoma" panose="020B0604030504040204" pitchFamily="34" charset="0"/>
              </a:rPr>
              <a:t> </a:t>
            </a:r>
          </a:p>
          <a:p>
            <a:pPr marL="2689225" lvl="1" indent="452438" algn="just">
              <a:spcAft>
                <a:spcPts val="0"/>
              </a:spcAft>
              <a:buSzPct val="100000"/>
              <a:buNone/>
            </a:pPr>
            <a:r>
              <a:rPr lang="fr-FR" altLang="fr-FR" sz="2000" b="1" dirty="0" smtClean="0">
                <a:latin typeface="Tahoma" panose="020B0604030504040204" pitchFamily="34" charset="0"/>
              </a:rPr>
              <a:t>&lt; 35 lm/m</a:t>
            </a:r>
            <a:r>
              <a:rPr lang="fr-FR" altLang="fr-FR" sz="2000" b="1" baseline="30000" dirty="0" smtClean="0">
                <a:latin typeface="Tahoma" panose="020B0604030504040204" pitchFamily="34" charset="0"/>
              </a:rPr>
              <a:t>2</a:t>
            </a:r>
            <a:r>
              <a:rPr lang="fr-FR" altLang="fr-FR" sz="2000" b="1" dirty="0" smtClean="0">
                <a:latin typeface="Tahoma" panose="020B0604030504040204" pitchFamily="34" charset="0"/>
              </a:rPr>
              <a:t> de l’Arrêté</a:t>
            </a:r>
          </a:p>
          <a:p>
            <a:pPr marL="2689225" lvl="1" indent="452438" algn="just">
              <a:spcAft>
                <a:spcPts val="0"/>
              </a:spcAft>
              <a:buSzPct val="100000"/>
              <a:buNone/>
            </a:pPr>
            <a:r>
              <a:rPr lang="fr-FR" altLang="fr-FR" sz="2000" b="1" dirty="0" smtClean="0">
                <a:solidFill>
                  <a:srgbClr val="92D050"/>
                </a:solidFill>
                <a:latin typeface="Tahoma" panose="020B0604030504040204" pitchFamily="34" charset="0"/>
              </a:rPr>
              <a:t>&lt; 30 lm/m</a:t>
            </a:r>
            <a:r>
              <a:rPr lang="fr-FR" altLang="fr-FR" sz="2000" b="1" baseline="30000" dirty="0" smtClean="0">
                <a:solidFill>
                  <a:srgbClr val="92D050"/>
                </a:solidFill>
                <a:latin typeface="Tahoma" panose="020B0604030504040204" pitchFamily="34" charset="0"/>
              </a:rPr>
              <a:t>2 </a:t>
            </a:r>
            <a:r>
              <a:rPr lang="fr-FR" altLang="fr-FR" sz="2000" b="1" dirty="0" smtClean="0">
                <a:solidFill>
                  <a:srgbClr val="92D050"/>
                </a:solidFill>
                <a:effectLst/>
                <a:latin typeface="Tahoma" panose="020B0604030504040204" pitchFamily="34" charset="0"/>
              </a:rPr>
              <a:t>de la Charte de territoire</a:t>
            </a:r>
            <a:endParaRPr lang="fr-FR" altLang="fr-FR" sz="2000" b="1" baseline="30000" dirty="0">
              <a:latin typeface="Tahoma" panose="020B0604030504040204" pitchFamily="34" charset="0"/>
            </a:endParaRPr>
          </a:p>
          <a:p>
            <a:pPr marL="355600" indent="-241300" algn="just">
              <a:spcAft>
                <a:spcPts val="0"/>
              </a:spcAft>
              <a:buSzPct val="100000"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</p:txBody>
      </p:sp>
      <p:sp>
        <p:nvSpPr>
          <p:cNvPr id="2" name="Rectangle 5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99" y="1512042"/>
            <a:ext cx="4415891" cy="248400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938" y="1502326"/>
            <a:ext cx="4415934" cy="2484024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58151" y="4002310"/>
            <a:ext cx="3931249" cy="687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baseline="0" dirty="0"/>
              <a:t>Surface à éclairer : </a:t>
            </a:r>
            <a:r>
              <a:rPr lang="fr-FR" b="1" baseline="0" dirty="0" smtClean="0"/>
              <a:t>15680 m</a:t>
            </a:r>
            <a:r>
              <a:rPr lang="fr-FR" b="1" baseline="30000" dirty="0" smtClean="0"/>
              <a:t>2</a:t>
            </a:r>
          </a:p>
          <a:p>
            <a:r>
              <a:rPr lang="fr-FR" sz="1200" i="1" baseline="0" dirty="0" smtClean="0"/>
              <a:t>(</a:t>
            </a:r>
            <a:r>
              <a:rPr lang="fr-FR" sz="1200" i="1" baseline="0" dirty="0" smtClean="0">
                <a:hlinkClick r:id="rId5"/>
              </a:rPr>
              <a:t>portail IGN</a:t>
            </a:r>
            <a:r>
              <a:rPr lang="fr-FR" sz="1200" i="1" baseline="0" dirty="0" smtClean="0"/>
              <a:t>)</a:t>
            </a:r>
            <a:endParaRPr lang="fr-FR" sz="1200" i="1" baseline="0" dirty="0"/>
          </a:p>
          <a:p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4534990" y="3969091"/>
            <a:ext cx="4572000" cy="12618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aseline="0" dirty="0"/>
              <a:t>34 luminaires avec </a:t>
            </a:r>
            <a:r>
              <a:rPr lang="fr-FR" b="1" baseline="0" dirty="0"/>
              <a:t>source LED de 8590 lumens</a:t>
            </a:r>
            <a:r>
              <a:rPr lang="fr-FR" baseline="0" dirty="0"/>
              <a:t> (80W) + 34 luminaires avec </a:t>
            </a:r>
            <a:r>
              <a:rPr lang="fr-FR" b="1" baseline="0" dirty="0"/>
              <a:t>source LED de 1710 lumens </a:t>
            </a:r>
            <a:r>
              <a:rPr lang="fr-FR" baseline="0" dirty="0"/>
              <a:t>(16W) : 34×8590 + 34×1710 = </a:t>
            </a:r>
            <a:r>
              <a:rPr lang="fr-FR" b="1" baseline="0" dirty="0"/>
              <a:t>350200 lumens </a:t>
            </a:r>
          </a:p>
          <a:p>
            <a:r>
              <a:rPr lang="fr-FR" sz="1200" i="1" baseline="0" dirty="0"/>
              <a:t>(</a:t>
            </a:r>
            <a:r>
              <a:rPr lang="fr-FR" sz="1200" i="1" baseline="0" dirty="0" err="1">
                <a:hlinkClick r:id="rId6"/>
              </a:rPr>
              <a:t>OpenData</a:t>
            </a:r>
            <a:r>
              <a:rPr lang="fr-FR" sz="1200" i="1" baseline="0" dirty="0">
                <a:hlinkClick r:id="rId6"/>
              </a:rPr>
              <a:t> de la ville de Paris</a:t>
            </a:r>
            <a:r>
              <a:rPr lang="fr-FR" sz="1200" i="1" baseline="0" dirty="0"/>
              <a:t>)</a:t>
            </a:r>
            <a:endParaRPr lang="fr-FR" sz="1200" i="1" dirty="0"/>
          </a:p>
        </p:txBody>
      </p:sp>
    </p:spTree>
    <p:extLst>
      <p:ext uri="{BB962C8B-B14F-4D97-AF65-F5344CB8AC3E}">
        <p14:creationId xmlns:p14="http://schemas.microsoft.com/office/powerpoint/2010/main" val="418377259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-14607" y="-73179"/>
            <a:ext cx="7970983" cy="1058069"/>
          </a:xfrm>
          <a:noFill/>
          <a:ln/>
        </p:spPr>
        <p:txBody>
          <a:bodyPr lIns="92075" tIns="46038" rIns="92075" bIns="46038"/>
          <a:lstStyle/>
          <a:p>
            <a:pPr indent="182563"/>
            <a:r>
              <a:rPr lang="fr-FR" altLang="fr-FR" sz="3200" dirty="0" smtClean="0"/>
              <a:t>Art. 3-II-4 : « DSFLI – étude de cas »</a:t>
            </a:r>
            <a:endParaRPr lang="fr-FR" altLang="fr-FR" sz="3200" i="1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308" y="994948"/>
            <a:ext cx="8971188" cy="5863052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538163" indent="-538163">
              <a:buSzPct val="100000"/>
              <a:buFont typeface="Wingdings" panose="05000000000000000000" pitchFamily="2" charset="2"/>
              <a:buChar char="q"/>
            </a:pPr>
            <a:r>
              <a:rPr lang="fr-FR" sz="2000" b="1" u="sng" dirty="0" err="1">
                <a:solidFill>
                  <a:srgbClr val="92D050"/>
                </a:solidFill>
                <a:latin typeface="Tahoma" panose="020B0604030504040204" pitchFamily="34" charset="0"/>
              </a:rPr>
              <a:t>R</a:t>
            </a:r>
            <a:r>
              <a:rPr lang="fr-FR" sz="2000" b="1" u="sng" dirty="0" err="1" smtClean="0">
                <a:solidFill>
                  <a:srgbClr val="92D050"/>
                </a:solidFill>
                <a:latin typeface="Tahoma" panose="020B0604030504040204" pitchFamily="34" charset="0"/>
              </a:rPr>
              <a:t>elamping</a:t>
            </a:r>
            <a:r>
              <a:rPr lang="fr-FR" sz="2000" b="1" u="sng" dirty="0" smtClean="0">
                <a:solidFill>
                  <a:srgbClr val="92D050"/>
                </a:solidFill>
                <a:latin typeface="Tahoma" panose="020B0604030504040204" pitchFamily="34" charset="0"/>
              </a:rPr>
              <a:t> - Exemple</a:t>
            </a:r>
            <a:endParaRPr lang="fr-FR" altLang="fr-FR" sz="2000" b="1" u="sng" baseline="30000" dirty="0" smtClean="0">
              <a:solidFill>
                <a:srgbClr val="92D050"/>
              </a:solidFill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600" u="sng" dirty="0">
              <a:latin typeface="Tahoma" panose="020B0604030504040204" pitchFamily="34" charset="0"/>
            </a:endParaRPr>
          </a:p>
          <a:p>
            <a:pPr marL="85725" indent="0">
              <a:buNone/>
            </a:pPr>
            <a:endParaRPr lang="fr-FR" altLang="fr-FR" sz="1600" u="sng" dirty="0" smtClean="0">
              <a:latin typeface="Tahoma" panose="020B0604030504040204" pitchFamily="34" charset="0"/>
            </a:endParaRPr>
          </a:p>
          <a:p>
            <a:pPr marL="85725" indent="0">
              <a:buNone/>
            </a:pPr>
            <a:endParaRPr lang="fr-FR" altLang="fr-FR" sz="1600" u="sng" dirty="0">
              <a:latin typeface="Tahoma" panose="020B0604030504040204" pitchFamily="34" charset="0"/>
            </a:endParaRPr>
          </a:p>
          <a:p>
            <a:pPr marL="85725" indent="0">
              <a:buNone/>
            </a:pPr>
            <a:endParaRPr lang="fr-FR" sz="16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6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600" u="sng" dirty="0" smtClean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6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600" u="sng" dirty="0" smtClean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6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600" u="sng" dirty="0" smtClean="0">
              <a:latin typeface="Tahoma" panose="020B0604030504040204" pitchFamily="34" charset="0"/>
            </a:endParaRPr>
          </a:p>
          <a:p>
            <a:pPr marL="114300" indent="0" algn="just">
              <a:spcAft>
                <a:spcPts val="0"/>
              </a:spcAft>
              <a:buNone/>
            </a:pPr>
            <a:endParaRPr lang="fr-FR" altLang="fr-FR" sz="1200" u="sng" dirty="0" smtClean="0">
              <a:latin typeface="Tahoma" panose="020B0604030504040204" pitchFamily="34" charset="0"/>
            </a:endParaRPr>
          </a:p>
          <a:p>
            <a:pPr marL="114300" indent="0" algn="just">
              <a:spcAft>
                <a:spcPts val="0"/>
              </a:spcAft>
              <a:buNone/>
            </a:pPr>
            <a:endParaRPr lang="fr-FR" altLang="fr-FR" sz="800" u="sng" dirty="0" smtClean="0">
              <a:latin typeface="Tahoma" panose="020B0604030504040204" pitchFamily="34" charset="0"/>
            </a:endParaRPr>
          </a:p>
          <a:p>
            <a:pPr marL="114300" indent="0" algn="just">
              <a:spcAft>
                <a:spcPts val="0"/>
              </a:spcAft>
              <a:buNone/>
            </a:pPr>
            <a:endParaRPr lang="fr-FR" altLang="fr-FR" sz="1100" u="sng" dirty="0">
              <a:latin typeface="Tahoma" panose="020B0604030504040204" pitchFamily="34" charset="0"/>
            </a:endParaRPr>
          </a:p>
          <a:p>
            <a:pPr marL="114300" lvl="1" indent="0" algn="just">
              <a:spcBef>
                <a:spcPts val="0"/>
              </a:spcBef>
              <a:spcAft>
                <a:spcPts val="1200"/>
              </a:spcAft>
              <a:buClr>
                <a:schemeClr val="hlink"/>
              </a:buClr>
              <a:buSzPct val="80000"/>
              <a:buNone/>
            </a:pPr>
            <a:r>
              <a:rPr lang="fr-FR" altLang="fr-FR" sz="1600" b="1" dirty="0" smtClean="0">
                <a:latin typeface="Tahoma" panose="020B0604030504040204" pitchFamily="34" charset="0"/>
              </a:rPr>
              <a:t>Exemples de </a:t>
            </a:r>
            <a:r>
              <a:rPr lang="fr-FR" altLang="fr-FR" sz="1600" b="1" dirty="0" err="1" smtClean="0">
                <a:latin typeface="Tahoma" panose="020B0604030504040204" pitchFamily="34" charset="0"/>
              </a:rPr>
              <a:t>relamping</a:t>
            </a:r>
            <a:r>
              <a:rPr lang="fr-FR" altLang="fr-FR" sz="1600" b="1" dirty="0" smtClean="0">
                <a:latin typeface="Tahoma" panose="020B0604030504040204" pitchFamily="34" charset="0"/>
              </a:rPr>
              <a:t> et de mise en conformité avec la dotation de l’Arrêté : </a:t>
            </a:r>
          </a:p>
          <a:p>
            <a:pPr marL="400050"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FR" altLang="fr-FR" sz="1400" dirty="0" smtClean="0">
                <a:latin typeface="Tahoma" panose="020B0604030504040204" pitchFamily="34" charset="0"/>
              </a:rPr>
              <a:t>8 lampes SHP 100W (10700 lm) = 85600 lumens /1710 m</a:t>
            </a:r>
            <a:r>
              <a:rPr lang="fr-FR" altLang="fr-FR" sz="1400" baseline="30000" dirty="0" smtClean="0">
                <a:latin typeface="Tahoma" panose="020B0604030504040204" pitchFamily="34" charset="0"/>
              </a:rPr>
              <a:t>2</a:t>
            </a:r>
            <a:r>
              <a:rPr lang="fr-FR" altLang="fr-FR" sz="1400" dirty="0" smtClean="0">
                <a:latin typeface="Tahoma" panose="020B0604030504040204" pitchFamily="34" charset="0"/>
              </a:rPr>
              <a:t> </a:t>
            </a:r>
            <a:r>
              <a:rPr lang="fr-FR" altLang="fr-FR" sz="1400" dirty="0">
                <a:latin typeface="Tahoma" panose="020B0604030504040204" pitchFamily="34" charset="0"/>
              </a:rPr>
              <a:t>= </a:t>
            </a:r>
            <a:r>
              <a:rPr lang="fr-FR" altLang="fr-FR" sz="1400" b="1" dirty="0" smtClean="0">
                <a:latin typeface="Tahoma" panose="020B0604030504040204" pitchFamily="34" charset="0"/>
              </a:rPr>
              <a:t>50 lm/m</a:t>
            </a:r>
            <a:r>
              <a:rPr lang="fr-FR" altLang="fr-FR" sz="1400" b="1" baseline="30000" dirty="0" smtClean="0">
                <a:latin typeface="Tahoma" panose="020B0604030504040204" pitchFamily="34" charset="0"/>
              </a:rPr>
              <a:t>2</a:t>
            </a:r>
            <a:r>
              <a:rPr lang="fr-FR" altLang="fr-FR" sz="1400" b="1" dirty="0" smtClean="0">
                <a:latin typeface="Tahoma" panose="020B0604030504040204" pitchFamily="34" charset="0"/>
              </a:rPr>
              <a:t> &gt; 35 lm/m</a:t>
            </a:r>
            <a:r>
              <a:rPr lang="fr-FR" altLang="fr-FR" sz="1400" b="1" baseline="30000" dirty="0" smtClean="0">
                <a:latin typeface="Tahoma" panose="020B0604030504040204" pitchFamily="34" charset="0"/>
              </a:rPr>
              <a:t>2</a:t>
            </a:r>
            <a:r>
              <a:rPr lang="fr-FR" altLang="fr-FR" sz="1400" b="1" dirty="0" smtClean="0">
                <a:latin typeface="Tahoma" panose="020B0604030504040204" pitchFamily="34" charset="0"/>
              </a:rPr>
              <a:t>      </a:t>
            </a:r>
          </a:p>
          <a:p>
            <a:pPr marL="400050" lvl="1">
              <a:spcBef>
                <a:spcPts val="0"/>
              </a:spcBef>
              <a:spcAft>
                <a:spcPts val="600"/>
              </a:spcAft>
              <a:buNone/>
            </a:pPr>
            <a:r>
              <a:rPr lang="fr-FR" altLang="fr-FR" sz="1400" b="1" dirty="0">
                <a:solidFill>
                  <a:srgbClr val="FF0000"/>
                </a:solidFill>
                <a:latin typeface="Tahoma" panose="020B0604030504040204" pitchFamily="34" charset="0"/>
              </a:rPr>
              <a:t>	</a:t>
            </a:r>
            <a:r>
              <a:rPr lang="fr-FR" altLang="fr-FR" sz="1400" b="1" dirty="0" smtClean="0">
                <a:solidFill>
                  <a:srgbClr val="FF0000"/>
                </a:solidFill>
                <a:latin typeface="Tahoma" panose="020B0604030504040204" pitchFamily="34" charset="0"/>
              </a:rPr>
              <a:t>		</a:t>
            </a:r>
            <a:r>
              <a:rPr lang="fr-FR" altLang="fr-FR" sz="1400" b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fr-FR" altLang="fr-FR" sz="1400" b="1" dirty="0" smtClean="0">
                <a:solidFill>
                  <a:srgbClr val="FF0000"/>
                </a:solidFill>
                <a:latin typeface="Tahoma" panose="020B0604030504040204" pitchFamily="34" charset="0"/>
              </a:rPr>
              <a:t>               </a:t>
            </a:r>
            <a:r>
              <a:rPr lang="fr-FR" altLang="fr-FR" sz="1400" b="1" dirty="0" smtClean="0">
                <a:latin typeface="Tahoma" panose="020B0604030504040204" pitchFamily="34" charset="0"/>
              </a:rPr>
              <a:t>conforme Arrêté anciennes installations (&lt;1/1/20)</a:t>
            </a:r>
          </a:p>
          <a:p>
            <a:pPr marL="400050" lvl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altLang="fr-FR" sz="1400" dirty="0" smtClean="0">
                <a:latin typeface="Tahoma" panose="020B0604030504040204" pitchFamily="34" charset="0"/>
              </a:rPr>
              <a:t>8 </a:t>
            </a:r>
            <a:r>
              <a:rPr lang="fr-FR" altLang="fr-FR" sz="1400" dirty="0">
                <a:latin typeface="Tahoma" panose="020B0604030504040204" pitchFamily="34" charset="0"/>
              </a:rPr>
              <a:t>lampes SHP </a:t>
            </a:r>
            <a:r>
              <a:rPr lang="fr-FR" altLang="fr-FR" sz="1400" dirty="0" smtClean="0">
                <a:latin typeface="Tahoma" panose="020B0604030504040204" pitchFamily="34" charset="0"/>
              </a:rPr>
              <a:t>  70W (6600 lm)  = 52800 </a:t>
            </a:r>
            <a:r>
              <a:rPr lang="fr-FR" altLang="fr-FR" sz="1400" dirty="0">
                <a:latin typeface="Tahoma" panose="020B0604030504040204" pitchFamily="34" charset="0"/>
              </a:rPr>
              <a:t>lumens /1710 m</a:t>
            </a:r>
            <a:r>
              <a:rPr lang="fr-FR" altLang="fr-FR" sz="1400" baseline="30000" dirty="0">
                <a:latin typeface="Tahoma" panose="020B0604030504040204" pitchFamily="34" charset="0"/>
              </a:rPr>
              <a:t>2</a:t>
            </a:r>
            <a:r>
              <a:rPr lang="fr-FR" altLang="fr-FR" sz="1400" dirty="0">
                <a:latin typeface="Tahoma" panose="020B0604030504040204" pitchFamily="34" charset="0"/>
              </a:rPr>
              <a:t> = </a:t>
            </a:r>
            <a:r>
              <a:rPr lang="fr-FR" altLang="fr-FR" sz="1400" b="1" dirty="0" smtClean="0">
                <a:latin typeface="Tahoma" panose="020B0604030504040204" pitchFamily="34" charset="0"/>
              </a:rPr>
              <a:t>31 </a:t>
            </a:r>
            <a:r>
              <a:rPr lang="fr-FR" altLang="fr-FR" sz="1400" b="1" dirty="0">
                <a:latin typeface="Tahoma" panose="020B0604030504040204" pitchFamily="34" charset="0"/>
              </a:rPr>
              <a:t>lm/m</a:t>
            </a:r>
            <a:r>
              <a:rPr lang="fr-FR" altLang="fr-FR" sz="1400" b="1" baseline="30000" dirty="0">
                <a:latin typeface="Tahoma" panose="020B0604030504040204" pitchFamily="34" charset="0"/>
              </a:rPr>
              <a:t>2</a:t>
            </a:r>
            <a:r>
              <a:rPr lang="fr-FR" altLang="fr-FR" sz="1400" b="1" dirty="0">
                <a:latin typeface="Tahoma" panose="020B0604030504040204" pitchFamily="34" charset="0"/>
              </a:rPr>
              <a:t> </a:t>
            </a:r>
            <a:r>
              <a:rPr lang="fr-FR" altLang="fr-FR" sz="1400" b="1" dirty="0" smtClean="0">
                <a:latin typeface="Tahoma" panose="020B0604030504040204" pitchFamily="34" charset="0"/>
              </a:rPr>
              <a:t>&lt; 35 lm/m</a:t>
            </a:r>
            <a:r>
              <a:rPr lang="fr-FR" altLang="fr-FR" sz="1400" b="1" baseline="30000" dirty="0" smtClean="0">
                <a:latin typeface="Tahoma" panose="020B0604030504040204" pitchFamily="34" charset="0"/>
              </a:rPr>
              <a:t>2</a:t>
            </a:r>
            <a:r>
              <a:rPr lang="fr-FR" altLang="fr-FR" sz="1400" b="1" dirty="0" smtClean="0">
                <a:latin typeface="Tahoma" panose="020B0604030504040204" pitchFamily="34" charset="0"/>
              </a:rPr>
              <a:t>    			                 conforme Arrêté nouvelles installations (&gt;1/1/20)</a:t>
            </a:r>
            <a:endParaRPr lang="fr-FR" altLang="fr-FR" sz="1400" b="1" dirty="0">
              <a:latin typeface="Tahoma" panose="020B0604030504040204" pitchFamily="34" charset="0"/>
            </a:endParaRPr>
          </a:p>
          <a:p>
            <a:pPr marL="400050"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FR" altLang="fr-FR" sz="1400" dirty="0">
                <a:solidFill>
                  <a:srgbClr val="92D050"/>
                </a:solidFill>
                <a:latin typeface="Tahoma" panose="020B0604030504040204" pitchFamily="34" charset="0"/>
              </a:rPr>
              <a:t>8 lampes </a:t>
            </a:r>
            <a:r>
              <a:rPr lang="fr-FR" altLang="fr-FR" sz="1400" dirty="0" smtClean="0">
                <a:solidFill>
                  <a:srgbClr val="92D050"/>
                </a:solidFill>
                <a:latin typeface="Tahoma" panose="020B0604030504040204" pitchFamily="34" charset="0"/>
              </a:rPr>
              <a:t>SHP   50W (4700 lm)  = 37600 </a:t>
            </a:r>
            <a:r>
              <a:rPr lang="fr-FR" altLang="fr-FR" sz="1400" dirty="0">
                <a:solidFill>
                  <a:srgbClr val="92D050"/>
                </a:solidFill>
                <a:latin typeface="Tahoma" panose="020B0604030504040204" pitchFamily="34" charset="0"/>
              </a:rPr>
              <a:t>lumens /1710 m</a:t>
            </a:r>
            <a:r>
              <a:rPr lang="fr-FR" altLang="fr-FR" sz="1400" baseline="30000" dirty="0">
                <a:solidFill>
                  <a:srgbClr val="92D050"/>
                </a:solidFill>
                <a:latin typeface="Tahoma" panose="020B0604030504040204" pitchFamily="34" charset="0"/>
              </a:rPr>
              <a:t>2</a:t>
            </a:r>
            <a:r>
              <a:rPr lang="fr-FR" altLang="fr-FR" sz="1400" dirty="0">
                <a:solidFill>
                  <a:srgbClr val="92D050"/>
                </a:solidFill>
                <a:latin typeface="Tahoma" panose="020B0604030504040204" pitchFamily="34" charset="0"/>
              </a:rPr>
              <a:t> = </a:t>
            </a:r>
            <a:r>
              <a:rPr lang="fr-FR" altLang="fr-FR" sz="1400" b="1" dirty="0" smtClean="0">
                <a:solidFill>
                  <a:srgbClr val="92D050"/>
                </a:solidFill>
                <a:latin typeface="Tahoma" panose="020B0604030504040204" pitchFamily="34" charset="0"/>
              </a:rPr>
              <a:t>22 lm/m</a:t>
            </a:r>
            <a:r>
              <a:rPr lang="fr-FR" altLang="fr-FR" sz="1400" b="1" baseline="30000" dirty="0" smtClean="0">
                <a:solidFill>
                  <a:srgbClr val="92D050"/>
                </a:solidFill>
                <a:latin typeface="Tahoma" panose="020B0604030504040204" pitchFamily="34" charset="0"/>
              </a:rPr>
              <a:t>2 </a:t>
            </a:r>
            <a:r>
              <a:rPr lang="fr-FR" altLang="fr-FR" sz="1400" b="1" dirty="0" smtClean="0">
                <a:solidFill>
                  <a:srgbClr val="92D050"/>
                </a:solidFill>
                <a:latin typeface="Tahoma" panose="020B0604030504040204" pitchFamily="34" charset="0"/>
              </a:rPr>
              <a:t>&lt; 30 lm/m</a:t>
            </a:r>
            <a:r>
              <a:rPr lang="fr-FR" altLang="fr-FR" sz="1400" b="1" baseline="30000" dirty="0" smtClean="0">
                <a:solidFill>
                  <a:srgbClr val="92D050"/>
                </a:solidFill>
                <a:latin typeface="Tahoma" panose="020B0604030504040204" pitchFamily="34" charset="0"/>
              </a:rPr>
              <a:t>2</a:t>
            </a:r>
            <a:r>
              <a:rPr lang="fr-FR" altLang="fr-FR" sz="1400" b="1" dirty="0" smtClean="0">
                <a:solidFill>
                  <a:srgbClr val="92D050"/>
                </a:solidFill>
                <a:latin typeface="Tahoma" panose="020B0604030504040204" pitchFamily="34" charset="0"/>
              </a:rPr>
              <a:t>      			                                                   	conforme Charte de territoire ?</a:t>
            </a:r>
            <a:endParaRPr lang="fr-FR" altLang="fr-FR" sz="1600" u="sng" dirty="0" smtClean="0">
              <a:solidFill>
                <a:srgbClr val="92D050"/>
              </a:solidFill>
              <a:latin typeface="Tahoma" panose="020B0604030504040204" pitchFamily="34" charset="0"/>
            </a:endParaRPr>
          </a:p>
        </p:txBody>
      </p:sp>
      <p:sp>
        <p:nvSpPr>
          <p:cNvPr id="2" name="Rectangle 5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4863964" y="404211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200" baseline="0" dirty="0"/>
              <a:t>8 luminaires avec </a:t>
            </a:r>
            <a:r>
              <a:rPr lang="fr-FR" sz="1200" b="1" baseline="0" dirty="0"/>
              <a:t>source SHP de 10700 lumens </a:t>
            </a:r>
            <a:r>
              <a:rPr lang="fr-FR" sz="1200" baseline="0" dirty="0"/>
              <a:t>(</a:t>
            </a:r>
            <a:r>
              <a:rPr lang="fr-FR" sz="1200" baseline="0" dirty="0" smtClean="0"/>
              <a:t>100W</a:t>
            </a:r>
            <a:r>
              <a:rPr lang="fr-FR" sz="1200" baseline="0" dirty="0"/>
              <a:t>) : </a:t>
            </a:r>
            <a:r>
              <a:rPr lang="fr-FR" sz="1200" b="1" baseline="0" dirty="0"/>
              <a:t>85600 </a:t>
            </a:r>
            <a:r>
              <a:rPr lang="fr-FR" sz="1200" b="1" baseline="0" dirty="0" smtClean="0"/>
              <a:t>lumens</a:t>
            </a:r>
          </a:p>
          <a:p>
            <a:r>
              <a:rPr lang="fr-FR" sz="1200" b="1" baseline="0" dirty="0" smtClean="0"/>
              <a:t>DSFLI = 50 </a:t>
            </a:r>
            <a:r>
              <a:rPr lang="fr-FR" altLang="fr-FR" sz="1200" b="1" baseline="0" dirty="0">
                <a:latin typeface="Tahoma" panose="020B0604030504040204" pitchFamily="34" charset="0"/>
              </a:rPr>
              <a:t>lm/m</a:t>
            </a:r>
            <a:r>
              <a:rPr lang="fr-FR" altLang="fr-FR" sz="1200" b="1" baseline="30000" dirty="0">
                <a:latin typeface="Tahoma" panose="020B0604030504040204" pitchFamily="34" charset="0"/>
              </a:rPr>
              <a:t>2</a:t>
            </a:r>
            <a:endParaRPr lang="fr-FR" sz="1200" b="1" baseline="30000" dirty="0" smtClean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766" y="1426539"/>
            <a:ext cx="3977979" cy="2651848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577" y="1426538"/>
            <a:ext cx="4714283" cy="2651849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0" name="ZoneTexte 9"/>
          <p:cNvSpPr txBox="1"/>
          <p:nvPr/>
        </p:nvSpPr>
        <p:spPr>
          <a:xfrm>
            <a:off x="88300" y="4043225"/>
            <a:ext cx="3931249" cy="933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baseline="0" dirty="0"/>
              <a:t>Surface à éclairer : </a:t>
            </a:r>
            <a:r>
              <a:rPr lang="fr-FR" sz="1200" b="1" baseline="0" dirty="0" smtClean="0"/>
              <a:t>1710 m</a:t>
            </a:r>
            <a:r>
              <a:rPr lang="fr-FR" sz="1200" b="1" baseline="30000" dirty="0" smtClean="0"/>
              <a:t>2 </a:t>
            </a:r>
          </a:p>
          <a:p>
            <a:r>
              <a:rPr lang="fr-FR" sz="800" baseline="0" dirty="0" smtClean="0"/>
              <a:t>(</a:t>
            </a:r>
            <a:r>
              <a:rPr lang="fr-FR" sz="800" u="sng" baseline="0" dirty="0">
                <a:hlinkClick r:id="rId5"/>
              </a:rPr>
              <a:t>https://www.geoportail.gouv.fr/carte?c=2.2946603536037564,48.53441822875237&amp;z=19&amp;l0=GEOGRAPHICALGRIDSYSTEMS.MAPS.SCAN-EXPRESS.STANDARD::GEOPORTAIL:OGC:WMTS(1)&amp;l1=ORTHOIMAGERY.ORTHOPHOTOS::GEOPORTAIL:OGC:WMTS(1)&amp;</a:t>
            </a:r>
            <a:r>
              <a:rPr lang="fr-FR" sz="800" u="sng" baseline="0" dirty="0" smtClean="0">
                <a:hlinkClick r:id="rId5"/>
              </a:rPr>
              <a:t>permalink=yes</a:t>
            </a:r>
            <a:r>
              <a:rPr lang="fr-FR" sz="800" baseline="0" dirty="0" smtClean="0"/>
              <a:t>)</a:t>
            </a:r>
            <a:endParaRPr lang="fr-FR" sz="800" baseline="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389190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4" y="2413552"/>
            <a:ext cx="9132676" cy="4443936"/>
          </a:xfrm>
          <a:prstGeom prst="rect">
            <a:avLst/>
          </a:prstGeom>
        </p:spPr>
      </p:pic>
      <p:sp>
        <p:nvSpPr>
          <p:cNvPr id="2" name="Rectangle 5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11324" y="-32274"/>
            <a:ext cx="9189762" cy="1121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85725">
              <a:spcBef>
                <a:spcPts val="600"/>
              </a:spcBef>
            </a:pPr>
            <a:r>
              <a:rPr lang="fr-FR" sz="3200" baseline="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hlinkClick r:id="rId4"/>
              </a:rPr>
              <a:t>https://lighttrends.lightpollutionmap.info</a:t>
            </a:r>
            <a:r>
              <a:rPr lang="fr-FR" sz="3200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32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</a:t>
            </a:r>
            <a:r>
              <a:rPr lang="fr-FR" sz="36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32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8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</a:t>
            </a:r>
          </a:p>
          <a:p>
            <a:pPr marL="85725">
              <a:spcBef>
                <a:spcPts val="600"/>
              </a:spcBef>
            </a:pPr>
            <a:r>
              <a:rPr lang="fr-FR" sz="28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Outil de suivi de l’évolution de la pollution </a:t>
            </a:r>
            <a:r>
              <a:rPr lang="fr-FR" sz="2800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lumineuse</a:t>
            </a:r>
            <a:endParaRPr lang="fr-FR" altLang="fr-FR" sz="2800" i="1" baseline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ZoneTexte 2"/>
          <p:cNvSpPr txBox="1"/>
          <p:nvPr/>
        </p:nvSpPr>
        <p:spPr>
          <a:xfrm flipH="1">
            <a:off x="791580" y="1494900"/>
            <a:ext cx="3672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i="1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Etrechy (91) »</a:t>
            </a:r>
            <a:endParaRPr lang="fr-FR" sz="2000" b="1" i="1" baseline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3015" y="1088740"/>
            <a:ext cx="5149185" cy="250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237958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1" y="1729561"/>
            <a:ext cx="9132679" cy="5137131"/>
          </a:xfrm>
          <a:prstGeom prst="rect">
            <a:avLst/>
          </a:prstGeom>
        </p:spPr>
      </p:pic>
      <p:sp>
        <p:nvSpPr>
          <p:cNvPr id="2" name="Rectangle 5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11324" y="-32274"/>
            <a:ext cx="9189762" cy="1121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85725">
              <a:spcBef>
                <a:spcPts val="600"/>
              </a:spcBef>
            </a:pPr>
            <a:r>
              <a:rPr lang="fr-FR" sz="3200" baseline="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hlinkClick r:id="rId4"/>
              </a:rPr>
              <a:t>https://lighttrends.lightpollutionmap.info</a:t>
            </a:r>
            <a:r>
              <a:rPr lang="fr-FR" sz="3200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32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</a:t>
            </a:r>
            <a:r>
              <a:rPr lang="fr-FR" sz="36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32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8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</a:t>
            </a:r>
          </a:p>
          <a:p>
            <a:pPr marL="85725">
              <a:spcBef>
                <a:spcPts val="600"/>
              </a:spcBef>
            </a:pPr>
            <a:r>
              <a:rPr lang="fr-FR" sz="28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Outil de suivi de l’évolution de la pollution </a:t>
            </a:r>
            <a:r>
              <a:rPr lang="fr-FR" sz="2800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lumineuse</a:t>
            </a:r>
            <a:endParaRPr lang="fr-FR" altLang="fr-FR" sz="2800" i="1" baseline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4046" y="1088740"/>
            <a:ext cx="4079954" cy="22949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 flipH="1">
            <a:off x="1007514" y="1204455"/>
            <a:ext cx="3672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i="1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Savigny-le-Temple (77) »</a:t>
            </a:r>
            <a:endParaRPr lang="fr-FR" sz="2000" b="1" i="1" baseline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2429505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11324" y="-32274"/>
            <a:ext cx="9189762" cy="1121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85725">
              <a:spcBef>
                <a:spcPts val="600"/>
              </a:spcBef>
            </a:pPr>
            <a:r>
              <a:rPr lang="fr-FR" sz="3200" baseline="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hlinkClick r:id="rId3"/>
              </a:rPr>
              <a:t>https://lighttrends.lightpollutionmap.info</a:t>
            </a:r>
            <a:r>
              <a:rPr lang="fr-FR" sz="3200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32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 </a:t>
            </a:r>
            <a:r>
              <a:rPr lang="fr-FR" sz="36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32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8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</a:t>
            </a:r>
          </a:p>
          <a:p>
            <a:pPr marL="85725">
              <a:spcBef>
                <a:spcPts val="600"/>
              </a:spcBef>
            </a:pPr>
            <a:r>
              <a:rPr lang="fr-FR" sz="28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Outil de suivi de l’évolution de la pollution </a:t>
            </a:r>
            <a:r>
              <a:rPr lang="fr-FR" sz="2800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lumineuse</a:t>
            </a:r>
            <a:endParaRPr lang="fr-FR" altLang="fr-FR" sz="2800" i="1" baseline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ZoneTexte 2"/>
          <p:cNvSpPr txBox="1"/>
          <p:nvPr/>
        </p:nvSpPr>
        <p:spPr>
          <a:xfrm flipH="1">
            <a:off x="854876" y="1188989"/>
            <a:ext cx="8001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i="1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Lardy (91) » </a:t>
            </a:r>
            <a:r>
              <a:rPr lang="fr-FR" sz="2000" i="1" baseline="0" dirty="0" smtClean="0"/>
              <a:t>- Extinction 00h00/05h00 depuis octobre 2017</a:t>
            </a:r>
            <a:endParaRPr lang="fr-FR" sz="2000" i="1" baseline="0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24" y="1737691"/>
            <a:ext cx="9132676" cy="513713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24" y="4578021"/>
            <a:ext cx="4083200" cy="229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0866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11324" y="-32274"/>
            <a:ext cx="9189762" cy="1121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85725">
              <a:spcBef>
                <a:spcPts val="600"/>
              </a:spcBef>
            </a:pPr>
            <a:r>
              <a:rPr lang="fr-FR" sz="3200" baseline="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hlinkClick r:id="rId3"/>
              </a:rPr>
              <a:t>https://lighttrends.lightpollutionmap.info</a:t>
            </a:r>
            <a:r>
              <a:rPr lang="fr-FR" sz="3200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32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 </a:t>
            </a:r>
            <a:r>
              <a:rPr lang="fr-FR" sz="36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32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8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</a:t>
            </a:r>
          </a:p>
          <a:p>
            <a:pPr marL="85725">
              <a:spcBef>
                <a:spcPts val="600"/>
              </a:spcBef>
            </a:pPr>
            <a:r>
              <a:rPr lang="fr-FR" sz="28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Outil de suivi de l’évolution de la pollution </a:t>
            </a:r>
            <a:r>
              <a:rPr lang="fr-FR" sz="2800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lumineuse</a:t>
            </a:r>
            <a:endParaRPr lang="fr-FR" altLang="fr-FR" sz="2800" i="1" baseline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ZoneTexte 2"/>
          <p:cNvSpPr txBox="1"/>
          <p:nvPr/>
        </p:nvSpPr>
        <p:spPr>
          <a:xfrm flipH="1">
            <a:off x="854876" y="1188989"/>
            <a:ext cx="43651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i="1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Saint-Fargeau-Ponthierry (77) »</a:t>
            </a:r>
            <a:endParaRPr lang="fr-FR" sz="2000" b="1" i="1" baseline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23" y="1718740"/>
            <a:ext cx="9136461" cy="513926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0800" y="4561200"/>
            <a:ext cx="4083200" cy="229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13397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8" y="1720280"/>
            <a:ext cx="9133724" cy="5137720"/>
          </a:xfrm>
          <a:prstGeom prst="rect">
            <a:avLst/>
          </a:prstGeom>
        </p:spPr>
      </p:pic>
      <p:sp>
        <p:nvSpPr>
          <p:cNvPr id="2" name="Rectangle 5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11324" y="-32274"/>
            <a:ext cx="9189762" cy="1121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85725">
              <a:spcBef>
                <a:spcPts val="600"/>
              </a:spcBef>
            </a:pPr>
            <a:r>
              <a:rPr lang="fr-FR" sz="3200" baseline="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hlinkClick r:id="rId4"/>
              </a:rPr>
              <a:t>https://lighttrends.lightpollutionmap.info</a:t>
            </a:r>
            <a:r>
              <a:rPr lang="fr-FR" sz="3200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32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</a:t>
            </a:r>
            <a:r>
              <a:rPr lang="fr-FR" sz="36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32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8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</a:t>
            </a:r>
          </a:p>
          <a:p>
            <a:pPr marL="85725">
              <a:spcBef>
                <a:spcPts val="600"/>
              </a:spcBef>
            </a:pPr>
            <a:r>
              <a:rPr lang="fr-FR" sz="28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Outil de suivi de l’évolution de la pollution </a:t>
            </a:r>
            <a:r>
              <a:rPr lang="fr-FR" sz="2800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lumineuse</a:t>
            </a:r>
            <a:endParaRPr lang="fr-FR" altLang="fr-FR" sz="2800" i="1" baseline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ZoneTexte 2"/>
          <p:cNvSpPr txBox="1"/>
          <p:nvPr/>
        </p:nvSpPr>
        <p:spPr>
          <a:xfrm flipH="1">
            <a:off x="1007514" y="1204455"/>
            <a:ext cx="3672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i="1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La-Chapelle-la-Reine (77) »</a:t>
            </a:r>
            <a:endParaRPr lang="fr-FR" sz="2000" b="1" i="1" baseline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08" y="4833000"/>
            <a:ext cx="3600000" cy="202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80319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4" y="1484784"/>
            <a:ext cx="9124750" cy="5132672"/>
          </a:xfrm>
          <a:prstGeom prst="rect">
            <a:avLst/>
          </a:prstGeom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08" y="228600"/>
            <a:ext cx="8325049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600" dirty="0" smtClean="0"/>
              <a:t>Présentation disponible en téléchargement sur </a:t>
            </a:r>
            <a:r>
              <a:rPr lang="fr-FR" altLang="fr-FR" sz="3600" dirty="0" smtClean="0">
                <a:hlinkClick r:id="rId4"/>
              </a:rPr>
              <a:t>wikinight.free.fr</a:t>
            </a:r>
            <a:r>
              <a:rPr lang="fr-FR" altLang="fr-FR" sz="3600" dirty="0" smtClean="0"/>
              <a:t> :</a:t>
            </a:r>
            <a:endParaRPr lang="fr-FR" altLang="fr-FR" sz="3600" dirty="0"/>
          </a:p>
        </p:txBody>
      </p:sp>
    </p:spTree>
    <p:extLst>
      <p:ext uri="{BB962C8B-B14F-4D97-AF65-F5344CB8AC3E}">
        <p14:creationId xmlns:p14="http://schemas.microsoft.com/office/powerpoint/2010/main" val="325045503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oussole">
  <a:themeElements>
    <a:clrScheme name="Boussole 4">
      <a:dk1>
        <a:srgbClr val="676A5C"/>
      </a:dk1>
      <a:lt1>
        <a:srgbClr val="FFFFFF"/>
      </a:lt1>
      <a:dk2>
        <a:srgbClr val="686B5D"/>
      </a:dk2>
      <a:lt2>
        <a:srgbClr val="FFFFCC"/>
      </a:lt2>
      <a:accent1>
        <a:srgbClr val="CC6600"/>
      </a:accent1>
      <a:accent2>
        <a:srgbClr val="809EA8"/>
      </a:accent2>
      <a:accent3>
        <a:srgbClr val="B9BAB6"/>
      </a:accent3>
      <a:accent4>
        <a:srgbClr val="DADADA"/>
      </a:accent4>
      <a:accent5>
        <a:srgbClr val="E2B8AA"/>
      </a:accent5>
      <a:accent6>
        <a:srgbClr val="738F98"/>
      </a:accent6>
      <a:hlink>
        <a:srgbClr val="DDBF4F"/>
      </a:hlink>
      <a:folHlink>
        <a:srgbClr val="B7B6A3"/>
      </a:folHlink>
    </a:clrScheme>
    <a:fontScheme name="Boussole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16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16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Boussole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ussole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ussole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ussole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ussole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ussole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ussole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ussole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ussole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38496</TotalTime>
  <Words>2762</Words>
  <Application>Microsoft Office PowerPoint</Application>
  <PresentationFormat>Affichage à l'écran (4:3)</PresentationFormat>
  <Paragraphs>924</Paragraphs>
  <Slides>50</Slides>
  <Notes>50</Notes>
  <HiddenSlides>21</HiddenSlides>
  <MMClips>0</MMClips>
  <ScaleCrop>false</ScaleCrop>
  <HeadingPairs>
    <vt:vector size="8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50</vt:i4>
      </vt:variant>
    </vt:vector>
  </HeadingPairs>
  <TitlesOfParts>
    <vt:vector size="60" baseType="lpstr">
      <vt:lpstr>Arial</vt:lpstr>
      <vt:lpstr>Calibri</vt:lpstr>
      <vt:lpstr>Cambria Math</vt:lpstr>
      <vt:lpstr>Courier New</vt:lpstr>
      <vt:lpstr>Symbol</vt:lpstr>
      <vt:lpstr>Tahoma</vt:lpstr>
      <vt:lpstr>Times New Roman</vt:lpstr>
      <vt:lpstr>Wingdings</vt:lpstr>
      <vt:lpstr>Boussole</vt:lpstr>
      <vt:lpstr>Document</vt:lpstr>
      <vt:lpstr>L’arrêté du 27 décembre 2018 relatif à la prévention, à la réduction                                             et à la limitation des nuisances lumineuses Pierre Brunet – Réseau juridique France Nature Environnement (pierre.m.brunet@free.fr)</vt:lpstr>
      <vt:lpstr>L’arrêté du 27 décembre 2018</vt:lpstr>
      <vt:lpstr>Art. 1 – « Les installations concernées »</vt:lpstr>
      <vt:lpstr>Art. 2 – « les extinctions »</vt:lpstr>
      <vt:lpstr>Art. 3 – « Les prescriptions techniques »</vt:lpstr>
      <vt:lpstr>Art. 3 – « Les prescriptions techniques »</vt:lpstr>
      <vt:lpstr>Art. 3-II-1 &amp; Art. 3-II-2 : « Les émissions vers le haut »</vt:lpstr>
      <vt:lpstr>Diagramme photométrique et répartition de flux</vt:lpstr>
      <vt:lpstr>Art. 3 – « Les prescriptions techniques »</vt:lpstr>
      <vt:lpstr>Art.3-II-3  « La température de couleur »</vt:lpstr>
      <vt:lpstr>Art. 3-II-3 : « La température de couleur »</vt:lpstr>
      <vt:lpstr>Art. 3 – « Les prescriptions techniques »</vt:lpstr>
      <vt:lpstr>Art.3-II-4</vt:lpstr>
      <vt:lpstr>Art.3-II-4 – « DSFLI – étude de cas »</vt:lpstr>
      <vt:lpstr>Art.3-II-4 – « DSFLI – étude de cas »</vt:lpstr>
      <vt:lpstr>Art.3-II-4 – « DSFLI – étude de cas »</vt:lpstr>
      <vt:lpstr>Art.3-II-4 – « DSFLI – étude de cas »</vt:lpstr>
      <vt:lpstr>Art.3-II-4</vt:lpstr>
      <vt:lpstr>Art.3-II-4 « Densité Surfacique de Flux Lumineux Installé »</vt:lpstr>
      <vt:lpstr>Art.3-II-4 « Densité Surfacique de Flux Lumineux Installé »</vt:lpstr>
      <vt:lpstr>Art. 3 – « Les prescriptions techniques »</vt:lpstr>
      <vt:lpstr>Présentation PowerPoint</vt:lpstr>
      <vt:lpstr>Présentation PowerPoint</vt:lpstr>
      <vt:lpstr>Art. 4 – « Les sites d’observation astronomique &amp; les espaces naturels »</vt:lpstr>
      <vt:lpstr>Art. 5 – « Information &amp; contrôle »</vt:lpstr>
      <vt:lpstr>Art. 8 – « Calendrier »</vt:lpstr>
      <vt:lpstr>Aller au-delà de l’arrêté du 27/12/18 : Charte de territoire</vt:lpstr>
      <vt:lpstr>Charte de territoire Aller au-delà des prescriptions de l’Arrêté :</vt:lpstr>
      <vt:lpstr>Art. 2 :  « les extinctions »</vt:lpstr>
      <vt:lpstr>Art. 3-II-1 : « Les émissions vers le haut »</vt:lpstr>
      <vt:lpstr>Art. 3-II-1 : « Les émissions vers le haut »</vt:lpstr>
      <vt:lpstr>Art. 3-II-1 : « Les émissions vers le haut »</vt:lpstr>
      <vt:lpstr>Art. 3-II-1 : « Les émissions vers le haut »</vt:lpstr>
      <vt:lpstr>Art. 3-II-1 : « Les émissions vers le haut »</vt:lpstr>
      <vt:lpstr>Art. 3-II-3 : « La température de couleur »</vt:lpstr>
      <vt:lpstr>Art. 3-II-3 : « La température de couleur »</vt:lpstr>
      <vt:lpstr>Art. 3-II-3 : « La température de couleur »</vt:lpstr>
      <vt:lpstr>Art. 3-II-3 : « La température de couleur »</vt:lpstr>
      <vt:lpstr>Art. 3-II-3 : « La température de couleur »</vt:lpstr>
      <vt:lpstr>Art. 3-II-3 : « La température de couleur »</vt:lpstr>
      <vt:lpstr>Art. 3-II-4 : « La dotation de lumière » (DSFLI)</vt:lpstr>
      <vt:lpstr>Art. 3-II-4 : « La dotation de lumière »</vt:lpstr>
      <vt:lpstr>Art. 3-II-4 : « La dotation de lumière »</vt:lpstr>
      <vt:lpstr>Art. 3-II-4 : « DSFLI – étude de cas »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disponible en téléchargement sur wikinight.free.fr 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Panoramas à 360° des dômes de pollution lumineuse</dc:title>
  <dc:creator>Standard</dc:creator>
  <cp:lastModifiedBy>Pierre Brunet</cp:lastModifiedBy>
  <cp:revision>1472</cp:revision>
  <dcterms:created xsi:type="dcterms:W3CDTF">2003-09-22T14:43:53Z</dcterms:created>
  <dcterms:modified xsi:type="dcterms:W3CDTF">2020-03-13T06:43:07Z</dcterms:modified>
</cp:coreProperties>
</file>