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21"/>
  </p:notesMasterIdLst>
  <p:handoutMasterIdLst>
    <p:handoutMasterId r:id="rId22"/>
  </p:handoutMasterIdLst>
  <p:sldIdLst>
    <p:sldId id="780" r:id="rId2"/>
    <p:sldId id="806" r:id="rId3"/>
    <p:sldId id="795" r:id="rId4"/>
    <p:sldId id="797" r:id="rId5"/>
    <p:sldId id="802" r:id="rId6"/>
    <p:sldId id="800" r:id="rId7"/>
    <p:sldId id="814" r:id="rId8"/>
    <p:sldId id="796" r:id="rId9"/>
    <p:sldId id="799" r:id="rId10"/>
    <p:sldId id="801" r:id="rId11"/>
    <p:sldId id="813" r:id="rId12"/>
    <p:sldId id="811" r:id="rId13"/>
    <p:sldId id="803" r:id="rId14"/>
    <p:sldId id="805" r:id="rId15"/>
    <p:sldId id="807" r:id="rId16"/>
    <p:sldId id="808" r:id="rId17"/>
    <p:sldId id="810" r:id="rId18"/>
    <p:sldId id="812" r:id="rId19"/>
    <p:sldId id="815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 Brunet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B12"/>
    <a:srgbClr val="008000"/>
    <a:srgbClr val="001320"/>
    <a:srgbClr val="002138"/>
    <a:srgbClr val="002942"/>
    <a:srgbClr val="4D4D4D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56091" autoAdjust="0"/>
  </p:normalViewPr>
  <p:slideViewPr>
    <p:cSldViewPr>
      <p:cViewPr varScale="1">
        <p:scale>
          <a:sx n="89" d="100"/>
          <a:sy n="89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02" y="-9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8E95A6D8-E909-4291-BCE4-E3FE680CFA1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BEB83D6-BA3F-4B42-8EAC-33860CA179A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22881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614210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25589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36029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379976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11439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198847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46315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25340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989069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288547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474976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97723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568887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443618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93841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596647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233237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38792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70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Logo_France_Nature_Environnement_2016">
            <a:hlinkClick r:id="rId3" action="ppaction://hlinksldjump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583" y="2529"/>
            <a:ext cx="569416" cy="47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9516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781963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 style du titre</a:t>
            </a:r>
          </a:p>
        </p:txBody>
      </p:sp>
      <p:sp>
        <p:nvSpPr>
          <p:cNvPr id="119516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5436096" y="6601520"/>
            <a:ext cx="3707903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mtClean="0"/>
              <a:t>Rencontre </a:t>
            </a:r>
            <a:r>
              <a:rPr lang="fr-FR" dirty="0" smtClean="0"/>
              <a:t>AMF-AITF-FNE, Paris 27/01/20</a:t>
            </a:r>
            <a:endParaRPr lang="fr-FR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mailto:pierre.m.brunet@free.fr" TargetMode="External"/><Relationship Id="rId4" Type="http://schemas.openxmlformats.org/officeDocument/2006/relationships/hyperlink" Target="https://www.legifrance.gouv.fr/eli/arrete/2018/12/27/TREP1831126A/jo/texte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9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1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5" Type="http://schemas.openxmlformats.org/officeDocument/2006/relationships/slide" Target="slide6.xml"/><Relationship Id="rId10" Type="http://schemas.openxmlformats.org/officeDocument/2006/relationships/slide" Target="slide13.xml"/><Relationship Id="rId4" Type="http://schemas.openxmlformats.org/officeDocument/2006/relationships/slide" Target="slide5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ions.jrc.ec.europa.eu/repository/bitstream/JRC115406/jrc115406_eugpp_road_lighting_technical_report_1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logique-solidaire.gouv.fr./arrete-du-27-decembre-2018-relatif-prevention-reduction-et-limitation-des-nuisances-lumineus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logique-solidaire.gouv.fr./arrete-du-27-decembre-2018-relatif-prevention-reduction-et-limitation-des-nuisances-lumineus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20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pendata.paris.fr/explore/dataset/eclairage-public/map/?disjunctive.nature_voi&amp;disjunctive.modele_lum&amp;disjunctive.lib_lumi_1&amp;location=17,48.8604,2.32158&amp;refine.lib_domain=Eclairage%20public&amp;refine.lib_lampef=Diodes%20Electroluminescentes" TargetMode="External"/><Relationship Id="rId5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2.png"/><Relationship Id="rId4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ikinight.free.fr/index.php/2019/12/26/public-lighting-in-berlin-a-european-capital-with-an-exemplary-moderate-light-pollution-visual-impressions/#Berlin" TargetMode="External"/><Relationship Id="rId5" Type="http://schemas.openxmlformats.org/officeDocument/2006/relationships/hyperlink" Target="http://wikinight.free.fr/wp-content/uploads/Grenelle/Arrete271218/Public_lighting-Berlin_wn.pdf" TargetMode="External"/><Relationship Id="rId4" Type="http://schemas.openxmlformats.org/officeDocument/2006/relationships/hyperlink" Target="http://wikinight.free.fr/index.php/2018/10/24/la-consultation-publique-sur-le-projet-darrete-nuisances-lumineuses-du-25-10-2018-au-12-11-2018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9806"/>
            <a:ext cx="9144000" cy="51435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9001" y="5805264"/>
            <a:ext cx="8577445" cy="105273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 indent="-85725"/>
            <a:r>
              <a:rPr lang="fr-FR" altLang="fr-FR" sz="2800" baseline="0" dirty="0" smtClean="0"/>
              <a:t>Rencontre AMF / AITF / FNE</a:t>
            </a:r>
            <a:r>
              <a:rPr lang="fr-FR" altLang="fr-FR" sz="2300" baseline="0" dirty="0" smtClean="0"/>
              <a:t>  </a:t>
            </a:r>
          </a:p>
          <a:p>
            <a:pPr marL="85725" indent="-85725"/>
            <a:r>
              <a:rPr lang="fr-FR" altLang="fr-FR" sz="1500" baseline="0" dirty="0" smtClean="0">
                <a:effectLst/>
              </a:rPr>
              <a:t>AMF, Paris, 27 janvier 2020</a:t>
            </a:r>
            <a:endParaRPr lang="fr-FR" altLang="fr-FR" sz="1500" baseline="0" dirty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2918" y="0"/>
            <a:ext cx="9146918" cy="1714500"/>
          </a:xfr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lIns="92075" tIns="46038" rIns="92075" bIns="46038"/>
          <a:lstStyle/>
          <a:p>
            <a:pPr marL="85725"/>
            <a:r>
              <a:rPr lang="fr-FR" altLang="fr-FR" sz="3600" dirty="0" smtClean="0"/>
              <a:t>L’</a:t>
            </a:r>
            <a:r>
              <a:rPr lang="fr-FR" altLang="fr-FR" sz="3600" dirty="0" smtClean="0">
                <a:hlinkClick r:id="rId4"/>
              </a:rPr>
              <a:t>arrêté</a:t>
            </a:r>
            <a:r>
              <a:rPr lang="fr-FR" altLang="fr-FR" sz="3600" dirty="0" smtClean="0"/>
              <a:t> du 27 décembre 2018</a:t>
            </a:r>
            <a:br>
              <a:rPr lang="fr-FR" altLang="fr-FR" sz="3600" dirty="0" smtClean="0"/>
            </a:br>
            <a:r>
              <a:rPr lang="fr-FR" altLang="fr-FR" sz="2800" i="1" dirty="0" smtClean="0"/>
              <a:t>relatif à la prévention, à la réduction                                             et à la limitation des nuisances lumineuses</a:t>
            </a:r>
            <a:br>
              <a:rPr lang="fr-FR" altLang="fr-FR" sz="2800" i="1" dirty="0" smtClean="0"/>
            </a:br>
            <a:r>
              <a:rPr lang="fr-FR" altLang="fr-FR" sz="1600" dirty="0" smtClean="0">
                <a:effectLst/>
              </a:rPr>
              <a:t>Pierre Brunet – Réseau juridique France Nature Environnement (</a:t>
            </a:r>
            <a:r>
              <a:rPr lang="fr-FR" altLang="fr-FR" sz="1600" dirty="0" smtClean="0">
                <a:effectLst/>
                <a:hlinkClick r:id="rId5"/>
              </a:rPr>
              <a:t>pierre.m.brunet@free.fr</a:t>
            </a:r>
            <a:r>
              <a:rPr lang="fr-FR" altLang="fr-FR" sz="1600" dirty="0" smtClean="0">
                <a:effectLst/>
              </a:rPr>
              <a:t>)</a:t>
            </a:r>
            <a:endParaRPr lang="fr-FR" altLang="fr-FR" sz="1800" dirty="0">
              <a:effectLst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 descr="Logo_France_Nature_Environnement_20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185" y="2528"/>
            <a:ext cx="1187624" cy="98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3567" y="2264943"/>
            <a:ext cx="9145810" cy="150214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268288"/>
            <a:r>
              <a:rPr lang="fr-FR" altLang="fr-FR" sz="2800" i="1" baseline="0" dirty="0" smtClean="0"/>
              <a:t>Quelques éléments sur le bien fondé, la simplicité, ou l’absence de coûts induits pour les gestionnaires</a:t>
            </a:r>
            <a:endParaRPr lang="fr-FR" altLang="fr-FR" sz="1200" i="1" baseline="0" dirty="0"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1" y="5844594"/>
            <a:ext cx="1520414" cy="99188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734" y="5844594"/>
            <a:ext cx="1861490" cy="9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7805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6" y="45159"/>
            <a:ext cx="8184536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800" dirty="0" smtClean="0"/>
              <a:t>Sommaire</a:t>
            </a:r>
            <a:endParaRPr lang="fr-FR" altLang="fr-FR" sz="28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749" y="1236486"/>
            <a:ext cx="8790235" cy="5432874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b="1" dirty="0" smtClean="0">
              <a:latin typeface="Tahoma" panose="020B0604030504040204" pitchFamily="34" charset="0"/>
            </a:endParaRPr>
          </a:p>
          <a:p>
            <a:pPr marL="452438" indent="-366713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Les motivations de FNE, ANPCEN et FRAPNA</a:t>
            </a:r>
          </a:p>
          <a:p>
            <a:pPr marL="452438" indent="-366713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b="1" dirty="0" smtClean="0">
              <a:latin typeface="Tahoma" panose="020B0604030504040204" pitchFamily="34" charset="0"/>
            </a:endParaRPr>
          </a:p>
          <a:p>
            <a:pPr marL="452438" indent="-366713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effectLst/>
                <a:latin typeface="Tahoma" panose="020B0604030504040204" pitchFamily="34" charset="0"/>
                <a:hlinkClick r:id="rId3" action="ppaction://hlinksldjump"/>
              </a:rPr>
              <a:t>Art. 3-II-2°</a:t>
            </a:r>
            <a:r>
              <a:rPr lang="fr-FR" altLang="fr-FR" sz="1400" b="1" dirty="0" smtClean="0">
                <a:effectLst/>
                <a:latin typeface="Tahoma" panose="020B0604030504040204" pitchFamily="34" charset="0"/>
              </a:rPr>
              <a:t> - La prescription sur l’« orientation de la lumière » : le Code Flux n°3 de la Commission Internationale de l’Eclairage</a:t>
            </a:r>
          </a:p>
          <a:p>
            <a:pPr marL="534988" indent="-82550">
              <a:spcBef>
                <a:spcPts val="600"/>
              </a:spcBef>
              <a:spcAft>
                <a:spcPts val="0"/>
              </a:spcAft>
              <a:buSzTx/>
              <a:buNone/>
            </a:pPr>
            <a:r>
              <a:rPr lang="fr-FR" altLang="fr-FR" sz="1400" b="1" i="1" dirty="0" smtClean="0">
                <a:effectLst/>
                <a:latin typeface="Tahoma" panose="020B0604030504040204" pitchFamily="34" charset="0"/>
              </a:rPr>
              <a:t>Une prescription de bon sens</a:t>
            </a: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3" action="ppaction://hlinksldjump"/>
              </a:rPr>
              <a:t>Définition</a:t>
            </a:r>
            <a:endParaRPr lang="fr-FR" altLang="fr-FR" sz="1100" b="1" dirty="0" smtClean="0">
              <a:effectLst/>
              <a:latin typeface="Tahoma" panose="020B0604030504040204" pitchFamily="34" charset="0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4" action="ppaction://hlinksldjump"/>
              </a:rPr>
              <a:t>Un confort pour usagers et riverains</a:t>
            </a:r>
            <a:endParaRPr lang="fr-FR" altLang="fr-FR" sz="1100" b="1" dirty="0" smtClean="0">
              <a:effectLst/>
              <a:latin typeface="Tahoma" panose="020B0604030504040204" pitchFamily="34" charset="0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5" action="ppaction://hlinksldjump"/>
              </a:rPr>
              <a:t>Les informations fabricants</a:t>
            </a:r>
            <a:endParaRPr lang="fr-FR" altLang="fr-FR" sz="1100" b="1" dirty="0" smtClean="0">
              <a:effectLst/>
              <a:latin typeface="Tahoma" panose="020B0604030504040204" pitchFamily="34" charset="0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>
                <a:effectLst/>
                <a:latin typeface="Tahoma" panose="020B0604030504040204" pitchFamily="34" charset="0"/>
                <a:hlinkClick r:id="rId6" action="ppaction://hlinksldjump"/>
              </a:rPr>
              <a:t>Absence de </a:t>
            </a: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6" action="ppaction://hlinksldjump"/>
              </a:rPr>
              <a:t>surcoût</a:t>
            </a:r>
            <a:endParaRPr lang="fr-FR" altLang="fr-FR" sz="1100" b="1" dirty="0">
              <a:effectLst/>
              <a:latin typeface="Tahoma" panose="020B0604030504040204" pitchFamily="34" charset="0"/>
              <a:hlinkClick r:id="rId7" action="ppaction://hlinksldjump"/>
            </a:endParaRPr>
          </a:p>
          <a:p>
            <a:pPr marL="85725" indent="0">
              <a:spcBef>
                <a:spcPts val="600"/>
              </a:spcBef>
              <a:spcAft>
                <a:spcPts val="0"/>
              </a:spcAft>
              <a:buSzTx/>
              <a:buNone/>
            </a:pPr>
            <a:endParaRPr lang="fr-FR" altLang="fr-FR" sz="1400" b="1" i="1" dirty="0" smtClean="0">
              <a:effectLst/>
              <a:latin typeface="Tahoma" panose="020B0604030504040204" pitchFamily="34" charset="0"/>
            </a:endParaRPr>
          </a:p>
          <a:p>
            <a:pPr marL="452438" indent="-366713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effectLst/>
                <a:latin typeface="Tahoma" panose="020B0604030504040204" pitchFamily="34" charset="0"/>
                <a:hlinkClick r:id="rId8" action="ppaction://hlinksldjump"/>
              </a:rPr>
              <a:t>Art. 3-II-4°</a:t>
            </a:r>
            <a:r>
              <a:rPr lang="fr-FR" altLang="fr-FR" sz="1400" b="1" dirty="0" smtClean="0">
                <a:effectLst/>
                <a:latin typeface="Tahoma" panose="020B0604030504040204" pitchFamily="34" charset="0"/>
              </a:rPr>
              <a:t> - La </a:t>
            </a:r>
            <a:r>
              <a:rPr lang="fr-FR" altLang="fr-FR" sz="1400" b="1" dirty="0">
                <a:effectLst/>
                <a:latin typeface="Tahoma" panose="020B0604030504040204" pitchFamily="34" charset="0"/>
              </a:rPr>
              <a:t>prescription sur </a:t>
            </a:r>
            <a:r>
              <a:rPr lang="fr-FR" altLang="fr-FR" sz="1400" b="1" dirty="0" smtClean="0">
                <a:effectLst/>
                <a:latin typeface="Tahoma" panose="020B0604030504040204" pitchFamily="34" charset="0"/>
              </a:rPr>
              <a:t>la « quantité de lumière » : la Densité Surfacique de Flux Lumineux Installé (DSFLI)</a:t>
            </a:r>
          </a:p>
          <a:p>
            <a:pPr marL="85725" indent="366713">
              <a:spcBef>
                <a:spcPts val="600"/>
              </a:spcBef>
              <a:spcAft>
                <a:spcPts val="0"/>
              </a:spcAft>
              <a:buSzTx/>
              <a:buNone/>
            </a:pPr>
            <a:r>
              <a:rPr lang="fr-FR" altLang="fr-FR" sz="1400" b="1" i="1" dirty="0" smtClean="0">
                <a:effectLst/>
                <a:latin typeface="Tahoma" panose="020B0604030504040204" pitchFamily="34" charset="0"/>
              </a:rPr>
              <a:t>Une dotation confortable</a:t>
            </a: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9" action="ppaction://hlinksldjump"/>
              </a:rPr>
              <a:t>Définition</a:t>
            </a:r>
            <a:endParaRPr lang="fr-FR" altLang="fr-FR" sz="1100" b="1" dirty="0" smtClean="0">
              <a:effectLst/>
              <a:latin typeface="Tahoma" panose="020B0604030504040204" pitchFamily="34" charset="0"/>
              <a:hlinkClick r:id="rId7" action="ppaction://hlinksldjump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7" action="ppaction://hlinksldjump"/>
              </a:rPr>
              <a:t>Les informations fabricants</a:t>
            </a:r>
            <a:endParaRPr lang="fr-FR" altLang="fr-FR" sz="1100" b="1" dirty="0" smtClean="0">
              <a:effectLst/>
              <a:latin typeface="Tahoma" panose="020B0604030504040204" pitchFamily="34" charset="0"/>
              <a:hlinkClick r:id="rId10" action="ppaction://hlinksldjump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10" action="ppaction://hlinksldjump"/>
              </a:rPr>
              <a:t>Calcul de la surface à éclairer</a:t>
            </a:r>
            <a:endParaRPr lang="fr-FR" altLang="fr-FR" sz="1100" b="1" dirty="0" smtClean="0">
              <a:effectLst/>
              <a:latin typeface="Tahoma" panose="020B0604030504040204" pitchFamily="34" charset="0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11" action="ppaction://hlinksldjump"/>
              </a:rPr>
              <a:t>Calcul de la DSFLI</a:t>
            </a:r>
            <a:endParaRPr lang="fr-FR" altLang="fr-FR" sz="1100" b="1" dirty="0" smtClean="0">
              <a:effectLst/>
              <a:latin typeface="Tahoma" panose="020B0604030504040204" pitchFamily="34" charset="0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12" action="ppaction://hlinksldjump"/>
              </a:rPr>
              <a:t>Une dotation confortable</a:t>
            </a:r>
            <a:endParaRPr lang="fr-FR" altLang="fr-FR" sz="1100" b="1" dirty="0" smtClean="0">
              <a:effectLst/>
              <a:latin typeface="Tahoma" panose="020B0604030504040204" pitchFamily="34" charset="0"/>
            </a:endParaRPr>
          </a:p>
          <a:p>
            <a:pPr marL="771525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100" b="1" dirty="0" smtClean="0">
                <a:effectLst/>
                <a:latin typeface="Tahoma" panose="020B0604030504040204" pitchFamily="34" charset="0"/>
                <a:hlinkClick r:id="rId13" action="ppaction://hlinksldjump"/>
              </a:rPr>
              <a:t>Absence de surcoût</a:t>
            </a:r>
            <a:endParaRPr lang="fr-FR" altLang="fr-FR" sz="1100" b="1" dirty="0">
              <a:effectLst/>
              <a:latin typeface="Tahoma" panose="020B0604030504040204" pitchFamily="34" charset="0"/>
            </a:endParaRPr>
          </a:p>
          <a:p>
            <a:pPr marL="452438" indent="-366713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200" b="1" i="1" dirty="0" smtClean="0"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7020272" y="-88099"/>
            <a:ext cx="2592288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Retour sommaire </a:t>
            </a:r>
            <a:r>
              <a:rPr lang="fr-FR" sz="4000" dirty="0">
                <a:sym typeface="Wingdings" panose="05000000000000000000" pitchFamily="2" charset="2"/>
              </a:rPr>
              <a:t>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4772916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2"/>
          <p:cNvSpPr>
            <a:spLocks noChangeArrowheads="1"/>
          </p:cNvSpPr>
          <p:nvPr/>
        </p:nvSpPr>
        <p:spPr bwMode="auto">
          <a:xfrm>
            <a:off x="2658288" y="5106622"/>
            <a:ext cx="626469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Schéma à l’échelle</a:t>
            </a:r>
            <a:endParaRPr kumimoji="0" lang="fr-FR" altLang="fr-FR" sz="700" b="0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,</a:t>
            </a: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6" y="45159"/>
            <a:ext cx="4575860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800" dirty="0" smtClean="0"/>
              <a:t>Les motivations de FNE, ANPCEN &amp; FRAPNA</a:t>
            </a:r>
            <a:endParaRPr lang="fr-FR" altLang="fr-FR" sz="28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749" y="1236487"/>
            <a:ext cx="4487285" cy="226452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700" b="1" dirty="0" smtClean="0">
              <a:latin typeface="Tahoma" panose="020B0604030504040204" pitchFamily="34" charset="0"/>
            </a:endParaRPr>
          </a:p>
          <a:p>
            <a:pPr marL="452438" indent="-366713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700" b="1" dirty="0" smtClean="0">
                <a:latin typeface="Tahoma" panose="020B0604030504040204" pitchFamily="34" charset="0"/>
              </a:rPr>
              <a:t>Un environnement nocturne artificialisé</a:t>
            </a:r>
          </a:p>
          <a:p>
            <a:pPr marL="452438" indent="-366713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700" b="1" dirty="0" smtClean="0">
              <a:latin typeface="Tahoma" panose="020B0604030504040204" pitchFamily="34" charset="0"/>
            </a:endParaRPr>
          </a:p>
          <a:p>
            <a:pPr marL="452438" indent="-366713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700" b="1" dirty="0" smtClean="0">
                <a:effectLst/>
                <a:latin typeface="Tahoma" panose="020B0604030504040204" pitchFamily="34" charset="0"/>
              </a:rPr>
              <a:t>Bien au-delà des périmètres urbanisés</a:t>
            </a:r>
          </a:p>
          <a:p>
            <a:pPr marL="452438" indent="-366713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700" b="1" i="1" dirty="0" smtClean="0">
              <a:effectLst/>
              <a:latin typeface="Tahoma" panose="020B0604030504040204" pitchFamily="34" charset="0"/>
            </a:endParaRPr>
          </a:p>
          <a:p>
            <a:pPr marL="452438" indent="-366713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700" b="1" dirty="0" smtClean="0">
                <a:effectLst/>
                <a:latin typeface="Tahoma" panose="020B0604030504040204" pitchFamily="34" charset="0"/>
              </a:rPr>
              <a:t>En croissance soutenue</a:t>
            </a:r>
            <a:endParaRPr lang="fr-FR" altLang="fr-FR" sz="1700" b="1" dirty="0">
              <a:effectLst/>
              <a:latin typeface="Tahoma" panose="020B0604030504040204" pitchFamily="34" charset="0"/>
            </a:endParaRPr>
          </a:p>
          <a:p>
            <a:pPr marL="452438" indent="-366713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600" b="1" i="1" dirty="0" smtClean="0"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0" name="Picture 35" descr="2Plaine du Verger Nor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246" y="-4709"/>
            <a:ext cx="4460821" cy="44608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36" descr="2Plaine du Verger Nord 3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4456113"/>
            <a:ext cx="9020175" cy="2378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273906" y="3669466"/>
            <a:ext cx="3337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baseline="0" dirty="0" smtClean="0"/>
              <a:t>A 10 km du Mans</a:t>
            </a:r>
          </a:p>
          <a:p>
            <a:pPr algn="r"/>
            <a:r>
              <a:rPr lang="fr-FR" sz="1400" i="1" baseline="0" dirty="0" smtClean="0"/>
              <a:t>Peu d’étoiles ont une luminosité supérieure à celle du halo</a:t>
            </a:r>
            <a:endParaRPr lang="fr-FR" sz="1400" i="1" baseline="0" dirty="0"/>
          </a:p>
        </p:txBody>
      </p:sp>
    </p:spTree>
    <p:extLst>
      <p:ext uri="{BB962C8B-B14F-4D97-AF65-F5344CB8AC3E}">
        <p14:creationId xmlns:p14="http://schemas.microsoft.com/office/powerpoint/2010/main" val="281360401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786" y="1133035"/>
            <a:ext cx="8940009" cy="552969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SzTx/>
              <a:buNone/>
            </a:pPr>
            <a:r>
              <a:rPr lang="fr-FR" altLang="fr-FR" sz="2400" b="1" u="sng" dirty="0" smtClean="0">
                <a:latin typeface="Tahoma" panose="020B0604030504040204" pitchFamily="34" charset="0"/>
              </a:rPr>
              <a:t>La prescription de l’arrêté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700" b="1" dirty="0" smtClean="0">
                <a:latin typeface="Tahoma" panose="020B0604030504040204" pitchFamily="34" charset="0"/>
              </a:rPr>
              <a:t>&gt;95</a:t>
            </a:r>
            <a:r>
              <a:rPr lang="fr-FR" altLang="fr-FR" sz="1700" b="1" dirty="0">
                <a:latin typeface="Tahoma" panose="020B0604030504040204" pitchFamily="34" charset="0"/>
              </a:rPr>
              <a:t>% de l’émission vers le bas, </a:t>
            </a:r>
            <a:r>
              <a:rPr lang="fr-FR" altLang="fr-FR" sz="1700" b="1" dirty="0" smtClean="0">
                <a:latin typeface="Tahoma" panose="020B0604030504040204" pitchFamily="34" charset="0"/>
              </a:rPr>
              <a:t>sont émis dans </a:t>
            </a:r>
            <a:r>
              <a:rPr lang="fr-FR" altLang="fr-FR" sz="1700" b="1" dirty="0">
                <a:latin typeface="Tahoma" panose="020B0604030504040204" pitchFamily="34" charset="0"/>
              </a:rPr>
              <a:t>un cône </a:t>
            </a:r>
            <a:r>
              <a:rPr lang="fr-FR" altLang="fr-FR" sz="1700" b="1" dirty="0" smtClean="0">
                <a:latin typeface="Tahoma" panose="020B0604030504040204" pitchFamily="34" charset="0"/>
              </a:rPr>
              <a:t>de demi-angle </a:t>
            </a:r>
            <a:r>
              <a:rPr lang="fr-FR" altLang="fr-FR" sz="1700" b="1" dirty="0">
                <a:latin typeface="Tahoma" panose="020B0604030504040204" pitchFamily="34" charset="0"/>
              </a:rPr>
              <a:t>75</a:t>
            </a:r>
            <a:r>
              <a:rPr lang="fr-FR" altLang="fr-FR" sz="1700" b="1" dirty="0" smtClean="0">
                <a:latin typeface="Tahoma" panose="020B0604030504040204" pitchFamily="34" charset="0"/>
              </a:rPr>
              <a:t>°</a:t>
            </a:r>
            <a:endParaRPr lang="fr-FR" altLang="fr-FR" sz="1050" b="1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Objectif : </a:t>
            </a:r>
            <a:r>
              <a:rPr lang="fr-FR" altLang="fr-FR" sz="1600" dirty="0" smtClean="0">
                <a:latin typeface="Tahoma" panose="020B0604030504040204" pitchFamily="34" charset="0"/>
              </a:rPr>
              <a:t>limitation de la lumière horizontale, éblouissante, intrusive ou perdue, polluante (émission à grande distance : parcours atmosphérique et diffusion maximaux)</a:t>
            </a:r>
            <a:endParaRPr lang="fr-FR" altLang="fr-FR" sz="1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Caractéristiques laboratoire à satisfaire :</a:t>
            </a:r>
          </a:p>
          <a:p>
            <a:pPr marL="752475" lvl="1" indent="-352425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fr-FR" altLang="fr-FR" sz="1600" b="1" i="1" dirty="0">
              <a:effectLst/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fr-FR" altLang="fr-FR" sz="1600" b="1" i="1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1200"/>
              </a:spcBef>
              <a:spcAft>
                <a:spcPts val="1200"/>
              </a:spcAft>
              <a:buNone/>
            </a:pPr>
            <a:endParaRPr lang="fr-FR" altLang="fr-FR" sz="3200" b="1" i="1" dirty="0" smtClean="0">
              <a:effectLst/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1% demeure émis vers le haut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5% demeurent émis à l’horizontale </a:t>
            </a:r>
            <a:r>
              <a:rPr lang="fr-FR" altLang="fr-FR" sz="1600" dirty="0" smtClean="0">
                <a:latin typeface="Tahoma" panose="020B0604030504040204" pitchFamily="34" charset="0"/>
              </a:rPr>
              <a:t>(perdus, intrusifs, éblouissants)</a:t>
            </a:r>
            <a:endParaRPr lang="fr-FR" altLang="fr-FR" sz="1800" i="1" dirty="0">
              <a:effectLst/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3-II-2 – Prescription applicable au Code </a:t>
            </a:r>
            <a:r>
              <a:rPr lang="fr-FR" altLang="fr-FR" sz="2400" dirty="0"/>
              <a:t>F</a:t>
            </a:r>
            <a:r>
              <a:rPr lang="fr-FR" altLang="fr-FR" sz="2400" dirty="0" smtClean="0"/>
              <a:t>lux n°3 de la </a:t>
            </a:r>
            <a:r>
              <a:rPr lang="fr-FR" altLang="fr-FR" sz="2400" dirty="0"/>
              <a:t>C</a:t>
            </a:r>
            <a:r>
              <a:rPr lang="fr-FR" altLang="fr-FR" sz="2400" dirty="0" smtClean="0"/>
              <a:t>ommission Internationale de l’Eclairage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4" name="Group 6"/>
          <p:cNvGrpSpPr>
            <a:grpSpLocks noChangeAspect="1"/>
          </p:cNvGrpSpPr>
          <p:nvPr/>
        </p:nvGrpSpPr>
        <p:grpSpPr bwMode="auto">
          <a:xfrm>
            <a:off x="802963" y="3043808"/>
            <a:ext cx="8094663" cy="2713038"/>
            <a:chOff x="512" y="1686"/>
            <a:chExt cx="5099" cy="1709"/>
          </a:xfrm>
        </p:grpSpPr>
        <p:sp>
          <p:nvSpPr>
            <p:cNvPr id="15" name="AutoShape 5"/>
            <p:cNvSpPr>
              <a:spLocks noChangeAspect="1" noChangeArrowheads="1" noTextEdit="1"/>
            </p:cNvSpPr>
            <p:nvPr/>
          </p:nvSpPr>
          <p:spPr bwMode="auto">
            <a:xfrm>
              <a:off x="512" y="1876"/>
              <a:ext cx="5076" cy="1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875" y="1686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875" y="1786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875" y="1885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875" y="1987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512" y="1864"/>
              <a:ext cx="5084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512" y="1874"/>
              <a:ext cx="5084" cy="11"/>
            </a:xfrm>
            <a:prstGeom prst="rect">
              <a:avLst/>
            </a:prstGeom>
            <a:solidFill>
              <a:srgbClr val="02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>
              <a:off x="512" y="1885"/>
              <a:ext cx="5084" cy="11"/>
            </a:xfrm>
            <a:prstGeom prst="rect">
              <a:avLst/>
            </a:prstGeom>
            <a:solidFill>
              <a:srgbClr val="040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>
              <a:off x="512" y="1896"/>
              <a:ext cx="5084" cy="13"/>
            </a:xfrm>
            <a:prstGeom prst="rect">
              <a:avLst/>
            </a:prstGeom>
            <a:solidFill>
              <a:srgbClr val="06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Rectangle 15"/>
            <p:cNvSpPr>
              <a:spLocks noChangeArrowheads="1"/>
            </p:cNvSpPr>
            <p:nvPr/>
          </p:nvSpPr>
          <p:spPr bwMode="auto">
            <a:xfrm>
              <a:off x="512" y="1909"/>
              <a:ext cx="5084" cy="11"/>
            </a:xfrm>
            <a:prstGeom prst="rect">
              <a:avLst/>
            </a:prstGeom>
            <a:solidFill>
              <a:srgbClr val="080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512" y="1920"/>
              <a:ext cx="5084" cy="11"/>
            </a:xfrm>
            <a:prstGeom prst="rect">
              <a:avLst/>
            </a:prstGeom>
            <a:solidFill>
              <a:srgbClr val="0A0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Rectangle 17"/>
            <p:cNvSpPr>
              <a:spLocks noChangeArrowheads="1"/>
            </p:cNvSpPr>
            <p:nvPr/>
          </p:nvSpPr>
          <p:spPr bwMode="auto">
            <a:xfrm>
              <a:off x="512" y="1931"/>
              <a:ext cx="5084" cy="13"/>
            </a:xfrm>
            <a:prstGeom prst="rect">
              <a:avLst/>
            </a:prstGeom>
            <a:solidFill>
              <a:srgbClr val="0C0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Rectangle 18"/>
            <p:cNvSpPr>
              <a:spLocks noChangeArrowheads="1"/>
            </p:cNvSpPr>
            <p:nvPr/>
          </p:nvSpPr>
          <p:spPr bwMode="auto">
            <a:xfrm>
              <a:off x="512" y="1944"/>
              <a:ext cx="5084" cy="11"/>
            </a:xfrm>
            <a:prstGeom prst="rect">
              <a:avLst/>
            </a:prstGeom>
            <a:solidFill>
              <a:srgbClr val="0E0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512" y="1955"/>
              <a:ext cx="5084" cy="11"/>
            </a:xfrm>
            <a:prstGeom prst="rect">
              <a:avLst/>
            </a:prstGeom>
            <a:solidFill>
              <a:srgbClr val="1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Rectangle 20"/>
            <p:cNvSpPr>
              <a:spLocks noChangeArrowheads="1"/>
            </p:cNvSpPr>
            <p:nvPr/>
          </p:nvSpPr>
          <p:spPr bwMode="auto">
            <a:xfrm>
              <a:off x="512" y="1966"/>
              <a:ext cx="5084" cy="13"/>
            </a:xfrm>
            <a:prstGeom prst="rect">
              <a:avLst/>
            </a:prstGeom>
            <a:solidFill>
              <a:srgbClr val="12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Rectangle 21"/>
            <p:cNvSpPr>
              <a:spLocks noChangeArrowheads="1"/>
            </p:cNvSpPr>
            <p:nvPr/>
          </p:nvSpPr>
          <p:spPr bwMode="auto">
            <a:xfrm>
              <a:off x="512" y="1979"/>
              <a:ext cx="5084" cy="11"/>
            </a:xfrm>
            <a:prstGeom prst="rect">
              <a:avLst/>
            </a:prstGeom>
            <a:solidFill>
              <a:srgbClr val="14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Rectangle 22"/>
            <p:cNvSpPr>
              <a:spLocks noChangeArrowheads="1"/>
            </p:cNvSpPr>
            <p:nvPr/>
          </p:nvSpPr>
          <p:spPr bwMode="auto">
            <a:xfrm>
              <a:off x="512" y="1990"/>
              <a:ext cx="5084" cy="11"/>
            </a:xfrm>
            <a:prstGeom prst="rect">
              <a:avLst/>
            </a:prstGeom>
            <a:solidFill>
              <a:srgbClr val="16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512" y="2001"/>
              <a:ext cx="5084" cy="13"/>
            </a:xfrm>
            <a:prstGeom prst="rect">
              <a:avLst/>
            </a:prstGeom>
            <a:solidFill>
              <a:srgbClr val="181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512" y="2014"/>
              <a:ext cx="5084" cy="11"/>
            </a:xfrm>
            <a:prstGeom prst="rect">
              <a:avLst/>
            </a:prstGeom>
            <a:solidFill>
              <a:srgbClr val="1A1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512" y="2025"/>
              <a:ext cx="5084" cy="11"/>
            </a:xfrm>
            <a:prstGeom prst="rect">
              <a:avLst/>
            </a:prstGeom>
            <a:solidFill>
              <a:srgbClr val="1C1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512" y="2036"/>
              <a:ext cx="5084" cy="13"/>
            </a:xfrm>
            <a:prstGeom prst="rect">
              <a:avLst/>
            </a:prstGeom>
            <a:solidFill>
              <a:srgbClr val="1E1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512" y="2049"/>
              <a:ext cx="5084" cy="11"/>
            </a:xfrm>
            <a:prstGeom prst="rect">
              <a:avLst/>
            </a:prstGeom>
            <a:solidFill>
              <a:srgbClr val="2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512" y="2060"/>
              <a:ext cx="5084" cy="11"/>
            </a:xfrm>
            <a:prstGeom prst="rect">
              <a:avLst/>
            </a:prstGeom>
            <a:solidFill>
              <a:srgbClr val="222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512" y="2071"/>
              <a:ext cx="5084" cy="13"/>
            </a:xfrm>
            <a:prstGeom prst="rect">
              <a:avLst/>
            </a:prstGeom>
            <a:solidFill>
              <a:srgbClr val="242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512" y="2084"/>
              <a:ext cx="5084" cy="11"/>
            </a:xfrm>
            <a:prstGeom prst="rect">
              <a:avLst/>
            </a:prstGeom>
            <a:solidFill>
              <a:srgbClr val="262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512" y="2095"/>
              <a:ext cx="5084" cy="11"/>
            </a:xfrm>
            <a:prstGeom prst="rect">
              <a:avLst/>
            </a:prstGeom>
            <a:solidFill>
              <a:srgbClr val="282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512" y="2106"/>
              <a:ext cx="5084" cy="13"/>
            </a:xfrm>
            <a:prstGeom prst="rect">
              <a:avLst/>
            </a:prstGeom>
            <a:solidFill>
              <a:srgbClr val="2A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512" y="2119"/>
              <a:ext cx="5084" cy="11"/>
            </a:xfrm>
            <a:prstGeom prst="rect">
              <a:avLst/>
            </a:prstGeom>
            <a:solidFill>
              <a:srgbClr val="2C2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512" y="2130"/>
              <a:ext cx="5084" cy="13"/>
            </a:xfrm>
            <a:prstGeom prst="rect">
              <a:avLst/>
            </a:prstGeom>
            <a:solidFill>
              <a:srgbClr val="2E2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512" y="2143"/>
              <a:ext cx="5084" cy="11"/>
            </a:xfrm>
            <a:prstGeom prst="rect">
              <a:avLst/>
            </a:prstGeom>
            <a:solidFill>
              <a:srgbClr val="30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512" y="2154"/>
              <a:ext cx="5084" cy="11"/>
            </a:xfrm>
            <a:prstGeom prst="rect">
              <a:avLst/>
            </a:prstGeom>
            <a:solidFill>
              <a:srgbClr val="32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512" y="2165"/>
              <a:ext cx="5084" cy="13"/>
            </a:xfrm>
            <a:prstGeom prst="rect">
              <a:avLst/>
            </a:prstGeom>
            <a:solidFill>
              <a:srgbClr val="343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512" y="2178"/>
              <a:ext cx="5084" cy="11"/>
            </a:xfrm>
            <a:prstGeom prst="rect">
              <a:avLst/>
            </a:prstGeom>
            <a:solidFill>
              <a:srgbClr val="363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512" y="2189"/>
              <a:ext cx="5084" cy="11"/>
            </a:xfrm>
            <a:prstGeom prst="rect">
              <a:avLst/>
            </a:prstGeom>
            <a:solidFill>
              <a:srgbClr val="38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Rectangle 40"/>
            <p:cNvSpPr>
              <a:spLocks noChangeArrowheads="1"/>
            </p:cNvSpPr>
            <p:nvPr/>
          </p:nvSpPr>
          <p:spPr bwMode="auto">
            <a:xfrm>
              <a:off x="512" y="2200"/>
              <a:ext cx="5084" cy="13"/>
            </a:xfrm>
            <a:prstGeom prst="rect">
              <a:avLst/>
            </a:prstGeom>
            <a:solidFill>
              <a:srgbClr val="3A3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Rectangle 41"/>
            <p:cNvSpPr>
              <a:spLocks noChangeArrowheads="1"/>
            </p:cNvSpPr>
            <p:nvPr/>
          </p:nvSpPr>
          <p:spPr bwMode="auto">
            <a:xfrm>
              <a:off x="512" y="2213"/>
              <a:ext cx="5084" cy="11"/>
            </a:xfrm>
            <a:prstGeom prst="rect">
              <a:avLst/>
            </a:prstGeom>
            <a:solidFill>
              <a:srgbClr val="3C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Rectangle 42"/>
            <p:cNvSpPr>
              <a:spLocks noChangeArrowheads="1"/>
            </p:cNvSpPr>
            <p:nvPr/>
          </p:nvSpPr>
          <p:spPr bwMode="auto">
            <a:xfrm>
              <a:off x="512" y="2224"/>
              <a:ext cx="5084" cy="11"/>
            </a:xfrm>
            <a:prstGeom prst="rect">
              <a:avLst/>
            </a:prstGeom>
            <a:solidFill>
              <a:srgbClr val="3E3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Rectangle 43"/>
            <p:cNvSpPr>
              <a:spLocks noChangeArrowheads="1"/>
            </p:cNvSpPr>
            <p:nvPr/>
          </p:nvSpPr>
          <p:spPr bwMode="auto">
            <a:xfrm>
              <a:off x="512" y="2235"/>
              <a:ext cx="5084" cy="13"/>
            </a:xfrm>
            <a:prstGeom prst="rect">
              <a:avLst/>
            </a:prstGeom>
            <a:solidFill>
              <a:srgbClr val="40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Rectangle 44"/>
            <p:cNvSpPr>
              <a:spLocks noChangeArrowheads="1"/>
            </p:cNvSpPr>
            <p:nvPr/>
          </p:nvSpPr>
          <p:spPr bwMode="auto">
            <a:xfrm>
              <a:off x="512" y="2248"/>
              <a:ext cx="5084" cy="11"/>
            </a:xfrm>
            <a:prstGeom prst="rect">
              <a:avLst/>
            </a:prstGeom>
            <a:solidFill>
              <a:srgbClr val="42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Rectangle 45"/>
            <p:cNvSpPr>
              <a:spLocks noChangeArrowheads="1"/>
            </p:cNvSpPr>
            <p:nvPr/>
          </p:nvSpPr>
          <p:spPr bwMode="auto">
            <a:xfrm>
              <a:off x="512" y="2259"/>
              <a:ext cx="5084" cy="11"/>
            </a:xfrm>
            <a:prstGeom prst="rect">
              <a:avLst/>
            </a:prstGeom>
            <a:solidFill>
              <a:srgbClr val="444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Rectangle 46"/>
            <p:cNvSpPr>
              <a:spLocks noChangeArrowheads="1"/>
            </p:cNvSpPr>
            <p:nvPr/>
          </p:nvSpPr>
          <p:spPr bwMode="auto">
            <a:xfrm>
              <a:off x="512" y="2270"/>
              <a:ext cx="5084" cy="13"/>
            </a:xfrm>
            <a:prstGeom prst="rect">
              <a:avLst/>
            </a:prstGeom>
            <a:solidFill>
              <a:srgbClr val="464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Rectangle 47"/>
            <p:cNvSpPr>
              <a:spLocks noChangeArrowheads="1"/>
            </p:cNvSpPr>
            <p:nvPr/>
          </p:nvSpPr>
          <p:spPr bwMode="auto">
            <a:xfrm>
              <a:off x="512" y="2283"/>
              <a:ext cx="5084" cy="11"/>
            </a:xfrm>
            <a:prstGeom prst="rect">
              <a:avLst/>
            </a:prstGeom>
            <a:solidFill>
              <a:srgbClr val="484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Rectangle 48"/>
            <p:cNvSpPr>
              <a:spLocks noChangeArrowheads="1"/>
            </p:cNvSpPr>
            <p:nvPr/>
          </p:nvSpPr>
          <p:spPr bwMode="auto">
            <a:xfrm>
              <a:off x="512" y="2294"/>
              <a:ext cx="5084" cy="11"/>
            </a:xfrm>
            <a:prstGeom prst="rect">
              <a:avLst/>
            </a:prstGeom>
            <a:solidFill>
              <a:srgbClr val="4A4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Rectangle 49"/>
            <p:cNvSpPr>
              <a:spLocks noChangeArrowheads="1"/>
            </p:cNvSpPr>
            <p:nvPr/>
          </p:nvSpPr>
          <p:spPr bwMode="auto">
            <a:xfrm>
              <a:off x="512" y="2305"/>
              <a:ext cx="5084" cy="13"/>
            </a:xfrm>
            <a:prstGeom prst="rect">
              <a:avLst/>
            </a:prstGeom>
            <a:solidFill>
              <a:srgbClr val="4C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Rectangle 50"/>
            <p:cNvSpPr>
              <a:spLocks noChangeArrowheads="1"/>
            </p:cNvSpPr>
            <p:nvPr/>
          </p:nvSpPr>
          <p:spPr bwMode="auto">
            <a:xfrm>
              <a:off x="512" y="2318"/>
              <a:ext cx="5084" cy="11"/>
            </a:xfrm>
            <a:prstGeom prst="rect">
              <a:avLst/>
            </a:prstGeom>
            <a:solidFill>
              <a:srgbClr val="4E4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Rectangle 51"/>
            <p:cNvSpPr>
              <a:spLocks noChangeArrowheads="1"/>
            </p:cNvSpPr>
            <p:nvPr/>
          </p:nvSpPr>
          <p:spPr bwMode="auto">
            <a:xfrm>
              <a:off x="512" y="2329"/>
              <a:ext cx="5084" cy="11"/>
            </a:xfrm>
            <a:prstGeom prst="rect">
              <a:avLst/>
            </a:prstGeom>
            <a:solidFill>
              <a:srgbClr val="50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Rectangle 52"/>
            <p:cNvSpPr>
              <a:spLocks noChangeArrowheads="1"/>
            </p:cNvSpPr>
            <p:nvPr/>
          </p:nvSpPr>
          <p:spPr bwMode="auto">
            <a:xfrm>
              <a:off x="512" y="2340"/>
              <a:ext cx="5084" cy="13"/>
            </a:xfrm>
            <a:prstGeom prst="rect">
              <a:avLst/>
            </a:prstGeom>
            <a:solidFill>
              <a:srgbClr val="52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Rectangle 53"/>
            <p:cNvSpPr>
              <a:spLocks noChangeArrowheads="1"/>
            </p:cNvSpPr>
            <p:nvPr/>
          </p:nvSpPr>
          <p:spPr bwMode="auto">
            <a:xfrm>
              <a:off x="512" y="2353"/>
              <a:ext cx="5084" cy="11"/>
            </a:xfrm>
            <a:prstGeom prst="rect">
              <a:avLst/>
            </a:prstGeom>
            <a:solidFill>
              <a:srgbClr val="54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Rectangle 54"/>
            <p:cNvSpPr>
              <a:spLocks noChangeArrowheads="1"/>
            </p:cNvSpPr>
            <p:nvPr/>
          </p:nvSpPr>
          <p:spPr bwMode="auto">
            <a:xfrm>
              <a:off x="512" y="2364"/>
              <a:ext cx="5084" cy="11"/>
            </a:xfrm>
            <a:prstGeom prst="rect">
              <a:avLst/>
            </a:prstGeom>
            <a:solidFill>
              <a:srgbClr val="565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52" name="Rectangle 55"/>
            <p:cNvSpPr>
              <a:spLocks noChangeArrowheads="1"/>
            </p:cNvSpPr>
            <p:nvPr/>
          </p:nvSpPr>
          <p:spPr bwMode="auto">
            <a:xfrm>
              <a:off x="512" y="2375"/>
              <a:ext cx="5084" cy="13"/>
            </a:xfrm>
            <a:prstGeom prst="rect">
              <a:avLst/>
            </a:prstGeom>
            <a:solidFill>
              <a:srgbClr val="58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53" name="Rectangle 56"/>
            <p:cNvSpPr>
              <a:spLocks noChangeArrowheads="1"/>
            </p:cNvSpPr>
            <p:nvPr/>
          </p:nvSpPr>
          <p:spPr bwMode="auto">
            <a:xfrm>
              <a:off x="512" y="2388"/>
              <a:ext cx="5084" cy="11"/>
            </a:xfrm>
            <a:prstGeom prst="rect">
              <a:avLst/>
            </a:prstGeom>
            <a:solidFill>
              <a:srgbClr val="5A5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56" name="Rectangle 57"/>
            <p:cNvSpPr>
              <a:spLocks noChangeArrowheads="1"/>
            </p:cNvSpPr>
            <p:nvPr/>
          </p:nvSpPr>
          <p:spPr bwMode="auto">
            <a:xfrm>
              <a:off x="512" y="2399"/>
              <a:ext cx="5084" cy="10"/>
            </a:xfrm>
            <a:prstGeom prst="rect">
              <a:avLst/>
            </a:prstGeom>
            <a:solidFill>
              <a:srgbClr val="5C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57" name="Rectangle 58"/>
            <p:cNvSpPr>
              <a:spLocks noChangeArrowheads="1"/>
            </p:cNvSpPr>
            <p:nvPr/>
          </p:nvSpPr>
          <p:spPr bwMode="auto">
            <a:xfrm>
              <a:off x="512" y="2409"/>
              <a:ext cx="5084" cy="14"/>
            </a:xfrm>
            <a:prstGeom prst="rect">
              <a:avLst/>
            </a:prstGeom>
            <a:solidFill>
              <a:srgbClr val="5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58" name="Rectangle 59"/>
            <p:cNvSpPr>
              <a:spLocks noChangeArrowheads="1"/>
            </p:cNvSpPr>
            <p:nvPr/>
          </p:nvSpPr>
          <p:spPr bwMode="auto">
            <a:xfrm>
              <a:off x="512" y="2423"/>
              <a:ext cx="5084" cy="11"/>
            </a:xfrm>
            <a:prstGeom prst="rect">
              <a:avLst/>
            </a:prstGeom>
            <a:solidFill>
              <a:srgbClr val="6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59" name="Rectangle 60"/>
            <p:cNvSpPr>
              <a:spLocks noChangeArrowheads="1"/>
            </p:cNvSpPr>
            <p:nvPr/>
          </p:nvSpPr>
          <p:spPr bwMode="auto">
            <a:xfrm>
              <a:off x="512" y="2434"/>
              <a:ext cx="5084" cy="10"/>
            </a:xfrm>
            <a:prstGeom prst="rect">
              <a:avLst/>
            </a:prstGeom>
            <a:solidFill>
              <a:srgbClr val="626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0" name="Rectangle 61"/>
            <p:cNvSpPr>
              <a:spLocks noChangeArrowheads="1"/>
            </p:cNvSpPr>
            <p:nvPr/>
          </p:nvSpPr>
          <p:spPr bwMode="auto">
            <a:xfrm>
              <a:off x="512" y="2444"/>
              <a:ext cx="5084" cy="14"/>
            </a:xfrm>
            <a:prstGeom prst="rect">
              <a:avLst/>
            </a:prstGeom>
            <a:solidFill>
              <a:srgbClr val="646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1" name="Rectangle 62"/>
            <p:cNvSpPr>
              <a:spLocks noChangeArrowheads="1"/>
            </p:cNvSpPr>
            <p:nvPr/>
          </p:nvSpPr>
          <p:spPr bwMode="auto">
            <a:xfrm>
              <a:off x="512" y="2458"/>
              <a:ext cx="5084" cy="11"/>
            </a:xfrm>
            <a:prstGeom prst="rect">
              <a:avLst/>
            </a:prstGeom>
            <a:solidFill>
              <a:srgbClr val="66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2" name="Rectangle 63"/>
            <p:cNvSpPr>
              <a:spLocks noChangeArrowheads="1"/>
            </p:cNvSpPr>
            <p:nvPr/>
          </p:nvSpPr>
          <p:spPr bwMode="auto">
            <a:xfrm>
              <a:off x="512" y="2469"/>
              <a:ext cx="5084" cy="10"/>
            </a:xfrm>
            <a:prstGeom prst="rect">
              <a:avLst/>
            </a:prstGeom>
            <a:solidFill>
              <a:srgbClr val="686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3" name="Rectangle 64"/>
            <p:cNvSpPr>
              <a:spLocks noChangeArrowheads="1"/>
            </p:cNvSpPr>
            <p:nvPr/>
          </p:nvSpPr>
          <p:spPr bwMode="auto">
            <a:xfrm>
              <a:off x="512" y="2479"/>
              <a:ext cx="5084" cy="14"/>
            </a:xfrm>
            <a:prstGeom prst="rect">
              <a:avLst/>
            </a:prstGeom>
            <a:solidFill>
              <a:srgbClr val="6A6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4" name="Rectangle 65"/>
            <p:cNvSpPr>
              <a:spLocks noChangeArrowheads="1"/>
            </p:cNvSpPr>
            <p:nvPr/>
          </p:nvSpPr>
          <p:spPr bwMode="auto">
            <a:xfrm>
              <a:off x="512" y="2493"/>
              <a:ext cx="5084" cy="11"/>
            </a:xfrm>
            <a:prstGeom prst="rect">
              <a:avLst/>
            </a:prstGeom>
            <a:solidFill>
              <a:srgbClr val="6C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5" name="Rectangle 66"/>
            <p:cNvSpPr>
              <a:spLocks noChangeArrowheads="1"/>
            </p:cNvSpPr>
            <p:nvPr/>
          </p:nvSpPr>
          <p:spPr bwMode="auto">
            <a:xfrm>
              <a:off x="512" y="2504"/>
              <a:ext cx="5084" cy="13"/>
            </a:xfrm>
            <a:prstGeom prst="rect">
              <a:avLst/>
            </a:prstGeom>
            <a:solidFill>
              <a:srgbClr val="6E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6" name="Rectangle 67"/>
            <p:cNvSpPr>
              <a:spLocks noChangeArrowheads="1"/>
            </p:cNvSpPr>
            <p:nvPr/>
          </p:nvSpPr>
          <p:spPr bwMode="auto">
            <a:xfrm>
              <a:off x="512" y="2517"/>
              <a:ext cx="5084" cy="11"/>
            </a:xfrm>
            <a:prstGeom prst="rect">
              <a:avLst/>
            </a:prstGeom>
            <a:solidFill>
              <a:srgbClr val="70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7" name="Rectangle 68"/>
            <p:cNvSpPr>
              <a:spLocks noChangeArrowheads="1"/>
            </p:cNvSpPr>
            <p:nvPr/>
          </p:nvSpPr>
          <p:spPr bwMode="auto">
            <a:xfrm>
              <a:off x="512" y="2528"/>
              <a:ext cx="5084" cy="11"/>
            </a:xfrm>
            <a:prstGeom prst="rect">
              <a:avLst/>
            </a:prstGeom>
            <a:solidFill>
              <a:srgbClr val="727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8" name="Rectangle 69"/>
            <p:cNvSpPr>
              <a:spLocks noChangeArrowheads="1"/>
            </p:cNvSpPr>
            <p:nvPr/>
          </p:nvSpPr>
          <p:spPr bwMode="auto">
            <a:xfrm>
              <a:off x="512" y="2539"/>
              <a:ext cx="5084" cy="13"/>
            </a:xfrm>
            <a:prstGeom prst="rect">
              <a:avLst/>
            </a:prstGeom>
            <a:solidFill>
              <a:srgbClr val="747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69" name="Rectangle 70"/>
            <p:cNvSpPr>
              <a:spLocks noChangeArrowheads="1"/>
            </p:cNvSpPr>
            <p:nvPr/>
          </p:nvSpPr>
          <p:spPr bwMode="auto">
            <a:xfrm>
              <a:off x="512" y="2552"/>
              <a:ext cx="5084" cy="11"/>
            </a:xfrm>
            <a:prstGeom prst="rect">
              <a:avLst/>
            </a:prstGeom>
            <a:solidFill>
              <a:srgbClr val="767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0" name="Rectangle 71"/>
            <p:cNvSpPr>
              <a:spLocks noChangeArrowheads="1"/>
            </p:cNvSpPr>
            <p:nvPr/>
          </p:nvSpPr>
          <p:spPr bwMode="auto">
            <a:xfrm>
              <a:off x="512" y="2563"/>
              <a:ext cx="5084" cy="11"/>
            </a:xfrm>
            <a:prstGeom prst="rect">
              <a:avLst/>
            </a:prstGeom>
            <a:solidFill>
              <a:srgbClr val="787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1" name="Rectangle 72"/>
            <p:cNvSpPr>
              <a:spLocks noChangeArrowheads="1"/>
            </p:cNvSpPr>
            <p:nvPr/>
          </p:nvSpPr>
          <p:spPr bwMode="auto">
            <a:xfrm>
              <a:off x="512" y="2574"/>
              <a:ext cx="5084" cy="13"/>
            </a:xfrm>
            <a:prstGeom prst="rect">
              <a:avLst/>
            </a:prstGeom>
            <a:solidFill>
              <a:srgbClr val="7A7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2" name="Rectangle 73"/>
            <p:cNvSpPr>
              <a:spLocks noChangeArrowheads="1"/>
            </p:cNvSpPr>
            <p:nvPr/>
          </p:nvSpPr>
          <p:spPr bwMode="auto">
            <a:xfrm>
              <a:off x="512" y="2587"/>
              <a:ext cx="5084" cy="11"/>
            </a:xfrm>
            <a:prstGeom prst="rect">
              <a:avLst/>
            </a:prstGeom>
            <a:solidFill>
              <a:srgbClr val="7C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3" name="Rectangle 74"/>
            <p:cNvSpPr>
              <a:spLocks noChangeArrowheads="1"/>
            </p:cNvSpPr>
            <p:nvPr/>
          </p:nvSpPr>
          <p:spPr bwMode="auto">
            <a:xfrm>
              <a:off x="512" y="2598"/>
              <a:ext cx="5084" cy="10"/>
            </a:xfrm>
            <a:prstGeom prst="rect">
              <a:avLst/>
            </a:prstGeom>
            <a:solidFill>
              <a:srgbClr val="7E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4" name="Rectangle 75"/>
            <p:cNvSpPr>
              <a:spLocks noChangeArrowheads="1"/>
            </p:cNvSpPr>
            <p:nvPr/>
          </p:nvSpPr>
          <p:spPr bwMode="auto">
            <a:xfrm>
              <a:off x="512" y="2608"/>
              <a:ext cx="5084" cy="14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5" name="Rectangle 76"/>
            <p:cNvSpPr>
              <a:spLocks noChangeArrowheads="1"/>
            </p:cNvSpPr>
            <p:nvPr/>
          </p:nvSpPr>
          <p:spPr bwMode="auto">
            <a:xfrm>
              <a:off x="512" y="2622"/>
              <a:ext cx="5084" cy="11"/>
            </a:xfrm>
            <a:prstGeom prst="rect">
              <a:avLst/>
            </a:prstGeom>
            <a:solidFill>
              <a:srgbClr val="82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6" name="Rectangle 77"/>
            <p:cNvSpPr>
              <a:spLocks noChangeArrowheads="1"/>
            </p:cNvSpPr>
            <p:nvPr/>
          </p:nvSpPr>
          <p:spPr bwMode="auto">
            <a:xfrm>
              <a:off x="512" y="2633"/>
              <a:ext cx="5084" cy="13"/>
            </a:xfrm>
            <a:prstGeom prst="rect">
              <a:avLst/>
            </a:prstGeom>
            <a:solidFill>
              <a:srgbClr val="848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7" name="Rectangle 78"/>
            <p:cNvSpPr>
              <a:spLocks noChangeArrowheads="1"/>
            </p:cNvSpPr>
            <p:nvPr/>
          </p:nvSpPr>
          <p:spPr bwMode="auto">
            <a:xfrm>
              <a:off x="512" y="2646"/>
              <a:ext cx="5084" cy="14"/>
            </a:xfrm>
            <a:prstGeom prst="rect">
              <a:avLst/>
            </a:prstGeom>
            <a:solidFill>
              <a:srgbClr val="868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8" name="Rectangle 79"/>
            <p:cNvSpPr>
              <a:spLocks noChangeArrowheads="1"/>
            </p:cNvSpPr>
            <p:nvPr/>
          </p:nvSpPr>
          <p:spPr bwMode="auto">
            <a:xfrm>
              <a:off x="512" y="2660"/>
              <a:ext cx="5084" cy="10"/>
            </a:xfrm>
            <a:prstGeom prst="rect">
              <a:avLst/>
            </a:prstGeom>
            <a:solidFill>
              <a:srgbClr val="888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79" name="Rectangle 80"/>
            <p:cNvSpPr>
              <a:spLocks noChangeArrowheads="1"/>
            </p:cNvSpPr>
            <p:nvPr/>
          </p:nvSpPr>
          <p:spPr bwMode="auto">
            <a:xfrm>
              <a:off x="512" y="2670"/>
              <a:ext cx="5084" cy="14"/>
            </a:xfrm>
            <a:prstGeom prst="rect">
              <a:avLst/>
            </a:prstGeom>
            <a:solidFill>
              <a:srgbClr val="8A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0" name="Rectangle 81"/>
            <p:cNvSpPr>
              <a:spLocks noChangeArrowheads="1"/>
            </p:cNvSpPr>
            <p:nvPr/>
          </p:nvSpPr>
          <p:spPr bwMode="auto">
            <a:xfrm>
              <a:off x="512" y="2684"/>
              <a:ext cx="5084" cy="13"/>
            </a:xfrm>
            <a:prstGeom prst="rect">
              <a:avLst/>
            </a:prstGeom>
            <a:solidFill>
              <a:srgbClr val="8C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1" name="Rectangle 82"/>
            <p:cNvSpPr>
              <a:spLocks noChangeArrowheads="1"/>
            </p:cNvSpPr>
            <p:nvPr/>
          </p:nvSpPr>
          <p:spPr bwMode="auto">
            <a:xfrm>
              <a:off x="512" y="2697"/>
              <a:ext cx="5084" cy="11"/>
            </a:xfrm>
            <a:prstGeom prst="rect">
              <a:avLst/>
            </a:prstGeom>
            <a:solidFill>
              <a:srgbClr val="8E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2" name="Rectangle 83"/>
            <p:cNvSpPr>
              <a:spLocks noChangeArrowheads="1"/>
            </p:cNvSpPr>
            <p:nvPr/>
          </p:nvSpPr>
          <p:spPr bwMode="auto">
            <a:xfrm>
              <a:off x="512" y="2708"/>
              <a:ext cx="5084" cy="13"/>
            </a:xfrm>
            <a:prstGeom prst="rect">
              <a:avLst/>
            </a:prstGeom>
            <a:solidFill>
              <a:srgbClr val="90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3" name="Rectangle 84"/>
            <p:cNvSpPr>
              <a:spLocks noChangeArrowheads="1"/>
            </p:cNvSpPr>
            <p:nvPr/>
          </p:nvSpPr>
          <p:spPr bwMode="auto">
            <a:xfrm>
              <a:off x="512" y="2721"/>
              <a:ext cx="5084" cy="11"/>
            </a:xfrm>
            <a:prstGeom prst="rect">
              <a:avLst/>
            </a:prstGeom>
            <a:solidFill>
              <a:srgbClr val="92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4" name="Rectangle 85"/>
            <p:cNvSpPr>
              <a:spLocks noChangeArrowheads="1"/>
            </p:cNvSpPr>
            <p:nvPr/>
          </p:nvSpPr>
          <p:spPr bwMode="auto">
            <a:xfrm>
              <a:off x="512" y="2732"/>
              <a:ext cx="5084" cy="11"/>
            </a:xfrm>
            <a:prstGeom prst="rect">
              <a:avLst/>
            </a:prstGeom>
            <a:solidFill>
              <a:srgbClr val="949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5" name="Rectangle 86"/>
            <p:cNvSpPr>
              <a:spLocks noChangeArrowheads="1"/>
            </p:cNvSpPr>
            <p:nvPr/>
          </p:nvSpPr>
          <p:spPr bwMode="auto">
            <a:xfrm>
              <a:off x="512" y="2743"/>
              <a:ext cx="5084" cy="13"/>
            </a:xfrm>
            <a:prstGeom prst="rect">
              <a:avLst/>
            </a:prstGeom>
            <a:solidFill>
              <a:srgbClr val="96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6" name="Rectangle 87"/>
            <p:cNvSpPr>
              <a:spLocks noChangeArrowheads="1"/>
            </p:cNvSpPr>
            <p:nvPr/>
          </p:nvSpPr>
          <p:spPr bwMode="auto">
            <a:xfrm>
              <a:off x="512" y="2756"/>
              <a:ext cx="5084" cy="11"/>
            </a:xfrm>
            <a:prstGeom prst="rect">
              <a:avLst/>
            </a:prstGeom>
            <a:solidFill>
              <a:srgbClr val="98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7" name="Rectangle 88"/>
            <p:cNvSpPr>
              <a:spLocks noChangeArrowheads="1"/>
            </p:cNvSpPr>
            <p:nvPr/>
          </p:nvSpPr>
          <p:spPr bwMode="auto">
            <a:xfrm>
              <a:off x="512" y="2767"/>
              <a:ext cx="5084" cy="11"/>
            </a:xfrm>
            <a:prstGeom prst="rect">
              <a:avLst/>
            </a:prstGeom>
            <a:solidFill>
              <a:srgbClr val="9A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8" name="Rectangle 89"/>
            <p:cNvSpPr>
              <a:spLocks noChangeArrowheads="1"/>
            </p:cNvSpPr>
            <p:nvPr/>
          </p:nvSpPr>
          <p:spPr bwMode="auto">
            <a:xfrm>
              <a:off x="512" y="2778"/>
              <a:ext cx="5084" cy="13"/>
            </a:xfrm>
            <a:prstGeom prst="rect">
              <a:avLst/>
            </a:prstGeom>
            <a:solidFill>
              <a:srgbClr val="9C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89" name="Rectangle 90"/>
            <p:cNvSpPr>
              <a:spLocks noChangeArrowheads="1"/>
            </p:cNvSpPr>
            <p:nvPr/>
          </p:nvSpPr>
          <p:spPr bwMode="auto">
            <a:xfrm>
              <a:off x="512" y="2791"/>
              <a:ext cx="5084" cy="11"/>
            </a:xfrm>
            <a:prstGeom prst="rect">
              <a:avLst/>
            </a:prstGeom>
            <a:solidFill>
              <a:srgbClr val="9E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0" name="Rectangle 91"/>
            <p:cNvSpPr>
              <a:spLocks noChangeArrowheads="1"/>
            </p:cNvSpPr>
            <p:nvPr/>
          </p:nvSpPr>
          <p:spPr bwMode="auto">
            <a:xfrm>
              <a:off x="512" y="2802"/>
              <a:ext cx="5084" cy="11"/>
            </a:xfrm>
            <a:prstGeom prst="rect">
              <a:avLst/>
            </a:prstGeom>
            <a:solidFill>
              <a:srgbClr val="A0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1" name="Rectangle 92"/>
            <p:cNvSpPr>
              <a:spLocks noChangeArrowheads="1"/>
            </p:cNvSpPr>
            <p:nvPr/>
          </p:nvSpPr>
          <p:spPr bwMode="auto">
            <a:xfrm>
              <a:off x="512" y="2813"/>
              <a:ext cx="5084" cy="13"/>
            </a:xfrm>
            <a:prstGeom prst="rect">
              <a:avLst/>
            </a:prstGeom>
            <a:solidFill>
              <a:srgbClr val="A2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2" name="Rectangle 93"/>
            <p:cNvSpPr>
              <a:spLocks noChangeArrowheads="1"/>
            </p:cNvSpPr>
            <p:nvPr/>
          </p:nvSpPr>
          <p:spPr bwMode="auto">
            <a:xfrm>
              <a:off x="512" y="2826"/>
              <a:ext cx="5084" cy="11"/>
            </a:xfrm>
            <a:prstGeom prst="rect">
              <a:avLst/>
            </a:prstGeom>
            <a:solidFill>
              <a:srgbClr val="A4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3" name="Rectangle 94"/>
            <p:cNvSpPr>
              <a:spLocks noChangeArrowheads="1"/>
            </p:cNvSpPr>
            <p:nvPr/>
          </p:nvSpPr>
          <p:spPr bwMode="auto">
            <a:xfrm>
              <a:off x="512" y="2837"/>
              <a:ext cx="5084" cy="11"/>
            </a:xfrm>
            <a:prstGeom prst="rect">
              <a:avLst/>
            </a:prstGeom>
            <a:solidFill>
              <a:srgbClr val="A6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4" name="Rectangle 95"/>
            <p:cNvSpPr>
              <a:spLocks noChangeArrowheads="1"/>
            </p:cNvSpPr>
            <p:nvPr/>
          </p:nvSpPr>
          <p:spPr bwMode="auto">
            <a:xfrm>
              <a:off x="512" y="2848"/>
              <a:ext cx="5084" cy="13"/>
            </a:xfrm>
            <a:prstGeom prst="rect">
              <a:avLst/>
            </a:prstGeom>
            <a:solidFill>
              <a:srgbClr val="A8A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5" name="Rectangle 96"/>
            <p:cNvSpPr>
              <a:spLocks noChangeArrowheads="1"/>
            </p:cNvSpPr>
            <p:nvPr/>
          </p:nvSpPr>
          <p:spPr bwMode="auto">
            <a:xfrm>
              <a:off x="512" y="2861"/>
              <a:ext cx="5084" cy="11"/>
            </a:xfrm>
            <a:prstGeom prst="rect">
              <a:avLst/>
            </a:prstGeom>
            <a:solidFill>
              <a:srgbClr val="AA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6" name="Rectangle 97"/>
            <p:cNvSpPr>
              <a:spLocks noChangeArrowheads="1"/>
            </p:cNvSpPr>
            <p:nvPr/>
          </p:nvSpPr>
          <p:spPr bwMode="auto">
            <a:xfrm>
              <a:off x="512" y="2872"/>
              <a:ext cx="5084" cy="11"/>
            </a:xfrm>
            <a:prstGeom prst="rect">
              <a:avLst/>
            </a:prstGeom>
            <a:solidFill>
              <a:srgbClr val="ACA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7" name="Rectangle 98"/>
            <p:cNvSpPr>
              <a:spLocks noChangeArrowheads="1"/>
            </p:cNvSpPr>
            <p:nvPr/>
          </p:nvSpPr>
          <p:spPr bwMode="auto">
            <a:xfrm>
              <a:off x="512" y="2883"/>
              <a:ext cx="5084" cy="13"/>
            </a:xfrm>
            <a:prstGeom prst="rect">
              <a:avLst/>
            </a:prstGeom>
            <a:solidFill>
              <a:srgbClr val="AE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8" name="Rectangle 99"/>
            <p:cNvSpPr>
              <a:spLocks noChangeArrowheads="1"/>
            </p:cNvSpPr>
            <p:nvPr/>
          </p:nvSpPr>
          <p:spPr bwMode="auto">
            <a:xfrm>
              <a:off x="512" y="2896"/>
              <a:ext cx="5084" cy="11"/>
            </a:xfrm>
            <a:prstGeom prst="rect">
              <a:avLst/>
            </a:prstGeom>
            <a:solidFill>
              <a:srgbClr val="B0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3999" name="Rectangle 100"/>
            <p:cNvSpPr>
              <a:spLocks noChangeArrowheads="1"/>
            </p:cNvSpPr>
            <p:nvPr/>
          </p:nvSpPr>
          <p:spPr bwMode="auto">
            <a:xfrm>
              <a:off x="512" y="2907"/>
              <a:ext cx="5084" cy="11"/>
            </a:xfrm>
            <a:prstGeom prst="rect">
              <a:avLst/>
            </a:prstGeom>
            <a:solidFill>
              <a:srgbClr val="B2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0" name="Rectangle 101"/>
            <p:cNvSpPr>
              <a:spLocks noChangeArrowheads="1"/>
            </p:cNvSpPr>
            <p:nvPr/>
          </p:nvSpPr>
          <p:spPr bwMode="auto">
            <a:xfrm>
              <a:off x="512" y="2918"/>
              <a:ext cx="5084" cy="13"/>
            </a:xfrm>
            <a:prstGeom prst="rect">
              <a:avLst/>
            </a:prstGeom>
            <a:solidFill>
              <a:srgbClr val="B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1" name="Rectangle 102"/>
            <p:cNvSpPr>
              <a:spLocks noChangeArrowheads="1"/>
            </p:cNvSpPr>
            <p:nvPr/>
          </p:nvSpPr>
          <p:spPr bwMode="auto">
            <a:xfrm>
              <a:off x="512" y="2931"/>
              <a:ext cx="5084" cy="11"/>
            </a:xfrm>
            <a:prstGeom prst="rect">
              <a:avLst/>
            </a:prstGeom>
            <a:solidFill>
              <a:srgbClr val="B6B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2" name="Rectangle 103"/>
            <p:cNvSpPr>
              <a:spLocks noChangeArrowheads="1"/>
            </p:cNvSpPr>
            <p:nvPr/>
          </p:nvSpPr>
          <p:spPr bwMode="auto">
            <a:xfrm>
              <a:off x="512" y="2942"/>
              <a:ext cx="5084" cy="11"/>
            </a:xfrm>
            <a:prstGeom prst="rect">
              <a:avLst/>
            </a:prstGeom>
            <a:solidFill>
              <a:srgbClr val="B8B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3" name="Rectangle 104"/>
            <p:cNvSpPr>
              <a:spLocks noChangeArrowheads="1"/>
            </p:cNvSpPr>
            <p:nvPr/>
          </p:nvSpPr>
          <p:spPr bwMode="auto">
            <a:xfrm>
              <a:off x="512" y="2953"/>
              <a:ext cx="5084" cy="13"/>
            </a:xfrm>
            <a:prstGeom prst="rect">
              <a:avLst/>
            </a:prstGeom>
            <a:solidFill>
              <a:srgbClr val="BA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4" name="Rectangle 105"/>
            <p:cNvSpPr>
              <a:spLocks noChangeArrowheads="1"/>
            </p:cNvSpPr>
            <p:nvPr/>
          </p:nvSpPr>
          <p:spPr bwMode="auto">
            <a:xfrm>
              <a:off x="512" y="2966"/>
              <a:ext cx="5084" cy="11"/>
            </a:xfrm>
            <a:prstGeom prst="rect">
              <a:avLst/>
            </a:prstGeom>
            <a:solidFill>
              <a:srgbClr val="BCB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5" name="Rectangle 106"/>
            <p:cNvSpPr>
              <a:spLocks noChangeArrowheads="1"/>
            </p:cNvSpPr>
            <p:nvPr/>
          </p:nvSpPr>
          <p:spPr bwMode="auto">
            <a:xfrm>
              <a:off x="512" y="2977"/>
              <a:ext cx="5084" cy="11"/>
            </a:xfrm>
            <a:prstGeom prst="rect">
              <a:avLst/>
            </a:prstGeom>
            <a:solidFill>
              <a:srgbClr val="BE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6" name="Rectangle 107"/>
            <p:cNvSpPr>
              <a:spLocks noChangeArrowheads="1"/>
            </p:cNvSpPr>
            <p:nvPr/>
          </p:nvSpPr>
          <p:spPr bwMode="auto">
            <a:xfrm>
              <a:off x="512" y="2988"/>
              <a:ext cx="5084" cy="13"/>
            </a:xfrm>
            <a:prstGeom prst="rect">
              <a:avLst/>
            </a:prstGeom>
            <a:solidFill>
              <a:srgbClr val="C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7" name="Rectangle 108"/>
            <p:cNvSpPr>
              <a:spLocks noChangeArrowheads="1"/>
            </p:cNvSpPr>
            <p:nvPr/>
          </p:nvSpPr>
          <p:spPr bwMode="auto">
            <a:xfrm>
              <a:off x="512" y="3001"/>
              <a:ext cx="5084" cy="11"/>
            </a:xfrm>
            <a:prstGeom prst="rect">
              <a:avLst/>
            </a:prstGeom>
            <a:solidFill>
              <a:srgbClr val="C2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8" name="Rectangle 109"/>
            <p:cNvSpPr>
              <a:spLocks noChangeArrowheads="1"/>
            </p:cNvSpPr>
            <p:nvPr/>
          </p:nvSpPr>
          <p:spPr bwMode="auto">
            <a:xfrm>
              <a:off x="512" y="3012"/>
              <a:ext cx="5084" cy="11"/>
            </a:xfrm>
            <a:prstGeom prst="rect">
              <a:avLst/>
            </a:prstGeom>
            <a:solidFill>
              <a:srgbClr val="C4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09" name="Rectangle 110"/>
            <p:cNvSpPr>
              <a:spLocks noChangeArrowheads="1"/>
            </p:cNvSpPr>
            <p:nvPr/>
          </p:nvSpPr>
          <p:spPr bwMode="auto">
            <a:xfrm>
              <a:off x="512" y="3023"/>
              <a:ext cx="5084" cy="13"/>
            </a:xfrm>
            <a:prstGeom prst="rect">
              <a:avLst/>
            </a:prstGeom>
            <a:solidFill>
              <a:srgbClr val="C6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10" name="Rectangle 111"/>
            <p:cNvSpPr>
              <a:spLocks noChangeArrowheads="1"/>
            </p:cNvSpPr>
            <p:nvPr/>
          </p:nvSpPr>
          <p:spPr bwMode="auto">
            <a:xfrm>
              <a:off x="512" y="3036"/>
              <a:ext cx="5084" cy="11"/>
            </a:xfrm>
            <a:prstGeom prst="rect">
              <a:avLst/>
            </a:prstGeom>
            <a:solidFill>
              <a:srgbClr val="C8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11" name="Rectangle 112"/>
            <p:cNvSpPr>
              <a:spLocks noChangeArrowheads="1"/>
            </p:cNvSpPr>
            <p:nvPr/>
          </p:nvSpPr>
          <p:spPr bwMode="auto">
            <a:xfrm>
              <a:off x="512" y="3047"/>
              <a:ext cx="5084" cy="11"/>
            </a:xfrm>
            <a:prstGeom prst="rect">
              <a:avLst/>
            </a:prstGeom>
            <a:solidFill>
              <a:srgbClr val="C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12" name="Rectangle 113"/>
            <p:cNvSpPr>
              <a:spLocks noChangeArrowheads="1"/>
            </p:cNvSpPr>
            <p:nvPr/>
          </p:nvSpPr>
          <p:spPr bwMode="auto">
            <a:xfrm>
              <a:off x="512" y="3058"/>
              <a:ext cx="5084" cy="13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13" name="Rectangle 114"/>
            <p:cNvSpPr>
              <a:spLocks noChangeArrowheads="1"/>
            </p:cNvSpPr>
            <p:nvPr/>
          </p:nvSpPr>
          <p:spPr bwMode="auto">
            <a:xfrm>
              <a:off x="512" y="3071"/>
              <a:ext cx="5084" cy="11"/>
            </a:xfrm>
            <a:prstGeom prst="rect">
              <a:avLst/>
            </a:prstGeom>
            <a:solidFill>
              <a:srgbClr val="CE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14" name="Rectangle 115"/>
            <p:cNvSpPr>
              <a:spLocks noChangeArrowheads="1"/>
            </p:cNvSpPr>
            <p:nvPr/>
          </p:nvSpPr>
          <p:spPr bwMode="auto">
            <a:xfrm>
              <a:off x="512" y="3082"/>
              <a:ext cx="5084" cy="13"/>
            </a:xfrm>
            <a:prstGeom prst="rect">
              <a:avLst/>
            </a:prstGeom>
            <a:solidFill>
              <a:srgbClr val="D0D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4015" name="Rectangle 116"/>
            <p:cNvSpPr>
              <a:spLocks noChangeArrowheads="1"/>
            </p:cNvSpPr>
            <p:nvPr/>
          </p:nvSpPr>
          <p:spPr bwMode="auto">
            <a:xfrm>
              <a:off x="512" y="3095"/>
              <a:ext cx="5084" cy="11"/>
            </a:xfrm>
            <a:prstGeom prst="rect">
              <a:avLst/>
            </a:prstGeom>
            <a:solidFill>
              <a:srgbClr val="D2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4" name="Rectangle 117"/>
            <p:cNvSpPr>
              <a:spLocks noChangeArrowheads="1"/>
            </p:cNvSpPr>
            <p:nvPr/>
          </p:nvSpPr>
          <p:spPr bwMode="auto">
            <a:xfrm>
              <a:off x="512" y="3106"/>
              <a:ext cx="5084" cy="11"/>
            </a:xfrm>
            <a:prstGeom prst="rect">
              <a:avLst/>
            </a:prstGeom>
            <a:solidFill>
              <a:srgbClr val="D4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7" name="Rectangle 118"/>
            <p:cNvSpPr>
              <a:spLocks noChangeArrowheads="1"/>
            </p:cNvSpPr>
            <p:nvPr/>
          </p:nvSpPr>
          <p:spPr bwMode="auto">
            <a:xfrm>
              <a:off x="512" y="3117"/>
              <a:ext cx="5084" cy="13"/>
            </a:xfrm>
            <a:prstGeom prst="rect">
              <a:avLst/>
            </a:prstGeom>
            <a:solidFill>
              <a:srgbClr val="D6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8" name="Rectangle 119"/>
            <p:cNvSpPr>
              <a:spLocks noChangeArrowheads="1"/>
            </p:cNvSpPr>
            <p:nvPr/>
          </p:nvSpPr>
          <p:spPr bwMode="auto">
            <a:xfrm>
              <a:off x="512" y="3130"/>
              <a:ext cx="5084" cy="11"/>
            </a:xfrm>
            <a:prstGeom prst="rect">
              <a:avLst/>
            </a:prstGeom>
            <a:solidFill>
              <a:srgbClr val="D8D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9" name="Rectangle 120"/>
            <p:cNvSpPr>
              <a:spLocks noChangeArrowheads="1"/>
            </p:cNvSpPr>
            <p:nvPr/>
          </p:nvSpPr>
          <p:spPr bwMode="auto">
            <a:xfrm>
              <a:off x="512" y="3141"/>
              <a:ext cx="5084" cy="11"/>
            </a:xfrm>
            <a:prstGeom prst="rect">
              <a:avLst/>
            </a:prstGeom>
            <a:solidFill>
              <a:srgbClr val="DAD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0" name="Rectangle 121"/>
            <p:cNvSpPr>
              <a:spLocks noChangeArrowheads="1"/>
            </p:cNvSpPr>
            <p:nvPr/>
          </p:nvSpPr>
          <p:spPr bwMode="auto">
            <a:xfrm>
              <a:off x="512" y="3152"/>
              <a:ext cx="5084" cy="13"/>
            </a:xfrm>
            <a:prstGeom prst="rect">
              <a:avLst/>
            </a:prstGeom>
            <a:solidFill>
              <a:srgbClr val="DC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1" name="Rectangle 122"/>
            <p:cNvSpPr>
              <a:spLocks noChangeArrowheads="1"/>
            </p:cNvSpPr>
            <p:nvPr/>
          </p:nvSpPr>
          <p:spPr bwMode="auto">
            <a:xfrm>
              <a:off x="512" y="3165"/>
              <a:ext cx="5084" cy="11"/>
            </a:xfrm>
            <a:prstGeom prst="rect">
              <a:avLst/>
            </a:prstGeom>
            <a:solidFill>
              <a:srgbClr val="DE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2" name="Rectangle 123"/>
            <p:cNvSpPr>
              <a:spLocks noChangeArrowheads="1"/>
            </p:cNvSpPr>
            <p:nvPr/>
          </p:nvSpPr>
          <p:spPr bwMode="auto">
            <a:xfrm>
              <a:off x="512" y="3176"/>
              <a:ext cx="5084" cy="11"/>
            </a:xfrm>
            <a:prstGeom prst="rect">
              <a:avLst/>
            </a:prstGeom>
            <a:solidFill>
              <a:srgbClr val="E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Rectangle 124"/>
            <p:cNvSpPr>
              <a:spLocks noChangeArrowheads="1"/>
            </p:cNvSpPr>
            <p:nvPr/>
          </p:nvSpPr>
          <p:spPr bwMode="auto">
            <a:xfrm>
              <a:off x="512" y="3187"/>
              <a:ext cx="5084" cy="13"/>
            </a:xfrm>
            <a:prstGeom prst="rect">
              <a:avLst/>
            </a:prstGeom>
            <a:solidFill>
              <a:srgbClr val="E2E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Rectangle 125"/>
            <p:cNvSpPr>
              <a:spLocks noChangeArrowheads="1"/>
            </p:cNvSpPr>
            <p:nvPr/>
          </p:nvSpPr>
          <p:spPr bwMode="auto">
            <a:xfrm>
              <a:off x="512" y="3200"/>
              <a:ext cx="5084" cy="11"/>
            </a:xfrm>
            <a:prstGeom prst="rect">
              <a:avLst/>
            </a:prstGeom>
            <a:solidFill>
              <a:srgbClr val="E4E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Rectangle 126"/>
            <p:cNvSpPr>
              <a:spLocks noChangeArrowheads="1"/>
            </p:cNvSpPr>
            <p:nvPr/>
          </p:nvSpPr>
          <p:spPr bwMode="auto">
            <a:xfrm>
              <a:off x="512" y="3211"/>
              <a:ext cx="5084" cy="11"/>
            </a:xfrm>
            <a:prstGeom prst="rect">
              <a:avLst/>
            </a:prstGeom>
            <a:solidFill>
              <a:srgbClr val="E6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Rectangle 127"/>
            <p:cNvSpPr>
              <a:spLocks noChangeArrowheads="1"/>
            </p:cNvSpPr>
            <p:nvPr/>
          </p:nvSpPr>
          <p:spPr bwMode="auto">
            <a:xfrm>
              <a:off x="512" y="3222"/>
              <a:ext cx="5084" cy="13"/>
            </a:xfrm>
            <a:prstGeom prst="rect">
              <a:avLst/>
            </a:prstGeom>
            <a:solidFill>
              <a:srgbClr val="E8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Rectangle 128"/>
            <p:cNvSpPr>
              <a:spLocks noChangeArrowheads="1"/>
            </p:cNvSpPr>
            <p:nvPr/>
          </p:nvSpPr>
          <p:spPr bwMode="auto">
            <a:xfrm>
              <a:off x="512" y="3235"/>
              <a:ext cx="5084" cy="11"/>
            </a:xfrm>
            <a:prstGeom prst="rect">
              <a:avLst/>
            </a:prstGeom>
            <a:solidFill>
              <a:srgbClr val="EAE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Rectangle 129"/>
            <p:cNvSpPr>
              <a:spLocks noChangeArrowheads="1"/>
            </p:cNvSpPr>
            <p:nvPr/>
          </p:nvSpPr>
          <p:spPr bwMode="auto">
            <a:xfrm>
              <a:off x="512" y="3246"/>
              <a:ext cx="5084" cy="11"/>
            </a:xfrm>
            <a:prstGeom prst="rect">
              <a:avLst/>
            </a:prstGeom>
            <a:solidFill>
              <a:srgbClr val="ECE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Rectangle 130"/>
            <p:cNvSpPr>
              <a:spLocks noChangeArrowheads="1"/>
            </p:cNvSpPr>
            <p:nvPr/>
          </p:nvSpPr>
          <p:spPr bwMode="auto">
            <a:xfrm>
              <a:off x="512" y="3257"/>
              <a:ext cx="5084" cy="13"/>
            </a:xfrm>
            <a:prstGeom prst="rect">
              <a:avLst/>
            </a:prstGeom>
            <a:solidFill>
              <a:srgbClr val="EEE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Rectangle 131"/>
            <p:cNvSpPr>
              <a:spLocks noChangeArrowheads="1"/>
            </p:cNvSpPr>
            <p:nvPr/>
          </p:nvSpPr>
          <p:spPr bwMode="auto">
            <a:xfrm>
              <a:off x="512" y="3270"/>
              <a:ext cx="5084" cy="11"/>
            </a:xfrm>
            <a:prstGeom prst="rect">
              <a:avLst/>
            </a:prstGeom>
            <a:solidFill>
              <a:srgbClr val="F0F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Rectangle 132"/>
            <p:cNvSpPr>
              <a:spLocks noChangeArrowheads="1"/>
            </p:cNvSpPr>
            <p:nvPr/>
          </p:nvSpPr>
          <p:spPr bwMode="auto">
            <a:xfrm>
              <a:off x="512" y="3281"/>
              <a:ext cx="5084" cy="11"/>
            </a:xfrm>
            <a:prstGeom prst="rect">
              <a:avLst/>
            </a:prstGeom>
            <a:solidFill>
              <a:srgbClr val="F2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Rectangle 133"/>
            <p:cNvSpPr>
              <a:spLocks noChangeArrowheads="1"/>
            </p:cNvSpPr>
            <p:nvPr/>
          </p:nvSpPr>
          <p:spPr bwMode="auto">
            <a:xfrm>
              <a:off x="512" y="3292"/>
              <a:ext cx="5084" cy="13"/>
            </a:xfrm>
            <a:prstGeom prst="rect">
              <a:avLst/>
            </a:prstGeom>
            <a:solidFill>
              <a:srgbClr val="F4F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Rectangle 134"/>
            <p:cNvSpPr>
              <a:spLocks noChangeArrowheads="1"/>
            </p:cNvSpPr>
            <p:nvPr/>
          </p:nvSpPr>
          <p:spPr bwMode="auto">
            <a:xfrm>
              <a:off x="512" y="3305"/>
              <a:ext cx="5084" cy="11"/>
            </a:xfrm>
            <a:prstGeom prst="rect">
              <a:avLst/>
            </a:prstGeom>
            <a:solidFill>
              <a:srgbClr val="F6F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Rectangle 135"/>
            <p:cNvSpPr>
              <a:spLocks noChangeArrowheads="1"/>
            </p:cNvSpPr>
            <p:nvPr/>
          </p:nvSpPr>
          <p:spPr bwMode="auto">
            <a:xfrm>
              <a:off x="512" y="3316"/>
              <a:ext cx="5084" cy="11"/>
            </a:xfrm>
            <a:prstGeom prst="rect">
              <a:avLst/>
            </a:prstGeom>
            <a:solidFill>
              <a:srgbClr val="F8F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Rectangle 136"/>
            <p:cNvSpPr>
              <a:spLocks noChangeArrowheads="1"/>
            </p:cNvSpPr>
            <p:nvPr/>
          </p:nvSpPr>
          <p:spPr bwMode="auto">
            <a:xfrm>
              <a:off x="512" y="3327"/>
              <a:ext cx="5084" cy="13"/>
            </a:xfrm>
            <a:prstGeom prst="rect">
              <a:avLst/>
            </a:prstGeom>
            <a:solidFill>
              <a:srgbClr val="FAF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Rectangle 137"/>
            <p:cNvSpPr>
              <a:spLocks noChangeArrowheads="1"/>
            </p:cNvSpPr>
            <p:nvPr/>
          </p:nvSpPr>
          <p:spPr bwMode="auto">
            <a:xfrm>
              <a:off x="512" y="3340"/>
              <a:ext cx="5084" cy="11"/>
            </a:xfrm>
            <a:prstGeom prst="rect">
              <a:avLst/>
            </a:prstGeom>
            <a:solidFill>
              <a:srgbClr val="FCF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Rectangle 138"/>
            <p:cNvSpPr>
              <a:spLocks noChangeArrowheads="1"/>
            </p:cNvSpPr>
            <p:nvPr/>
          </p:nvSpPr>
          <p:spPr bwMode="auto">
            <a:xfrm>
              <a:off x="512" y="3351"/>
              <a:ext cx="5084" cy="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139"/>
            <p:cNvSpPr>
              <a:spLocks/>
            </p:cNvSpPr>
            <p:nvPr/>
          </p:nvSpPr>
          <p:spPr bwMode="auto">
            <a:xfrm>
              <a:off x="3068" y="2717"/>
              <a:ext cx="2543" cy="635"/>
            </a:xfrm>
            <a:custGeom>
              <a:avLst/>
              <a:gdLst>
                <a:gd name="T0" fmla="*/ 0 w 2543"/>
                <a:gd name="T1" fmla="*/ 635 h 635"/>
                <a:gd name="T2" fmla="*/ 0 w 2543"/>
                <a:gd name="T3" fmla="*/ 0 h 635"/>
                <a:gd name="T4" fmla="*/ 2543 w 2543"/>
                <a:gd name="T5" fmla="*/ 635 h 635"/>
                <a:gd name="T6" fmla="*/ 0 w 2543"/>
                <a:gd name="T7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3" h="635">
                  <a:moveTo>
                    <a:pt x="0" y="635"/>
                  </a:moveTo>
                  <a:lnTo>
                    <a:pt x="0" y="0"/>
                  </a:lnTo>
                  <a:lnTo>
                    <a:pt x="2543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049" name="Freeform 140"/>
            <p:cNvSpPr>
              <a:spLocks/>
            </p:cNvSpPr>
            <p:nvPr/>
          </p:nvSpPr>
          <p:spPr bwMode="auto">
            <a:xfrm>
              <a:off x="527" y="2717"/>
              <a:ext cx="2543" cy="635"/>
            </a:xfrm>
            <a:custGeom>
              <a:avLst/>
              <a:gdLst>
                <a:gd name="T0" fmla="*/ 2543 w 2543"/>
                <a:gd name="T1" fmla="*/ 635 h 635"/>
                <a:gd name="T2" fmla="*/ 2543 w 2543"/>
                <a:gd name="T3" fmla="*/ 0 h 635"/>
                <a:gd name="T4" fmla="*/ 0 w 2543"/>
                <a:gd name="T5" fmla="*/ 635 h 635"/>
                <a:gd name="T6" fmla="*/ 2543 w 2543"/>
                <a:gd name="T7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3" h="635">
                  <a:moveTo>
                    <a:pt x="2543" y="635"/>
                  </a:moveTo>
                  <a:lnTo>
                    <a:pt x="2543" y="0"/>
                  </a:lnTo>
                  <a:lnTo>
                    <a:pt x="0" y="635"/>
                  </a:lnTo>
                  <a:lnTo>
                    <a:pt x="2543" y="63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Line 141"/>
            <p:cNvSpPr>
              <a:spLocks noChangeShapeType="1"/>
            </p:cNvSpPr>
            <p:nvPr/>
          </p:nvSpPr>
          <p:spPr bwMode="auto">
            <a:xfrm>
              <a:off x="513" y="2704"/>
              <a:ext cx="5084" cy="20"/>
            </a:xfrm>
            <a:prstGeom prst="line">
              <a:avLst/>
            </a:prstGeom>
            <a:noFill/>
            <a:ln w="174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Rectangle 142"/>
            <p:cNvSpPr>
              <a:spLocks noChangeArrowheads="1"/>
            </p:cNvSpPr>
            <p:nvPr/>
          </p:nvSpPr>
          <p:spPr bwMode="auto">
            <a:xfrm>
              <a:off x="2788" y="2861"/>
              <a:ext cx="22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75</a:t>
              </a: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°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2" name="Rectangle 143"/>
            <p:cNvSpPr>
              <a:spLocks noChangeArrowheads="1"/>
            </p:cNvSpPr>
            <p:nvPr/>
          </p:nvSpPr>
          <p:spPr bwMode="auto">
            <a:xfrm>
              <a:off x="2996" y="2861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3" name="Rectangle 144"/>
            <p:cNvSpPr>
              <a:spLocks noChangeArrowheads="1"/>
            </p:cNvSpPr>
            <p:nvPr/>
          </p:nvSpPr>
          <p:spPr bwMode="auto">
            <a:xfrm>
              <a:off x="3174" y="2863"/>
              <a:ext cx="11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&gt;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4" name="Rectangle 145"/>
            <p:cNvSpPr>
              <a:spLocks noChangeArrowheads="1"/>
            </p:cNvSpPr>
            <p:nvPr/>
          </p:nvSpPr>
          <p:spPr bwMode="auto">
            <a:xfrm>
              <a:off x="3225" y="2863"/>
              <a:ext cx="19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95%</a:t>
              </a:r>
              <a:endPara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5" name="Rectangle 146"/>
            <p:cNvSpPr>
              <a:spLocks noChangeArrowheads="1"/>
            </p:cNvSpPr>
            <p:nvPr/>
          </p:nvSpPr>
          <p:spPr bwMode="auto">
            <a:xfrm>
              <a:off x="3408" y="286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6" name="Rectangle 147"/>
            <p:cNvSpPr>
              <a:spLocks noChangeArrowheads="1"/>
            </p:cNvSpPr>
            <p:nvPr/>
          </p:nvSpPr>
          <p:spPr bwMode="auto">
            <a:xfrm>
              <a:off x="3494" y="2713"/>
              <a:ext cx="11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&lt;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7" name="Rectangle 148"/>
            <p:cNvSpPr>
              <a:spLocks noChangeArrowheads="1"/>
            </p:cNvSpPr>
            <p:nvPr/>
          </p:nvSpPr>
          <p:spPr bwMode="auto">
            <a:xfrm>
              <a:off x="3545" y="2713"/>
              <a:ext cx="202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5%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8" name="Rectangle 149"/>
            <p:cNvSpPr>
              <a:spLocks noChangeArrowheads="1"/>
            </p:cNvSpPr>
            <p:nvPr/>
          </p:nvSpPr>
          <p:spPr bwMode="auto">
            <a:xfrm>
              <a:off x="3675" y="271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9" name="Freeform 150"/>
            <p:cNvSpPr>
              <a:spLocks/>
            </p:cNvSpPr>
            <p:nvPr/>
          </p:nvSpPr>
          <p:spPr bwMode="auto">
            <a:xfrm>
              <a:off x="3063" y="2062"/>
              <a:ext cx="640" cy="638"/>
            </a:xfrm>
            <a:custGeom>
              <a:avLst/>
              <a:gdLst>
                <a:gd name="T0" fmla="*/ 0 w 640"/>
                <a:gd name="T1" fmla="*/ 2 h 638"/>
                <a:gd name="T2" fmla="*/ 640 w 640"/>
                <a:gd name="T3" fmla="*/ 634 h 638"/>
                <a:gd name="T4" fmla="*/ 640 w 640"/>
                <a:gd name="T5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0" h="638">
                  <a:moveTo>
                    <a:pt x="0" y="2"/>
                  </a:moveTo>
                  <a:cubicBezTo>
                    <a:pt x="351" y="0"/>
                    <a:pt x="638" y="283"/>
                    <a:pt x="640" y="634"/>
                  </a:cubicBezTo>
                  <a:cubicBezTo>
                    <a:pt x="640" y="636"/>
                    <a:pt x="640" y="637"/>
                    <a:pt x="640" y="638"/>
                  </a:cubicBezTo>
                </a:path>
              </a:pathLst>
            </a:custGeom>
            <a:noFill/>
            <a:ln w="174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0" name="Rectangle 151"/>
            <p:cNvSpPr>
              <a:spLocks noChangeArrowheads="1"/>
            </p:cNvSpPr>
            <p:nvPr/>
          </p:nvSpPr>
          <p:spPr bwMode="auto">
            <a:xfrm>
              <a:off x="3637" y="2253"/>
              <a:ext cx="24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ULR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1" name="Rectangle 152"/>
            <p:cNvSpPr>
              <a:spLocks noChangeArrowheads="1"/>
            </p:cNvSpPr>
            <p:nvPr/>
          </p:nvSpPr>
          <p:spPr bwMode="auto">
            <a:xfrm>
              <a:off x="3806" y="225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2" name="Rectangle 153"/>
            <p:cNvSpPr>
              <a:spLocks noChangeArrowheads="1"/>
            </p:cNvSpPr>
            <p:nvPr/>
          </p:nvSpPr>
          <p:spPr bwMode="auto">
            <a:xfrm>
              <a:off x="3831" y="2253"/>
              <a:ext cx="11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&lt;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3" name="Rectangle 154"/>
            <p:cNvSpPr>
              <a:spLocks noChangeArrowheads="1"/>
            </p:cNvSpPr>
            <p:nvPr/>
          </p:nvSpPr>
          <p:spPr bwMode="auto">
            <a:xfrm>
              <a:off x="3882" y="2253"/>
              <a:ext cx="202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1%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4" name="Rectangle 155"/>
            <p:cNvSpPr>
              <a:spLocks noChangeArrowheads="1"/>
            </p:cNvSpPr>
            <p:nvPr/>
          </p:nvSpPr>
          <p:spPr bwMode="auto">
            <a:xfrm>
              <a:off x="4014" y="225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5" name="Rectangle 156"/>
            <p:cNvSpPr>
              <a:spLocks noChangeArrowheads="1"/>
            </p:cNvSpPr>
            <p:nvPr/>
          </p:nvSpPr>
          <p:spPr bwMode="auto">
            <a:xfrm>
              <a:off x="2361" y="2718"/>
              <a:ext cx="16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15°</a:t>
              </a:r>
              <a:endPara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6" name="Rectangle 157"/>
            <p:cNvSpPr>
              <a:spLocks noChangeArrowheads="1"/>
            </p:cNvSpPr>
            <p:nvPr/>
          </p:nvSpPr>
          <p:spPr bwMode="auto">
            <a:xfrm>
              <a:off x="2679" y="270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7" name="Freeform 158"/>
            <p:cNvSpPr>
              <a:spLocks/>
            </p:cNvSpPr>
            <p:nvPr/>
          </p:nvSpPr>
          <p:spPr bwMode="auto">
            <a:xfrm>
              <a:off x="3065" y="2707"/>
              <a:ext cx="650" cy="643"/>
            </a:xfrm>
            <a:custGeom>
              <a:avLst/>
              <a:gdLst>
                <a:gd name="T0" fmla="*/ 646 w 650"/>
                <a:gd name="T1" fmla="*/ 0 h 643"/>
                <a:gd name="T2" fmla="*/ 17 w 650"/>
                <a:gd name="T3" fmla="*/ 642 h 643"/>
                <a:gd name="T4" fmla="*/ 0 w 650"/>
                <a:gd name="T5" fmla="*/ 642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0" h="643">
                  <a:moveTo>
                    <a:pt x="646" y="0"/>
                  </a:moveTo>
                  <a:cubicBezTo>
                    <a:pt x="650" y="350"/>
                    <a:pt x="369" y="638"/>
                    <a:pt x="17" y="642"/>
                  </a:cubicBezTo>
                  <a:cubicBezTo>
                    <a:pt x="12" y="643"/>
                    <a:pt x="6" y="643"/>
                    <a:pt x="0" y="642"/>
                  </a:cubicBezTo>
                </a:path>
              </a:pathLst>
            </a:custGeom>
            <a:noFill/>
            <a:ln w="17463" cap="flat">
              <a:solidFill>
                <a:srgbClr val="54823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8" name="Rectangle 159"/>
            <p:cNvSpPr>
              <a:spLocks noChangeArrowheads="1"/>
            </p:cNvSpPr>
            <p:nvPr/>
          </p:nvSpPr>
          <p:spPr bwMode="auto">
            <a:xfrm>
              <a:off x="3626" y="3109"/>
              <a:ext cx="342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100% 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9" name="Rectangle 160"/>
            <p:cNvSpPr>
              <a:spLocks noChangeArrowheads="1"/>
            </p:cNvSpPr>
            <p:nvPr/>
          </p:nvSpPr>
          <p:spPr bwMode="auto">
            <a:xfrm>
              <a:off x="3887" y="3109"/>
              <a:ext cx="97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0" name="Rectangle 161"/>
            <p:cNvSpPr>
              <a:spLocks noChangeArrowheads="1"/>
            </p:cNvSpPr>
            <p:nvPr/>
          </p:nvSpPr>
          <p:spPr bwMode="auto">
            <a:xfrm>
              <a:off x="3919" y="302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1" name="Rectangle 162"/>
            <p:cNvSpPr>
              <a:spLocks noChangeArrowheads="1"/>
            </p:cNvSpPr>
            <p:nvPr/>
          </p:nvSpPr>
          <p:spPr bwMode="auto">
            <a:xfrm>
              <a:off x="3944" y="3109"/>
              <a:ext cx="24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ULR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2" name="Rectangle 163"/>
            <p:cNvSpPr>
              <a:spLocks noChangeArrowheads="1"/>
            </p:cNvSpPr>
            <p:nvPr/>
          </p:nvSpPr>
          <p:spPr bwMode="auto">
            <a:xfrm>
              <a:off x="4113" y="302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3" name="Rectangle 164"/>
            <p:cNvSpPr>
              <a:spLocks noChangeArrowheads="1"/>
            </p:cNvSpPr>
            <p:nvPr/>
          </p:nvSpPr>
          <p:spPr bwMode="auto">
            <a:xfrm>
              <a:off x="4137" y="3109"/>
              <a:ext cx="11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&gt;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4" name="Rectangle 165"/>
            <p:cNvSpPr>
              <a:spLocks noChangeArrowheads="1"/>
            </p:cNvSpPr>
            <p:nvPr/>
          </p:nvSpPr>
          <p:spPr bwMode="auto">
            <a:xfrm>
              <a:off x="4210" y="3109"/>
              <a:ext cx="258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99%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5" name="Rectangle 166"/>
            <p:cNvSpPr>
              <a:spLocks noChangeArrowheads="1"/>
            </p:cNvSpPr>
            <p:nvPr/>
          </p:nvSpPr>
          <p:spPr bwMode="auto">
            <a:xfrm>
              <a:off x="4372" y="302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6" name="Line 167"/>
            <p:cNvSpPr>
              <a:spLocks noChangeShapeType="1"/>
            </p:cNvSpPr>
            <p:nvPr/>
          </p:nvSpPr>
          <p:spPr bwMode="auto">
            <a:xfrm>
              <a:off x="3069" y="1861"/>
              <a:ext cx="2" cy="1497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89958" y="3277006"/>
            <a:ext cx="72889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kumimoji="0" lang="fr-FR" altLang="fr-FR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FR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partition angulaire			        Distribution des flux lumineux</a:t>
            </a:r>
            <a:endParaRPr kumimoji="0" lang="fr-FR" altLang="fr-FR" b="0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</a:schemeClr>
              </a:solidFill>
              <a:effectLst/>
            </a:endParaRPr>
          </a:p>
        </p:txBody>
      </p:sp>
      <p:sp>
        <p:nvSpPr>
          <p:cNvPr id="181" name="Rectangle 2"/>
          <p:cNvSpPr>
            <a:spLocks noChangeArrowheads="1"/>
          </p:cNvSpPr>
          <p:nvPr/>
        </p:nvSpPr>
        <p:spPr bwMode="auto">
          <a:xfrm>
            <a:off x="2587194" y="5407962"/>
            <a:ext cx="62646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Schéma à l’échelle</a:t>
            </a:r>
            <a:endParaRPr kumimoji="0" lang="fr-FR" altLang="fr-FR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586603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9" y="1139664"/>
            <a:ext cx="8892988" cy="549369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0" indent="0">
              <a:spcBef>
                <a:spcPts val="1200"/>
              </a:spcBef>
              <a:spcAft>
                <a:spcPts val="1000"/>
              </a:spcAft>
              <a:buSzTx/>
              <a:buNone/>
            </a:pPr>
            <a:r>
              <a:rPr lang="fr-FR" altLang="fr-FR" sz="1800" b="1" u="sng" dirty="0" smtClean="0">
                <a:latin typeface="Tahoma" panose="020B0604030504040204" pitchFamily="34" charset="0"/>
              </a:rPr>
              <a:t>Commentaires</a:t>
            </a:r>
          </a:p>
          <a:p>
            <a:pPr marL="352425" indent="-35242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Le cône d’angle 75° est très  ouvert</a:t>
            </a:r>
            <a:r>
              <a:rPr lang="fr-FR" altLang="fr-FR" sz="1400" b="1" dirty="0">
                <a:latin typeface="Tahoma" panose="020B0604030504040204" pitchFamily="34" charset="0"/>
              </a:rPr>
              <a:t>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:                                                                                                                                     La prescription permet une distribution très large                                                                                       de la lumière.</a:t>
            </a:r>
          </a:p>
          <a:p>
            <a:pPr marL="352425" indent="-35242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La prescription ne supprime pas  l’éclairage de                                                                                                                                                        « volume » ou « vertical »                                                                                                 (« reconnaissance faciale »).</a:t>
            </a:r>
          </a:p>
          <a:p>
            <a:pPr marL="352425" indent="-35242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Elle limite l’éblouissement et la  lumière intrusive                                                                                                                 (fenêtres épargnées)</a:t>
            </a:r>
          </a:p>
          <a:p>
            <a:pPr marL="352425" indent="-35242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Elle rétablit les attentes                                                                                                                                      du riverain vs les attentes                                                                                                                                                                               de l’usager de l’espace                                                                                                                                 public</a:t>
            </a:r>
            <a:endParaRPr lang="fr-FR" altLang="fr-FR" sz="1400" b="1" dirty="0"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Les préconisations européennes (</a:t>
            </a:r>
            <a:r>
              <a:rPr lang="fr-FR" altLang="fr-FR" sz="1400" b="1" dirty="0" smtClean="0">
                <a:latin typeface="Tahoma" panose="020B0604030504040204" pitchFamily="34" charset="0"/>
                <a:hlinkClick r:id="rId3"/>
              </a:rPr>
              <a:t>Green Public </a:t>
            </a:r>
            <a:r>
              <a:rPr lang="fr-FR" altLang="fr-FR" sz="1400" b="1" dirty="0" err="1" smtClean="0">
                <a:latin typeface="Tahoma" panose="020B0604030504040204" pitchFamily="34" charset="0"/>
                <a:hlinkClick r:id="rId3"/>
              </a:rPr>
              <a:t>Procurement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) sont supérieures.</a:t>
            </a:r>
          </a:p>
          <a:p>
            <a:pPr marL="355600" indent="0"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r>
              <a:rPr lang="fr-FR" altLang="fr-FR" sz="1400" b="1" dirty="0" smtClean="0">
                <a:latin typeface="Tahoma" panose="020B0604030504040204" pitchFamily="34" charset="0"/>
              </a:rPr>
              <a:t>Caractéristiques </a:t>
            </a:r>
            <a:r>
              <a:rPr lang="fr-FR" altLang="fr-FR" sz="1400" b="1" u="sng" dirty="0" smtClean="0">
                <a:latin typeface="Tahoma" panose="020B0604030504040204" pitchFamily="34" charset="0"/>
              </a:rPr>
              <a:t>en conditions d’installation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à  satisfaire                                                               </a:t>
            </a:r>
            <a:r>
              <a:rPr lang="fr-FR" altLang="fr-FR" sz="1400" dirty="0" smtClean="0">
                <a:latin typeface="Tahoma" panose="020B0604030504040204" pitchFamily="34" charset="0"/>
              </a:rPr>
              <a:t>(</a:t>
            </a:r>
            <a:r>
              <a:rPr lang="fr-FR" altLang="fr-FR" sz="1400" dirty="0" err="1" smtClean="0">
                <a:latin typeface="Tahoma" panose="020B0604030504040204" pitchFamily="34" charset="0"/>
              </a:rPr>
              <a:t>technical</a:t>
            </a:r>
            <a:r>
              <a:rPr lang="fr-FR" altLang="fr-FR" sz="1400" dirty="0" smtClean="0">
                <a:latin typeface="Tahoma" panose="020B0604030504040204" pitchFamily="34" charset="0"/>
              </a:rPr>
              <a:t> </a:t>
            </a:r>
            <a:r>
              <a:rPr lang="fr-FR" altLang="fr-FR" sz="1400" dirty="0" err="1" smtClean="0">
                <a:latin typeface="Tahoma" panose="020B0604030504040204" pitchFamily="34" charset="0"/>
              </a:rPr>
              <a:t>specification</a:t>
            </a:r>
            <a:r>
              <a:rPr lang="fr-FR" altLang="fr-FR" sz="1400" dirty="0" smtClean="0">
                <a:latin typeface="Tahoma" panose="020B0604030504040204" pitchFamily="34" charset="0"/>
              </a:rPr>
              <a:t> TS7 p. 65)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:</a:t>
            </a: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Tahoma" panose="020B0604030504040204" pitchFamily="34" charset="0"/>
              </a:rPr>
              <a:t>Emissions vers le haut : 	ULR = 0%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Tahoma" panose="020B0604030504040204" pitchFamily="34" charset="0"/>
              </a:rPr>
              <a:t>Emissions vers le bas : 	CF3 &gt; 97% (en démarche vertueuse)</a:t>
            </a: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200" b="1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1200"/>
              </a:spcBef>
              <a:spcAft>
                <a:spcPts val="1000"/>
              </a:spcAft>
              <a:buNone/>
            </a:pPr>
            <a:endParaRPr lang="fr-FR" altLang="fr-FR" sz="1200" b="1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200" b="1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200" b="1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3-II-2 – Prescription applicable au Code </a:t>
            </a:r>
            <a:r>
              <a:rPr lang="fr-FR" altLang="fr-FR" sz="2400" dirty="0"/>
              <a:t>F</a:t>
            </a:r>
            <a:r>
              <a:rPr lang="fr-FR" altLang="fr-FR" sz="2400" dirty="0" smtClean="0"/>
              <a:t>lux n°3 de la </a:t>
            </a:r>
            <a:r>
              <a:rPr lang="fr-FR" altLang="fr-FR" sz="2400" dirty="0"/>
              <a:t>C</a:t>
            </a:r>
            <a:r>
              <a:rPr lang="fr-FR" altLang="fr-FR" sz="2400" dirty="0" smtClean="0"/>
              <a:t>ommission Internationale de l’Eclairage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0" name="Picture 8" descr="IMGP4485 rue de l Universit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749" y="2435881"/>
            <a:ext cx="3637857" cy="24110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32492" y="4271580"/>
            <a:ext cx="1418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i="1" dirty="0" smtClean="0"/>
              <a:t>Installation conforme à la prescription :</a:t>
            </a:r>
            <a:endParaRPr lang="fr-FR" i="1" dirty="0"/>
          </a:p>
        </p:txBody>
      </p:sp>
      <p:pic>
        <p:nvPicPr>
          <p:cNvPr id="172" name="Image 171">
            <a:hlinkClick r:id="rId3"/>
          </p:cNvPr>
          <p:cNvPicPr>
            <a:picLocks noChangeAspect="1"/>
          </p:cNvPicPr>
          <p:nvPr/>
        </p:nvPicPr>
        <p:blipFill rotWithShape="1">
          <a:blip r:embed="rId5"/>
          <a:srcRect l="30125" r="31204"/>
          <a:stretch/>
        </p:blipFill>
        <p:spPr>
          <a:xfrm>
            <a:off x="7755351" y="4923407"/>
            <a:ext cx="1139819" cy="1657957"/>
          </a:xfrm>
          <a:prstGeom prst="rect">
            <a:avLst/>
          </a:prstGeom>
        </p:spPr>
      </p:pic>
      <p:grpSp>
        <p:nvGrpSpPr>
          <p:cNvPr id="173" name="Group 6"/>
          <p:cNvGrpSpPr>
            <a:grpSpLocks noChangeAspect="1"/>
          </p:cNvGrpSpPr>
          <p:nvPr/>
        </p:nvGrpSpPr>
        <p:grpSpPr bwMode="auto">
          <a:xfrm>
            <a:off x="5252731" y="1160718"/>
            <a:ext cx="3652350" cy="1224136"/>
            <a:chOff x="512" y="1686"/>
            <a:chExt cx="5099" cy="1709"/>
          </a:xfrm>
        </p:grpSpPr>
        <p:sp>
          <p:nvSpPr>
            <p:cNvPr id="174" name="AutoShape 5"/>
            <p:cNvSpPr>
              <a:spLocks noChangeAspect="1" noChangeArrowheads="1" noTextEdit="1"/>
            </p:cNvSpPr>
            <p:nvPr/>
          </p:nvSpPr>
          <p:spPr bwMode="auto">
            <a:xfrm>
              <a:off x="512" y="1876"/>
              <a:ext cx="5076" cy="1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5" name="Rectangle 7"/>
            <p:cNvSpPr>
              <a:spLocks noChangeArrowheads="1"/>
            </p:cNvSpPr>
            <p:nvPr/>
          </p:nvSpPr>
          <p:spPr bwMode="auto">
            <a:xfrm>
              <a:off x="875" y="1686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6" name="Rectangle 8"/>
            <p:cNvSpPr>
              <a:spLocks noChangeArrowheads="1"/>
            </p:cNvSpPr>
            <p:nvPr/>
          </p:nvSpPr>
          <p:spPr bwMode="auto">
            <a:xfrm>
              <a:off x="875" y="1786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7" name="Rectangle 9"/>
            <p:cNvSpPr>
              <a:spLocks noChangeArrowheads="1"/>
            </p:cNvSpPr>
            <p:nvPr/>
          </p:nvSpPr>
          <p:spPr bwMode="auto">
            <a:xfrm>
              <a:off x="875" y="1885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10"/>
            <p:cNvSpPr>
              <a:spLocks noChangeArrowheads="1"/>
            </p:cNvSpPr>
            <p:nvPr/>
          </p:nvSpPr>
          <p:spPr bwMode="auto">
            <a:xfrm>
              <a:off x="875" y="1987"/>
              <a:ext cx="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11"/>
            <p:cNvSpPr>
              <a:spLocks noChangeArrowheads="1"/>
            </p:cNvSpPr>
            <p:nvPr/>
          </p:nvSpPr>
          <p:spPr bwMode="auto">
            <a:xfrm>
              <a:off x="512" y="1864"/>
              <a:ext cx="5084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0" name="Rectangle 12"/>
            <p:cNvSpPr>
              <a:spLocks noChangeArrowheads="1"/>
            </p:cNvSpPr>
            <p:nvPr/>
          </p:nvSpPr>
          <p:spPr bwMode="auto">
            <a:xfrm>
              <a:off x="512" y="1874"/>
              <a:ext cx="5084" cy="11"/>
            </a:xfrm>
            <a:prstGeom prst="rect">
              <a:avLst/>
            </a:prstGeom>
            <a:solidFill>
              <a:srgbClr val="02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2" name="Rectangle 13"/>
            <p:cNvSpPr>
              <a:spLocks noChangeArrowheads="1"/>
            </p:cNvSpPr>
            <p:nvPr/>
          </p:nvSpPr>
          <p:spPr bwMode="auto">
            <a:xfrm>
              <a:off x="512" y="1885"/>
              <a:ext cx="5084" cy="11"/>
            </a:xfrm>
            <a:prstGeom prst="rect">
              <a:avLst/>
            </a:prstGeom>
            <a:solidFill>
              <a:srgbClr val="040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" name="Rectangle 14"/>
            <p:cNvSpPr>
              <a:spLocks noChangeArrowheads="1"/>
            </p:cNvSpPr>
            <p:nvPr/>
          </p:nvSpPr>
          <p:spPr bwMode="auto">
            <a:xfrm>
              <a:off x="512" y="1896"/>
              <a:ext cx="5084" cy="13"/>
            </a:xfrm>
            <a:prstGeom prst="rect">
              <a:avLst/>
            </a:prstGeom>
            <a:solidFill>
              <a:srgbClr val="06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4" name="Rectangle 15"/>
            <p:cNvSpPr>
              <a:spLocks noChangeArrowheads="1"/>
            </p:cNvSpPr>
            <p:nvPr/>
          </p:nvSpPr>
          <p:spPr bwMode="auto">
            <a:xfrm>
              <a:off x="512" y="1909"/>
              <a:ext cx="5084" cy="11"/>
            </a:xfrm>
            <a:prstGeom prst="rect">
              <a:avLst/>
            </a:prstGeom>
            <a:solidFill>
              <a:srgbClr val="080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" name="Rectangle 16"/>
            <p:cNvSpPr>
              <a:spLocks noChangeArrowheads="1"/>
            </p:cNvSpPr>
            <p:nvPr/>
          </p:nvSpPr>
          <p:spPr bwMode="auto">
            <a:xfrm>
              <a:off x="512" y="1920"/>
              <a:ext cx="5084" cy="11"/>
            </a:xfrm>
            <a:prstGeom prst="rect">
              <a:avLst/>
            </a:prstGeom>
            <a:solidFill>
              <a:srgbClr val="0A0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" name="Rectangle 17"/>
            <p:cNvSpPr>
              <a:spLocks noChangeArrowheads="1"/>
            </p:cNvSpPr>
            <p:nvPr/>
          </p:nvSpPr>
          <p:spPr bwMode="auto">
            <a:xfrm>
              <a:off x="512" y="1931"/>
              <a:ext cx="5084" cy="13"/>
            </a:xfrm>
            <a:prstGeom prst="rect">
              <a:avLst/>
            </a:prstGeom>
            <a:solidFill>
              <a:srgbClr val="0C0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" name="Rectangle 18"/>
            <p:cNvSpPr>
              <a:spLocks noChangeArrowheads="1"/>
            </p:cNvSpPr>
            <p:nvPr/>
          </p:nvSpPr>
          <p:spPr bwMode="auto">
            <a:xfrm>
              <a:off x="512" y="1944"/>
              <a:ext cx="5084" cy="11"/>
            </a:xfrm>
            <a:prstGeom prst="rect">
              <a:avLst/>
            </a:prstGeom>
            <a:solidFill>
              <a:srgbClr val="0E0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Rectangle 19"/>
            <p:cNvSpPr>
              <a:spLocks noChangeArrowheads="1"/>
            </p:cNvSpPr>
            <p:nvPr/>
          </p:nvSpPr>
          <p:spPr bwMode="auto">
            <a:xfrm>
              <a:off x="512" y="1955"/>
              <a:ext cx="5084" cy="11"/>
            </a:xfrm>
            <a:prstGeom prst="rect">
              <a:avLst/>
            </a:prstGeom>
            <a:solidFill>
              <a:srgbClr val="10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" name="Rectangle 20"/>
            <p:cNvSpPr>
              <a:spLocks noChangeArrowheads="1"/>
            </p:cNvSpPr>
            <p:nvPr/>
          </p:nvSpPr>
          <p:spPr bwMode="auto">
            <a:xfrm>
              <a:off x="512" y="1966"/>
              <a:ext cx="5084" cy="13"/>
            </a:xfrm>
            <a:prstGeom prst="rect">
              <a:avLst/>
            </a:prstGeom>
            <a:solidFill>
              <a:srgbClr val="12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" name="Rectangle 21"/>
            <p:cNvSpPr>
              <a:spLocks noChangeArrowheads="1"/>
            </p:cNvSpPr>
            <p:nvPr/>
          </p:nvSpPr>
          <p:spPr bwMode="auto">
            <a:xfrm>
              <a:off x="512" y="1979"/>
              <a:ext cx="5084" cy="11"/>
            </a:xfrm>
            <a:prstGeom prst="rect">
              <a:avLst/>
            </a:prstGeom>
            <a:solidFill>
              <a:srgbClr val="141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" name="Rectangle 22"/>
            <p:cNvSpPr>
              <a:spLocks noChangeArrowheads="1"/>
            </p:cNvSpPr>
            <p:nvPr/>
          </p:nvSpPr>
          <p:spPr bwMode="auto">
            <a:xfrm>
              <a:off x="512" y="1990"/>
              <a:ext cx="5084" cy="11"/>
            </a:xfrm>
            <a:prstGeom prst="rect">
              <a:avLst/>
            </a:prstGeom>
            <a:solidFill>
              <a:srgbClr val="16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" name="Rectangle 23"/>
            <p:cNvSpPr>
              <a:spLocks noChangeArrowheads="1"/>
            </p:cNvSpPr>
            <p:nvPr/>
          </p:nvSpPr>
          <p:spPr bwMode="auto">
            <a:xfrm>
              <a:off x="512" y="2001"/>
              <a:ext cx="5084" cy="13"/>
            </a:xfrm>
            <a:prstGeom prst="rect">
              <a:avLst/>
            </a:prstGeom>
            <a:solidFill>
              <a:srgbClr val="181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" name="Rectangle 24"/>
            <p:cNvSpPr>
              <a:spLocks noChangeArrowheads="1"/>
            </p:cNvSpPr>
            <p:nvPr/>
          </p:nvSpPr>
          <p:spPr bwMode="auto">
            <a:xfrm>
              <a:off x="512" y="2014"/>
              <a:ext cx="5084" cy="11"/>
            </a:xfrm>
            <a:prstGeom prst="rect">
              <a:avLst/>
            </a:prstGeom>
            <a:solidFill>
              <a:srgbClr val="1A1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" name="Rectangle 25"/>
            <p:cNvSpPr>
              <a:spLocks noChangeArrowheads="1"/>
            </p:cNvSpPr>
            <p:nvPr/>
          </p:nvSpPr>
          <p:spPr bwMode="auto">
            <a:xfrm>
              <a:off x="512" y="2025"/>
              <a:ext cx="5084" cy="11"/>
            </a:xfrm>
            <a:prstGeom prst="rect">
              <a:avLst/>
            </a:prstGeom>
            <a:solidFill>
              <a:srgbClr val="1C1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" name="Rectangle 26"/>
            <p:cNvSpPr>
              <a:spLocks noChangeArrowheads="1"/>
            </p:cNvSpPr>
            <p:nvPr/>
          </p:nvSpPr>
          <p:spPr bwMode="auto">
            <a:xfrm>
              <a:off x="512" y="2036"/>
              <a:ext cx="5084" cy="13"/>
            </a:xfrm>
            <a:prstGeom prst="rect">
              <a:avLst/>
            </a:prstGeom>
            <a:solidFill>
              <a:srgbClr val="1E1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" name="Rectangle 27"/>
            <p:cNvSpPr>
              <a:spLocks noChangeArrowheads="1"/>
            </p:cNvSpPr>
            <p:nvPr/>
          </p:nvSpPr>
          <p:spPr bwMode="auto">
            <a:xfrm>
              <a:off x="512" y="2049"/>
              <a:ext cx="5084" cy="11"/>
            </a:xfrm>
            <a:prstGeom prst="rect">
              <a:avLst/>
            </a:prstGeom>
            <a:solidFill>
              <a:srgbClr val="2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" name="Rectangle 28"/>
            <p:cNvSpPr>
              <a:spLocks noChangeArrowheads="1"/>
            </p:cNvSpPr>
            <p:nvPr/>
          </p:nvSpPr>
          <p:spPr bwMode="auto">
            <a:xfrm>
              <a:off x="512" y="2060"/>
              <a:ext cx="5084" cy="11"/>
            </a:xfrm>
            <a:prstGeom prst="rect">
              <a:avLst/>
            </a:prstGeom>
            <a:solidFill>
              <a:srgbClr val="222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" name="Rectangle 29"/>
            <p:cNvSpPr>
              <a:spLocks noChangeArrowheads="1"/>
            </p:cNvSpPr>
            <p:nvPr/>
          </p:nvSpPr>
          <p:spPr bwMode="auto">
            <a:xfrm>
              <a:off x="512" y="2071"/>
              <a:ext cx="5084" cy="13"/>
            </a:xfrm>
            <a:prstGeom prst="rect">
              <a:avLst/>
            </a:prstGeom>
            <a:solidFill>
              <a:srgbClr val="242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" name="Rectangle 30"/>
            <p:cNvSpPr>
              <a:spLocks noChangeArrowheads="1"/>
            </p:cNvSpPr>
            <p:nvPr/>
          </p:nvSpPr>
          <p:spPr bwMode="auto">
            <a:xfrm>
              <a:off x="512" y="2084"/>
              <a:ext cx="5084" cy="11"/>
            </a:xfrm>
            <a:prstGeom prst="rect">
              <a:avLst/>
            </a:prstGeom>
            <a:solidFill>
              <a:srgbClr val="262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" name="Rectangle 31"/>
            <p:cNvSpPr>
              <a:spLocks noChangeArrowheads="1"/>
            </p:cNvSpPr>
            <p:nvPr/>
          </p:nvSpPr>
          <p:spPr bwMode="auto">
            <a:xfrm>
              <a:off x="512" y="2095"/>
              <a:ext cx="5084" cy="11"/>
            </a:xfrm>
            <a:prstGeom prst="rect">
              <a:avLst/>
            </a:prstGeom>
            <a:solidFill>
              <a:srgbClr val="282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" name="Rectangle 32"/>
            <p:cNvSpPr>
              <a:spLocks noChangeArrowheads="1"/>
            </p:cNvSpPr>
            <p:nvPr/>
          </p:nvSpPr>
          <p:spPr bwMode="auto">
            <a:xfrm>
              <a:off x="512" y="2106"/>
              <a:ext cx="5084" cy="13"/>
            </a:xfrm>
            <a:prstGeom prst="rect">
              <a:avLst/>
            </a:prstGeom>
            <a:solidFill>
              <a:srgbClr val="2A2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" name="Rectangle 33"/>
            <p:cNvSpPr>
              <a:spLocks noChangeArrowheads="1"/>
            </p:cNvSpPr>
            <p:nvPr/>
          </p:nvSpPr>
          <p:spPr bwMode="auto">
            <a:xfrm>
              <a:off x="512" y="2119"/>
              <a:ext cx="5084" cy="11"/>
            </a:xfrm>
            <a:prstGeom prst="rect">
              <a:avLst/>
            </a:prstGeom>
            <a:solidFill>
              <a:srgbClr val="2C2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" name="Rectangle 34"/>
            <p:cNvSpPr>
              <a:spLocks noChangeArrowheads="1"/>
            </p:cNvSpPr>
            <p:nvPr/>
          </p:nvSpPr>
          <p:spPr bwMode="auto">
            <a:xfrm>
              <a:off x="512" y="2130"/>
              <a:ext cx="5084" cy="13"/>
            </a:xfrm>
            <a:prstGeom prst="rect">
              <a:avLst/>
            </a:prstGeom>
            <a:solidFill>
              <a:srgbClr val="2E2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" name="Rectangle 35"/>
            <p:cNvSpPr>
              <a:spLocks noChangeArrowheads="1"/>
            </p:cNvSpPr>
            <p:nvPr/>
          </p:nvSpPr>
          <p:spPr bwMode="auto">
            <a:xfrm>
              <a:off x="512" y="2143"/>
              <a:ext cx="5084" cy="11"/>
            </a:xfrm>
            <a:prstGeom prst="rect">
              <a:avLst/>
            </a:prstGeom>
            <a:solidFill>
              <a:srgbClr val="30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" name="Rectangle 36"/>
            <p:cNvSpPr>
              <a:spLocks noChangeArrowheads="1"/>
            </p:cNvSpPr>
            <p:nvPr/>
          </p:nvSpPr>
          <p:spPr bwMode="auto">
            <a:xfrm>
              <a:off x="512" y="2154"/>
              <a:ext cx="5084" cy="11"/>
            </a:xfrm>
            <a:prstGeom prst="rect">
              <a:avLst/>
            </a:prstGeom>
            <a:solidFill>
              <a:srgbClr val="32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" name="Rectangle 37"/>
            <p:cNvSpPr>
              <a:spLocks noChangeArrowheads="1"/>
            </p:cNvSpPr>
            <p:nvPr/>
          </p:nvSpPr>
          <p:spPr bwMode="auto">
            <a:xfrm>
              <a:off x="512" y="2165"/>
              <a:ext cx="5084" cy="13"/>
            </a:xfrm>
            <a:prstGeom prst="rect">
              <a:avLst/>
            </a:prstGeom>
            <a:solidFill>
              <a:srgbClr val="343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" name="Rectangle 38"/>
            <p:cNvSpPr>
              <a:spLocks noChangeArrowheads="1"/>
            </p:cNvSpPr>
            <p:nvPr/>
          </p:nvSpPr>
          <p:spPr bwMode="auto">
            <a:xfrm>
              <a:off x="512" y="2178"/>
              <a:ext cx="5084" cy="11"/>
            </a:xfrm>
            <a:prstGeom prst="rect">
              <a:avLst/>
            </a:prstGeom>
            <a:solidFill>
              <a:srgbClr val="363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" name="Rectangle 39"/>
            <p:cNvSpPr>
              <a:spLocks noChangeArrowheads="1"/>
            </p:cNvSpPr>
            <p:nvPr/>
          </p:nvSpPr>
          <p:spPr bwMode="auto">
            <a:xfrm>
              <a:off x="512" y="2189"/>
              <a:ext cx="5084" cy="11"/>
            </a:xfrm>
            <a:prstGeom prst="rect">
              <a:avLst/>
            </a:prstGeom>
            <a:solidFill>
              <a:srgbClr val="38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" name="Rectangle 40"/>
            <p:cNvSpPr>
              <a:spLocks noChangeArrowheads="1"/>
            </p:cNvSpPr>
            <p:nvPr/>
          </p:nvSpPr>
          <p:spPr bwMode="auto">
            <a:xfrm>
              <a:off x="512" y="2200"/>
              <a:ext cx="5084" cy="13"/>
            </a:xfrm>
            <a:prstGeom prst="rect">
              <a:avLst/>
            </a:prstGeom>
            <a:solidFill>
              <a:srgbClr val="3A3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" name="Rectangle 41"/>
            <p:cNvSpPr>
              <a:spLocks noChangeArrowheads="1"/>
            </p:cNvSpPr>
            <p:nvPr/>
          </p:nvSpPr>
          <p:spPr bwMode="auto">
            <a:xfrm>
              <a:off x="512" y="2213"/>
              <a:ext cx="5084" cy="11"/>
            </a:xfrm>
            <a:prstGeom prst="rect">
              <a:avLst/>
            </a:prstGeom>
            <a:solidFill>
              <a:srgbClr val="3C3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" name="Rectangle 42"/>
            <p:cNvSpPr>
              <a:spLocks noChangeArrowheads="1"/>
            </p:cNvSpPr>
            <p:nvPr/>
          </p:nvSpPr>
          <p:spPr bwMode="auto">
            <a:xfrm>
              <a:off x="512" y="2224"/>
              <a:ext cx="5084" cy="11"/>
            </a:xfrm>
            <a:prstGeom prst="rect">
              <a:avLst/>
            </a:prstGeom>
            <a:solidFill>
              <a:srgbClr val="3E3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" name="Rectangle 43"/>
            <p:cNvSpPr>
              <a:spLocks noChangeArrowheads="1"/>
            </p:cNvSpPr>
            <p:nvPr/>
          </p:nvSpPr>
          <p:spPr bwMode="auto">
            <a:xfrm>
              <a:off x="512" y="2235"/>
              <a:ext cx="5084" cy="13"/>
            </a:xfrm>
            <a:prstGeom prst="rect">
              <a:avLst/>
            </a:prstGeom>
            <a:solidFill>
              <a:srgbClr val="40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" name="Rectangle 44"/>
            <p:cNvSpPr>
              <a:spLocks noChangeArrowheads="1"/>
            </p:cNvSpPr>
            <p:nvPr/>
          </p:nvSpPr>
          <p:spPr bwMode="auto">
            <a:xfrm>
              <a:off x="512" y="2248"/>
              <a:ext cx="5084" cy="11"/>
            </a:xfrm>
            <a:prstGeom prst="rect">
              <a:avLst/>
            </a:prstGeom>
            <a:solidFill>
              <a:srgbClr val="42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" name="Rectangle 45"/>
            <p:cNvSpPr>
              <a:spLocks noChangeArrowheads="1"/>
            </p:cNvSpPr>
            <p:nvPr/>
          </p:nvSpPr>
          <p:spPr bwMode="auto">
            <a:xfrm>
              <a:off x="512" y="2259"/>
              <a:ext cx="5084" cy="11"/>
            </a:xfrm>
            <a:prstGeom prst="rect">
              <a:avLst/>
            </a:prstGeom>
            <a:solidFill>
              <a:srgbClr val="444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" name="Rectangle 46"/>
            <p:cNvSpPr>
              <a:spLocks noChangeArrowheads="1"/>
            </p:cNvSpPr>
            <p:nvPr/>
          </p:nvSpPr>
          <p:spPr bwMode="auto">
            <a:xfrm>
              <a:off x="512" y="2270"/>
              <a:ext cx="5084" cy="13"/>
            </a:xfrm>
            <a:prstGeom prst="rect">
              <a:avLst/>
            </a:prstGeom>
            <a:solidFill>
              <a:srgbClr val="464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" name="Rectangle 47"/>
            <p:cNvSpPr>
              <a:spLocks noChangeArrowheads="1"/>
            </p:cNvSpPr>
            <p:nvPr/>
          </p:nvSpPr>
          <p:spPr bwMode="auto">
            <a:xfrm>
              <a:off x="512" y="2283"/>
              <a:ext cx="5084" cy="11"/>
            </a:xfrm>
            <a:prstGeom prst="rect">
              <a:avLst/>
            </a:prstGeom>
            <a:solidFill>
              <a:srgbClr val="484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" name="Rectangle 48"/>
            <p:cNvSpPr>
              <a:spLocks noChangeArrowheads="1"/>
            </p:cNvSpPr>
            <p:nvPr/>
          </p:nvSpPr>
          <p:spPr bwMode="auto">
            <a:xfrm>
              <a:off x="512" y="2294"/>
              <a:ext cx="5084" cy="11"/>
            </a:xfrm>
            <a:prstGeom prst="rect">
              <a:avLst/>
            </a:prstGeom>
            <a:solidFill>
              <a:srgbClr val="4A4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" name="Rectangle 49"/>
            <p:cNvSpPr>
              <a:spLocks noChangeArrowheads="1"/>
            </p:cNvSpPr>
            <p:nvPr/>
          </p:nvSpPr>
          <p:spPr bwMode="auto">
            <a:xfrm>
              <a:off x="512" y="2305"/>
              <a:ext cx="5084" cy="13"/>
            </a:xfrm>
            <a:prstGeom prst="rect">
              <a:avLst/>
            </a:prstGeom>
            <a:solidFill>
              <a:srgbClr val="4C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" name="Rectangle 50"/>
            <p:cNvSpPr>
              <a:spLocks noChangeArrowheads="1"/>
            </p:cNvSpPr>
            <p:nvPr/>
          </p:nvSpPr>
          <p:spPr bwMode="auto">
            <a:xfrm>
              <a:off x="512" y="2318"/>
              <a:ext cx="5084" cy="11"/>
            </a:xfrm>
            <a:prstGeom prst="rect">
              <a:avLst/>
            </a:prstGeom>
            <a:solidFill>
              <a:srgbClr val="4E4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" name="Rectangle 51"/>
            <p:cNvSpPr>
              <a:spLocks noChangeArrowheads="1"/>
            </p:cNvSpPr>
            <p:nvPr/>
          </p:nvSpPr>
          <p:spPr bwMode="auto">
            <a:xfrm>
              <a:off x="512" y="2329"/>
              <a:ext cx="5084" cy="11"/>
            </a:xfrm>
            <a:prstGeom prst="rect">
              <a:avLst/>
            </a:prstGeom>
            <a:solidFill>
              <a:srgbClr val="50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" name="Rectangle 52"/>
            <p:cNvSpPr>
              <a:spLocks noChangeArrowheads="1"/>
            </p:cNvSpPr>
            <p:nvPr/>
          </p:nvSpPr>
          <p:spPr bwMode="auto">
            <a:xfrm>
              <a:off x="512" y="2340"/>
              <a:ext cx="5084" cy="13"/>
            </a:xfrm>
            <a:prstGeom prst="rect">
              <a:avLst/>
            </a:prstGeom>
            <a:solidFill>
              <a:srgbClr val="52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" name="Rectangle 53"/>
            <p:cNvSpPr>
              <a:spLocks noChangeArrowheads="1"/>
            </p:cNvSpPr>
            <p:nvPr/>
          </p:nvSpPr>
          <p:spPr bwMode="auto">
            <a:xfrm>
              <a:off x="512" y="2353"/>
              <a:ext cx="5084" cy="11"/>
            </a:xfrm>
            <a:prstGeom prst="rect">
              <a:avLst/>
            </a:prstGeom>
            <a:solidFill>
              <a:srgbClr val="54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" name="Rectangle 54"/>
            <p:cNvSpPr>
              <a:spLocks noChangeArrowheads="1"/>
            </p:cNvSpPr>
            <p:nvPr/>
          </p:nvSpPr>
          <p:spPr bwMode="auto">
            <a:xfrm>
              <a:off x="512" y="2364"/>
              <a:ext cx="5084" cy="11"/>
            </a:xfrm>
            <a:prstGeom prst="rect">
              <a:avLst/>
            </a:prstGeom>
            <a:solidFill>
              <a:srgbClr val="565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4" name="Rectangle 55"/>
            <p:cNvSpPr>
              <a:spLocks noChangeArrowheads="1"/>
            </p:cNvSpPr>
            <p:nvPr/>
          </p:nvSpPr>
          <p:spPr bwMode="auto">
            <a:xfrm>
              <a:off x="512" y="2375"/>
              <a:ext cx="5084" cy="13"/>
            </a:xfrm>
            <a:prstGeom prst="rect">
              <a:avLst/>
            </a:prstGeom>
            <a:solidFill>
              <a:srgbClr val="58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5" name="Rectangle 56"/>
            <p:cNvSpPr>
              <a:spLocks noChangeArrowheads="1"/>
            </p:cNvSpPr>
            <p:nvPr/>
          </p:nvSpPr>
          <p:spPr bwMode="auto">
            <a:xfrm>
              <a:off x="512" y="2388"/>
              <a:ext cx="5084" cy="11"/>
            </a:xfrm>
            <a:prstGeom prst="rect">
              <a:avLst/>
            </a:prstGeom>
            <a:solidFill>
              <a:srgbClr val="5A5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6" name="Rectangle 57"/>
            <p:cNvSpPr>
              <a:spLocks noChangeArrowheads="1"/>
            </p:cNvSpPr>
            <p:nvPr/>
          </p:nvSpPr>
          <p:spPr bwMode="auto">
            <a:xfrm>
              <a:off x="512" y="2399"/>
              <a:ext cx="5084" cy="10"/>
            </a:xfrm>
            <a:prstGeom prst="rect">
              <a:avLst/>
            </a:prstGeom>
            <a:solidFill>
              <a:srgbClr val="5C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7" name="Rectangle 58"/>
            <p:cNvSpPr>
              <a:spLocks noChangeArrowheads="1"/>
            </p:cNvSpPr>
            <p:nvPr/>
          </p:nvSpPr>
          <p:spPr bwMode="auto">
            <a:xfrm>
              <a:off x="512" y="2409"/>
              <a:ext cx="5084" cy="14"/>
            </a:xfrm>
            <a:prstGeom prst="rect">
              <a:avLst/>
            </a:prstGeom>
            <a:solidFill>
              <a:srgbClr val="5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8" name="Rectangle 59"/>
            <p:cNvSpPr>
              <a:spLocks noChangeArrowheads="1"/>
            </p:cNvSpPr>
            <p:nvPr/>
          </p:nvSpPr>
          <p:spPr bwMode="auto">
            <a:xfrm>
              <a:off x="512" y="2423"/>
              <a:ext cx="5084" cy="11"/>
            </a:xfrm>
            <a:prstGeom prst="rect">
              <a:avLst/>
            </a:prstGeom>
            <a:solidFill>
              <a:srgbClr val="6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9" name="Rectangle 60"/>
            <p:cNvSpPr>
              <a:spLocks noChangeArrowheads="1"/>
            </p:cNvSpPr>
            <p:nvPr/>
          </p:nvSpPr>
          <p:spPr bwMode="auto">
            <a:xfrm>
              <a:off x="512" y="2434"/>
              <a:ext cx="5084" cy="10"/>
            </a:xfrm>
            <a:prstGeom prst="rect">
              <a:avLst/>
            </a:prstGeom>
            <a:solidFill>
              <a:srgbClr val="626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0" name="Rectangle 61"/>
            <p:cNvSpPr>
              <a:spLocks noChangeArrowheads="1"/>
            </p:cNvSpPr>
            <p:nvPr/>
          </p:nvSpPr>
          <p:spPr bwMode="auto">
            <a:xfrm>
              <a:off x="512" y="2444"/>
              <a:ext cx="5084" cy="14"/>
            </a:xfrm>
            <a:prstGeom prst="rect">
              <a:avLst/>
            </a:prstGeom>
            <a:solidFill>
              <a:srgbClr val="646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1" name="Rectangle 62"/>
            <p:cNvSpPr>
              <a:spLocks noChangeArrowheads="1"/>
            </p:cNvSpPr>
            <p:nvPr/>
          </p:nvSpPr>
          <p:spPr bwMode="auto">
            <a:xfrm>
              <a:off x="512" y="2458"/>
              <a:ext cx="5084" cy="11"/>
            </a:xfrm>
            <a:prstGeom prst="rect">
              <a:avLst/>
            </a:prstGeom>
            <a:solidFill>
              <a:srgbClr val="66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2" name="Rectangle 63"/>
            <p:cNvSpPr>
              <a:spLocks noChangeArrowheads="1"/>
            </p:cNvSpPr>
            <p:nvPr/>
          </p:nvSpPr>
          <p:spPr bwMode="auto">
            <a:xfrm>
              <a:off x="512" y="2469"/>
              <a:ext cx="5084" cy="10"/>
            </a:xfrm>
            <a:prstGeom prst="rect">
              <a:avLst/>
            </a:prstGeom>
            <a:solidFill>
              <a:srgbClr val="686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3" name="Rectangle 64"/>
            <p:cNvSpPr>
              <a:spLocks noChangeArrowheads="1"/>
            </p:cNvSpPr>
            <p:nvPr/>
          </p:nvSpPr>
          <p:spPr bwMode="auto">
            <a:xfrm>
              <a:off x="512" y="2479"/>
              <a:ext cx="5084" cy="14"/>
            </a:xfrm>
            <a:prstGeom prst="rect">
              <a:avLst/>
            </a:prstGeom>
            <a:solidFill>
              <a:srgbClr val="6A6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4" name="Rectangle 65"/>
            <p:cNvSpPr>
              <a:spLocks noChangeArrowheads="1"/>
            </p:cNvSpPr>
            <p:nvPr/>
          </p:nvSpPr>
          <p:spPr bwMode="auto">
            <a:xfrm>
              <a:off x="512" y="2493"/>
              <a:ext cx="5084" cy="11"/>
            </a:xfrm>
            <a:prstGeom prst="rect">
              <a:avLst/>
            </a:prstGeom>
            <a:solidFill>
              <a:srgbClr val="6C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5" name="Rectangle 66"/>
            <p:cNvSpPr>
              <a:spLocks noChangeArrowheads="1"/>
            </p:cNvSpPr>
            <p:nvPr/>
          </p:nvSpPr>
          <p:spPr bwMode="auto">
            <a:xfrm>
              <a:off x="512" y="2504"/>
              <a:ext cx="5084" cy="13"/>
            </a:xfrm>
            <a:prstGeom prst="rect">
              <a:avLst/>
            </a:prstGeom>
            <a:solidFill>
              <a:srgbClr val="6E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6" name="Rectangle 67"/>
            <p:cNvSpPr>
              <a:spLocks noChangeArrowheads="1"/>
            </p:cNvSpPr>
            <p:nvPr/>
          </p:nvSpPr>
          <p:spPr bwMode="auto">
            <a:xfrm>
              <a:off x="512" y="2517"/>
              <a:ext cx="5084" cy="11"/>
            </a:xfrm>
            <a:prstGeom prst="rect">
              <a:avLst/>
            </a:prstGeom>
            <a:solidFill>
              <a:srgbClr val="70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7" name="Rectangle 68"/>
            <p:cNvSpPr>
              <a:spLocks noChangeArrowheads="1"/>
            </p:cNvSpPr>
            <p:nvPr/>
          </p:nvSpPr>
          <p:spPr bwMode="auto">
            <a:xfrm>
              <a:off x="512" y="2528"/>
              <a:ext cx="5084" cy="11"/>
            </a:xfrm>
            <a:prstGeom prst="rect">
              <a:avLst/>
            </a:prstGeom>
            <a:solidFill>
              <a:srgbClr val="727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8" name="Rectangle 69"/>
            <p:cNvSpPr>
              <a:spLocks noChangeArrowheads="1"/>
            </p:cNvSpPr>
            <p:nvPr/>
          </p:nvSpPr>
          <p:spPr bwMode="auto">
            <a:xfrm>
              <a:off x="512" y="2539"/>
              <a:ext cx="5084" cy="13"/>
            </a:xfrm>
            <a:prstGeom prst="rect">
              <a:avLst/>
            </a:prstGeom>
            <a:solidFill>
              <a:srgbClr val="747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9" name="Rectangle 70"/>
            <p:cNvSpPr>
              <a:spLocks noChangeArrowheads="1"/>
            </p:cNvSpPr>
            <p:nvPr/>
          </p:nvSpPr>
          <p:spPr bwMode="auto">
            <a:xfrm>
              <a:off x="512" y="2552"/>
              <a:ext cx="5084" cy="11"/>
            </a:xfrm>
            <a:prstGeom prst="rect">
              <a:avLst/>
            </a:prstGeom>
            <a:solidFill>
              <a:srgbClr val="767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0" name="Rectangle 71"/>
            <p:cNvSpPr>
              <a:spLocks noChangeArrowheads="1"/>
            </p:cNvSpPr>
            <p:nvPr/>
          </p:nvSpPr>
          <p:spPr bwMode="auto">
            <a:xfrm>
              <a:off x="512" y="2563"/>
              <a:ext cx="5084" cy="11"/>
            </a:xfrm>
            <a:prstGeom prst="rect">
              <a:avLst/>
            </a:prstGeom>
            <a:solidFill>
              <a:srgbClr val="787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1" name="Rectangle 72"/>
            <p:cNvSpPr>
              <a:spLocks noChangeArrowheads="1"/>
            </p:cNvSpPr>
            <p:nvPr/>
          </p:nvSpPr>
          <p:spPr bwMode="auto">
            <a:xfrm>
              <a:off x="512" y="2574"/>
              <a:ext cx="5084" cy="13"/>
            </a:xfrm>
            <a:prstGeom prst="rect">
              <a:avLst/>
            </a:prstGeom>
            <a:solidFill>
              <a:srgbClr val="7A7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2" name="Rectangle 73"/>
            <p:cNvSpPr>
              <a:spLocks noChangeArrowheads="1"/>
            </p:cNvSpPr>
            <p:nvPr/>
          </p:nvSpPr>
          <p:spPr bwMode="auto">
            <a:xfrm>
              <a:off x="512" y="2587"/>
              <a:ext cx="5084" cy="11"/>
            </a:xfrm>
            <a:prstGeom prst="rect">
              <a:avLst/>
            </a:prstGeom>
            <a:solidFill>
              <a:srgbClr val="7C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3" name="Rectangle 74"/>
            <p:cNvSpPr>
              <a:spLocks noChangeArrowheads="1"/>
            </p:cNvSpPr>
            <p:nvPr/>
          </p:nvSpPr>
          <p:spPr bwMode="auto">
            <a:xfrm>
              <a:off x="512" y="2598"/>
              <a:ext cx="5084" cy="10"/>
            </a:xfrm>
            <a:prstGeom prst="rect">
              <a:avLst/>
            </a:prstGeom>
            <a:solidFill>
              <a:srgbClr val="7E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4" name="Rectangle 75"/>
            <p:cNvSpPr>
              <a:spLocks noChangeArrowheads="1"/>
            </p:cNvSpPr>
            <p:nvPr/>
          </p:nvSpPr>
          <p:spPr bwMode="auto">
            <a:xfrm>
              <a:off x="512" y="2608"/>
              <a:ext cx="5084" cy="14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5" name="Rectangle 76"/>
            <p:cNvSpPr>
              <a:spLocks noChangeArrowheads="1"/>
            </p:cNvSpPr>
            <p:nvPr/>
          </p:nvSpPr>
          <p:spPr bwMode="auto">
            <a:xfrm>
              <a:off x="512" y="2622"/>
              <a:ext cx="5084" cy="11"/>
            </a:xfrm>
            <a:prstGeom prst="rect">
              <a:avLst/>
            </a:prstGeom>
            <a:solidFill>
              <a:srgbClr val="82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6" name="Rectangle 77"/>
            <p:cNvSpPr>
              <a:spLocks noChangeArrowheads="1"/>
            </p:cNvSpPr>
            <p:nvPr/>
          </p:nvSpPr>
          <p:spPr bwMode="auto">
            <a:xfrm>
              <a:off x="512" y="2633"/>
              <a:ext cx="5084" cy="13"/>
            </a:xfrm>
            <a:prstGeom prst="rect">
              <a:avLst/>
            </a:prstGeom>
            <a:solidFill>
              <a:srgbClr val="848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7" name="Rectangle 78"/>
            <p:cNvSpPr>
              <a:spLocks noChangeArrowheads="1"/>
            </p:cNvSpPr>
            <p:nvPr/>
          </p:nvSpPr>
          <p:spPr bwMode="auto">
            <a:xfrm>
              <a:off x="512" y="2646"/>
              <a:ext cx="5084" cy="14"/>
            </a:xfrm>
            <a:prstGeom prst="rect">
              <a:avLst/>
            </a:prstGeom>
            <a:solidFill>
              <a:srgbClr val="868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8" name="Rectangle 79"/>
            <p:cNvSpPr>
              <a:spLocks noChangeArrowheads="1"/>
            </p:cNvSpPr>
            <p:nvPr/>
          </p:nvSpPr>
          <p:spPr bwMode="auto">
            <a:xfrm>
              <a:off x="512" y="2660"/>
              <a:ext cx="5084" cy="10"/>
            </a:xfrm>
            <a:prstGeom prst="rect">
              <a:avLst/>
            </a:prstGeom>
            <a:solidFill>
              <a:srgbClr val="888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9" name="Rectangle 80"/>
            <p:cNvSpPr>
              <a:spLocks noChangeArrowheads="1"/>
            </p:cNvSpPr>
            <p:nvPr/>
          </p:nvSpPr>
          <p:spPr bwMode="auto">
            <a:xfrm>
              <a:off x="512" y="2670"/>
              <a:ext cx="5084" cy="14"/>
            </a:xfrm>
            <a:prstGeom prst="rect">
              <a:avLst/>
            </a:prstGeom>
            <a:solidFill>
              <a:srgbClr val="8A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0" name="Rectangle 81"/>
            <p:cNvSpPr>
              <a:spLocks noChangeArrowheads="1"/>
            </p:cNvSpPr>
            <p:nvPr/>
          </p:nvSpPr>
          <p:spPr bwMode="auto">
            <a:xfrm>
              <a:off x="512" y="2684"/>
              <a:ext cx="5084" cy="13"/>
            </a:xfrm>
            <a:prstGeom prst="rect">
              <a:avLst/>
            </a:prstGeom>
            <a:solidFill>
              <a:srgbClr val="8C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1" name="Rectangle 82"/>
            <p:cNvSpPr>
              <a:spLocks noChangeArrowheads="1"/>
            </p:cNvSpPr>
            <p:nvPr/>
          </p:nvSpPr>
          <p:spPr bwMode="auto">
            <a:xfrm>
              <a:off x="512" y="2697"/>
              <a:ext cx="5084" cy="11"/>
            </a:xfrm>
            <a:prstGeom prst="rect">
              <a:avLst/>
            </a:prstGeom>
            <a:solidFill>
              <a:srgbClr val="8E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Rectangle 83"/>
            <p:cNvSpPr>
              <a:spLocks noChangeArrowheads="1"/>
            </p:cNvSpPr>
            <p:nvPr/>
          </p:nvSpPr>
          <p:spPr bwMode="auto">
            <a:xfrm>
              <a:off x="512" y="2708"/>
              <a:ext cx="5084" cy="13"/>
            </a:xfrm>
            <a:prstGeom prst="rect">
              <a:avLst/>
            </a:prstGeom>
            <a:solidFill>
              <a:srgbClr val="90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Rectangle 84"/>
            <p:cNvSpPr>
              <a:spLocks noChangeArrowheads="1"/>
            </p:cNvSpPr>
            <p:nvPr/>
          </p:nvSpPr>
          <p:spPr bwMode="auto">
            <a:xfrm>
              <a:off x="512" y="2721"/>
              <a:ext cx="5084" cy="11"/>
            </a:xfrm>
            <a:prstGeom prst="rect">
              <a:avLst/>
            </a:prstGeom>
            <a:solidFill>
              <a:srgbClr val="929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Rectangle 85"/>
            <p:cNvSpPr>
              <a:spLocks noChangeArrowheads="1"/>
            </p:cNvSpPr>
            <p:nvPr/>
          </p:nvSpPr>
          <p:spPr bwMode="auto">
            <a:xfrm>
              <a:off x="512" y="2732"/>
              <a:ext cx="5084" cy="11"/>
            </a:xfrm>
            <a:prstGeom prst="rect">
              <a:avLst/>
            </a:prstGeom>
            <a:solidFill>
              <a:srgbClr val="949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Rectangle 86"/>
            <p:cNvSpPr>
              <a:spLocks noChangeArrowheads="1"/>
            </p:cNvSpPr>
            <p:nvPr/>
          </p:nvSpPr>
          <p:spPr bwMode="auto">
            <a:xfrm>
              <a:off x="512" y="2743"/>
              <a:ext cx="5084" cy="13"/>
            </a:xfrm>
            <a:prstGeom prst="rect">
              <a:avLst/>
            </a:prstGeom>
            <a:solidFill>
              <a:srgbClr val="96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Rectangle 87"/>
            <p:cNvSpPr>
              <a:spLocks noChangeArrowheads="1"/>
            </p:cNvSpPr>
            <p:nvPr/>
          </p:nvSpPr>
          <p:spPr bwMode="auto">
            <a:xfrm>
              <a:off x="512" y="2756"/>
              <a:ext cx="5084" cy="11"/>
            </a:xfrm>
            <a:prstGeom prst="rect">
              <a:avLst/>
            </a:prstGeom>
            <a:solidFill>
              <a:srgbClr val="98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Rectangle 88"/>
            <p:cNvSpPr>
              <a:spLocks noChangeArrowheads="1"/>
            </p:cNvSpPr>
            <p:nvPr/>
          </p:nvSpPr>
          <p:spPr bwMode="auto">
            <a:xfrm>
              <a:off x="512" y="2767"/>
              <a:ext cx="5084" cy="11"/>
            </a:xfrm>
            <a:prstGeom prst="rect">
              <a:avLst/>
            </a:prstGeom>
            <a:solidFill>
              <a:srgbClr val="9A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8" name="Rectangle 89"/>
            <p:cNvSpPr>
              <a:spLocks noChangeArrowheads="1"/>
            </p:cNvSpPr>
            <p:nvPr/>
          </p:nvSpPr>
          <p:spPr bwMode="auto">
            <a:xfrm>
              <a:off x="512" y="2778"/>
              <a:ext cx="5084" cy="13"/>
            </a:xfrm>
            <a:prstGeom prst="rect">
              <a:avLst/>
            </a:prstGeom>
            <a:solidFill>
              <a:srgbClr val="9C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Rectangle 90"/>
            <p:cNvSpPr>
              <a:spLocks noChangeArrowheads="1"/>
            </p:cNvSpPr>
            <p:nvPr/>
          </p:nvSpPr>
          <p:spPr bwMode="auto">
            <a:xfrm>
              <a:off x="512" y="2791"/>
              <a:ext cx="5084" cy="11"/>
            </a:xfrm>
            <a:prstGeom prst="rect">
              <a:avLst/>
            </a:prstGeom>
            <a:solidFill>
              <a:srgbClr val="9E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Rectangle 91"/>
            <p:cNvSpPr>
              <a:spLocks noChangeArrowheads="1"/>
            </p:cNvSpPr>
            <p:nvPr/>
          </p:nvSpPr>
          <p:spPr bwMode="auto">
            <a:xfrm>
              <a:off x="512" y="2802"/>
              <a:ext cx="5084" cy="11"/>
            </a:xfrm>
            <a:prstGeom prst="rect">
              <a:avLst/>
            </a:prstGeom>
            <a:solidFill>
              <a:srgbClr val="A0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1" name="Rectangle 92"/>
            <p:cNvSpPr>
              <a:spLocks noChangeArrowheads="1"/>
            </p:cNvSpPr>
            <p:nvPr/>
          </p:nvSpPr>
          <p:spPr bwMode="auto">
            <a:xfrm>
              <a:off x="512" y="2813"/>
              <a:ext cx="5084" cy="13"/>
            </a:xfrm>
            <a:prstGeom prst="rect">
              <a:avLst/>
            </a:prstGeom>
            <a:solidFill>
              <a:srgbClr val="A2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2" name="Rectangle 93"/>
            <p:cNvSpPr>
              <a:spLocks noChangeArrowheads="1"/>
            </p:cNvSpPr>
            <p:nvPr/>
          </p:nvSpPr>
          <p:spPr bwMode="auto">
            <a:xfrm>
              <a:off x="512" y="2826"/>
              <a:ext cx="5084" cy="11"/>
            </a:xfrm>
            <a:prstGeom prst="rect">
              <a:avLst/>
            </a:prstGeom>
            <a:solidFill>
              <a:srgbClr val="A4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3" name="Rectangle 94"/>
            <p:cNvSpPr>
              <a:spLocks noChangeArrowheads="1"/>
            </p:cNvSpPr>
            <p:nvPr/>
          </p:nvSpPr>
          <p:spPr bwMode="auto">
            <a:xfrm>
              <a:off x="512" y="2837"/>
              <a:ext cx="5084" cy="11"/>
            </a:xfrm>
            <a:prstGeom prst="rect">
              <a:avLst/>
            </a:prstGeom>
            <a:solidFill>
              <a:srgbClr val="A6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4" name="Rectangle 95"/>
            <p:cNvSpPr>
              <a:spLocks noChangeArrowheads="1"/>
            </p:cNvSpPr>
            <p:nvPr/>
          </p:nvSpPr>
          <p:spPr bwMode="auto">
            <a:xfrm>
              <a:off x="512" y="2848"/>
              <a:ext cx="5084" cy="13"/>
            </a:xfrm>
            <a:prstGeom prst="rect">
              <a:avLst/>
            </a:prstGeom>
            <a:solidFill>
              <a:srgbClr val="A8A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5" name="Rectangle 96"/>
            <p:cNvSpPr>
              <a:spLocks noChangeArrowheads="1"/>
            </p:cNvSpPr>
            <p:nvPr/>
          </p:nvSpPr>
          <p:spPr bwMode="auto">
            <a:xfrm>
              <a:off x="512" y="2861"/>
              <a:ext cx="5084" cy="11"/>
            </a:xfrm>
            <a:prstGeom prst="rect">
              <a:avLst/>
            </a:prstGeom>
            <a:solidFill>
              <a:srgbClr val="AA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6" name="Rectangle 97"/>
            <p:cNvSpPr>
              <a:spLocks noChangeArrowheads="1"/>
            </p:cNvSpPr>
            <p:nvPr/>
          </p:nvSpPr>
          <p:spPr bwMode="auto">
            <a:xfrm>
              <a:off x="512" y="2872"/>
              <a:ext cx="5084" cy="11"/>
            </a:xfrm>
            <a:prstGeom prst="rect">
              <a:avLst/>
            </a:prstGeom>
            <a:solidFill>
              <a:srgbClr val="ACA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7" name="Rectangle 98"/>
            <p:cNvSpPr>
              <a:spLocks noChangeArrowheads="1"/>
            </p:cNvSpPr>
            <p:nvPr/>
          </p:nvSpPr>
          <p:spPr bwMode="auto">
            <a:xfrm>
              <a:off x="512" y="2883"/>
              <a:ext cx="5084" cy="13"/>
            </a:xfrm>
            <a:prstGeom prst="rect">
              <a:avLst/>
            </a:prstGeom>
            <a:solidFill>
              <a:srgbClr val="AE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" name="Rectangle 99"/>
            <p:cNvSpPr>
              <a:spLocks noChangeArrowheads="1"/>
            </p:cNvSpPr>
            <p:nvPr/>
          </p:nvSpPr>
          <p:spPr bwMode="auto">
            <a:xfrm>
              <a:off x="512" y="2896"/>
              <a:ext cx="5084" cy="11"/>
            </a:xfrm>
            <a:prstGeom prst="rect">
              <a:avLst/>
            </a:prstGeom>
            <a:solidFill>
              <a:srgbClr val="B0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" name="Rectangle 100"/>
            <p:cNvSpPr>
              <a:spLocks noChangeArrowheads="1"/>
            </p:cNvSpPr>
            <p:nvPr/>
          </p:nvSpPr>
          <p:spPr bwMode="auto">
            <a:xfrm>
              <a:off x="512" y="2907"/>
              <a:ext cx="5084" cy="11"/>
            </a:xfrm>
            <a:prstGeom prst="rect">
              <a:avLst/>
            </a:prstGeom>
            <a:solidFill>
              <a:srgbClr val="B2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" name="Rectangle 101"/>
            <p:cNvSpPr>
              <a:spLocks noChangeArrowheads="1"/>
            </p:cNvSpPr>
            <p:nvPr/>
          </p:nvSpPr>
          <p:spPr bwMode="auto">
            <a:xfrm>
              <a:off x="512" y="2918"/>
              <a:ext cx="5084" cy="13"/>
            </a:xfrm>
            <a:prstGeom prst="rect">
              <a:avLst/>
            </a:prstGeom>
            <a:solidFill>
              <a:srgbClr val="B4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" name="Rectangle 102"/>
            <p:cNvSpPr>
              <a:spLocks noChangeArrowheads="1"/>
            </p:cNvSpPr>
            <p:nvPr/>
          </p:nvSpPr>
          <p:spPr bwMode="auto">
            <a:xfrm>
              <a:off x="512" y="2931"/>
              <a:ext cx="5084" cy="11"/>
            </a:xfrm>
            <a:prstGeom prst="rect">
              <a:avLst/>
            </a:prstGeom>
            <a:solidFill>
              <a:srgbClr val="B6B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" name="Rectangle 103"/>
            <p:cNvSpPr>
              <a:spLocks noChangeArrowheads="1"/>
            </p:cNvSpPr>
            <p:nvPr/>
          </p:nvSpPr>
          <p:spPr bwMode="auto">
            <a:xfrm>
              <a:off x="512" y="2942"/>
              <a:ext cx="5084" cy="11"/>
            </a:xfrm>
            <a:prstGeom prst="rect">
              <a:avLst/>
            </a:prstGeom>
            <a:solidFill>
              <a:srgbClr val="B8B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" name="Rectangle 104"/>
            <p:cNvSpPr>
              <a:spLocks noChangeArrowheads="1"/>
            </p:cNvSpPr>
            <p:nvPr/>
          </p:nvSpPr>
          <p:spPr bwMode="auto">
            <a:xfrm>
              <a:off x="512" y="2953"/>
              <a:ext cx="5084" cy="13"/>
            </a:xfrm>
            <a:prstGeom prst="rect">
              <a:avLst/>
            </a:prstGeom>
            <a:solidFill>
              <a:srgbClr val="BA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" name="Rectangle 105"/>
            <p:cNvSpPr>
              <a:spLocks noChangeArrowheads="1"/>
            </p:cNvSpPr>
            <p:nvPr/>
          </p:nvSpPr>
          <p:spPr bwMode="auto">
            <a:xfrm>
              <a:off x="512" y="2966"/>
              <a:ext cx="5084" cy="11"/>
            </a:xfrm>
            <a:prstGeom prst="rect">
              <a:avLst/>
            </a:prstGeom>
            <a:solidFill>
              <a:srgbClr val="BCB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" name="Rectangle 106"/>
            <p:cNvSpPr>
              <a:spLocks noChangeArrowheads="1"/>
            </p:cNvSpPr>
            <p:nvPr/>
          </p:nvSpPr>
          <p:spPr bwMode="auto">
            <a:xfrm>
              <a:off x="512" y="2977"/>
              <a:ext cx="5084" cy="11"/>
            </a:xfrm>
            <a:prstGeom prst="rect">
              <a:avLst/>
            </a:prstGeom>
            <a:solidFill>
              <a:srgbClr val="BE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" name="Rectangle 107"/>
            <p:cNvSpPr>
              <a:spLocks noChangeArrowheads="1"/>
            </p:cNvSpPr>
            <p:nvPr/>
          </p:nvSpPr>
          <p:spPr bwMode="auto">
            <a:xfrm>
              <a:off x="512" y="2988"/>
              <a:ext cx="5084" cy="13"/>
            </a:xfrm>
            <a:prstGeom prst="rect">
              <a:avLst/>
            </a:prstGeom>
            <a:solidFill>
              <a:srgbClr val="C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" name="Rectangle 108"/>
            <p:cNvSpPr>
              <a:spLocks noChangeArrowheads="1"/>
            </p:cNvSpPr>
            <p:nvPr/>
          </p:nvSpPr>
          <p:spPr bwMode="auto">
            <a:xfrm>
              <a:off x="512" y="3001"/>
              <a:ext cx="5084" cy="11"/>
            </a:xfrm>
            <a:prstGeom prst="rect">
              <a:avLst/>
            </a:prstGeom>
            <a:solidFill>
              <a:srgbClr val="C2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" name="Rectangle 109"/>
            <p:cNvSpPr>
              <a:spLocks noChangeArrowheads="1"/>
            </p:cNvSpPr>
            <p:nvPr/>
          </p:nvSpPr>
          <p:spPr bwMode="auto">
            <a:xfrm>
              <a:off x="512" y="3012"/>
              <a:ext cx="5084" cy="11"/>
            </a:xfrm>
            <a:prstGeom prst="rect">
              <a:avLst/>
            </a:prstGeom>
            <a:solidFill>
              <a:srgbClr val="C4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9" name="Rectangle 110"/>
            <p:cNvSpPr>
              <a:spLocks noChangeArrowheads="1"/>
            </p:cNvSpPr>
            <p:nvPr/>
          </p:nvSpPr>
          <p:spPr bwMode="auto">
            <a:xfrm>
              <a:off x="512" y="3023"/>
              <a:ext cx="5084" cy="13"/>
            </a:xfrm>
            <a:prstGeom prst="rect">
              <a:avLst/>
            </a:prstGeom>
            <a:solidFill>
              <a:srgbClr val="C6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0" name="Rectangle 111"/>
            <p:cNvSpPr>
              <a:spLocks noChangeArrowheads="1"/>
            </p:cNvSpPr>
            <p:nvPr/>
          </p:nvSpPr>
          <p:spPr bwMode="auto">
            <a:xfrm>
              <a:off x="512" y="3036"/>
              <a:ext cx="5084" cy="11"/>
            </a:xfrm>
            <a:prstGeom prst="rect">
              <a:avLst/>
            </a:prstGeom>
            <a:solidFill>
              <a:srgbClr val="C8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1" name="Rectangle 112"/>
            <p:cNvSpPr>
              <a:spLocks noChangeArrowheads="1"/>
            </p:cNvSpPr>
            <p:nvPr/>
          </p:nvSpPr>
          <p:spPr bwMode="auto">
            <a:xfrm>
              <a:off x="512" y="3047"/>
              <a:ext cx="5084" cy="11"/>
            </a:xfrm>
            <a:prstGeom prst="rect">
              <a:avLst/>
            </a:prstGeom>
            <a:solidFill>
              <a:srgbClr val="C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2" name="Rectangle 113"/>
            <p:cNvSpPr>
              <a:spLocks noChangeArrowheads="1"/>
            </p:cNvSpPr>
            <p:nvPr/>
          </p:nvSpPr>
          <p:spPr bwMode="auto">
            <a:xfrm>
              <a:off x="512" y="3058"/>
              <a:ext cx="5084" cy="13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3" name="Rectangle 114"/>
            <p:cNvSpPr>
              <a:spLocks noChangeArrowheads="1"/>
            </p:cNvSpPr>
            <p:nvPr/>
          </p:nvSpPr>
          <p:spPr bwMode="auto">
            <a:xfrm>
              <a:off x="512" y="3071"/>
              <a:ext cx="5084" cy="11"/>
            </a:xfrm>
            <a:prstGeom prst="rect">
              <a:avLst/>
            </a:prstGeom>
            <a:solidFill>
              <a:srgbClr val="CE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4" name="Rectangle 115"/>
            <p:cNvSpPr>
              <a:spLocks noChangeArrowheads="1"/>
            </p:cNvSpPr>
            <p:nvPr/>
          </p:nvSpPr>
          <p:spPr bwMode="auto">
            <a:xfrm>
              <a:off x="512" y="3082"/>
              <a:ext cx="5084" cy="13"/>
            </a:xfrm>
            <a:prstGeom prst="rect">
              <a:avLst/>
            </a:prstGeom>
            <a:solidFill>
              <a:srgbClr val="D0D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5" name="Rectangle 116"/>
            <p:cNvSpPr>
              <a:spLocks noChangeArrowheads="1"/>
            </p:cNvSpPr>
            <p:nvPr/>
          </p:nvSpPr>
          <p:spPr bwMode="auto">
            <a:xfrm>
              <a:off x="512" y="3095"/>
              <a:ext cx="5084" cy="11"/>
            </a:xfrm>
            <a:prstGeom prst="rect">
              <a:avLst/>
            </a:prstGeom>
            <a:solidFill>
              <a:srgbClr val="D2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6" name="Rectangle 117"/>
            <p:cNvSpPr>
              <a:spLocks noChangeArrowheads="1"/>
            </p:cNvSpPr>
            <p:nvPr/>
          </p:nvSpPr>
          <p:spPr bwMode="auto">
            <a:xfrm>
              <a:off x="512" y="3106"/>
              <a:ext cx="5084" cy="11"/>
            </a:xfrm>
            <a:prstGeom prst="rect">
              <a:avLst/>
            </a:prstGeom>
            <a:solidFill>
              <a:srgbClr val="D4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7" name="Rectangle 118"/>
            <p:cNvSpPr>
              <a:spLocks noChangeArrowheads="1"/>
            </p:cNvSpPr>
            <p:nvPr/>
          </p:nvSpPr>
          <p:spPr bwMode="auto">
            <a:xfrm>
              <a:off x="512" y="3117"/>
              <a:ext cx="5084" cy="13"/>
            </a:xfrm>
            <a:prstGeom prst="rect">
              <a:avLst/>
            </a:prstGeom>
            <a:solidFill>
              <a:srgbClr val="D6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8" name="Rectangle 119"/>
            <p:cNvSpPr>
              <a:spLocks noChangeArrowheads="1"/>
            </p:cNvSpPr>
            <p:nvPr/>
          </p:nvSpPr>
          <p:spPr bwMode="auto">
            <a:xfrm>
              <a:off x="512" y="3130"/>
              <a:ext cx="5084" cy="11"/>
            </a:xfrm>
            <a:prstGeom prst="rect">
              <a:avLst/>
            </a:prstGeom>
            <a:solidFill>
              <a:srgbClr val="D8D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9" name="Rectangle 120"/>
            <p:cNvSpPr>
              <a:spLocks noChangeArrowheads="1"/>
            </p:cNvSpPr>
            <p:nvPr/>
          </p:nvSpPr>
          <p:spPr bwMode="auto">
            <a:xfrm>
              <a:off x="512" y="3141"/>
              <a:ext cx="5084" cy="11"/>
            </a:xfrm>
            <a:prstGeom prst="rect">
              <a:avLst/>
            </a:prstGeom>
            <a:solidFill>
              <a:srgbClr val="DAD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0" name="Rectangle 121"/>
            <p:cNvSpPr>
              <a:spLocks noChangeArrowheads="1"/>
            </p:cNvSpPr>
            <p:nvPr/>
          </p:nvSpPr>
          <p:spPr bwMode="auto">
            <a:xfrm>
              <a:off x="512" y="3152"/>
              <a:ext cx="5084" cy="13"/>
            </a:xfrm>
            <a:prstGeom prst="rect">
              <a:avLst/>
            </a:prstGeom>
            <a:solidFill>
              <a:srgbClr val="DC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1" name="Rectangle 122"/>
            <p:cNvSpPr>
              <a:spLocks noChangeArrowheads="1"/>
            </p:cNvSpPr>
            <p:nvPr/>
          </p:nvSpPr>
          <p:spPr bwMode="auto">
            <a:xfrm>
              <a:off x="512" y="3165"/>
              <a:ext cx="5084" cy="11"/>
            </a:xfrm>
            <a:prstGeom prst="rect">
              <a:avLst/>
            </a:prstGeom>
            <a:solidFill>
              <a:srgbClr val="DE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2" name="Rectangle 123"/>
            <p:cNvSpPr>
              <a:spLocks noChangeArrowheads="1"/>
            </p:cNvSpPr>
            <p:nvPr/>
          </p:nvSpPr>
          <p:spPr bwMode="auto">
            <a:xfrm>
              <a:off x="512" y="3176"/>
              <a:ext cx="5084" cy="11"/>
            </a:xfrm>
            <a:prstGeom prst="rect">
              <a:avLst/>
            </a:prstGeom>
            <a:solidFill>
              <a:srgbClr val="E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3" name="Rectangle 124"/>
            <p:cNvSpPr>
              <a:spLocks noChangeArrowheads="1"/>
            </p:cNvSpPr>
            <p:nvPr/>
          </p:nvSpPr>
          <p:spPr bwMode="auto">
            <a:xfrm>
              <a:off x="512" y="3187"/>
              <a:ext cx="5084" cy="13"/>
            </a:xfrm>
            <a:prstGeom prst="rect">
              <a:avLst/>
            </a:prstGeom>
            <a:solidFill>
              <a:srgbClr val="E2E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4" name="Rectangle 125"/>
            <p:cNvSpPr>
              <a:spLocks noChangeArrowheads="1"/>
            </p:cNvSpPr>
            <p:nvPr/>
          </p:nvSpPr>
          <p:spPr bwMode="auto">
            <a:xfrm>
              <a:off x="512" y="3200"/>
              <a:ext cx="5084" cy="11"/>
            </a:xfrm>
            <a:prstGeom prst="rect">
              <a:avLst/>
            </a:prstGeom>
            <a:solidFill>
              <a:srgbClr val="E4E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5" name="Rectangle 126"/>
            <p:cNvSpPr>
              <a:spLocks noChangeArrowheads="1"/>
            </p:cNvSpPr>
            <p:nvPr/>
          </p:nvSpPr>
          <p:spPr bwMode="auto">
            <a:xfrm>
              <a:off x="512" y="3211"/>
              <a:ext cx="5084" cy="11"/>
            </a:xfrm>
            <a:prstGeom prst="rect">
              <a:avLst/>
            </a:prstGeom>
            <a:solidFill>
              <a:srgbClr val="E6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6" name="Rectangle 127"/>
            <p:cNvSpPr>
              <a:spLocks noChangeArrowheads="1"/>
            </p:cNvSpPr>
            <p:nvPr/>
          </p:nvSpPr>
          <p:spPr bwMode="auto">
            <a:xfrm>
              <a:off x="512" y="3222"/>
              <a:ext cx="5084" cy="13"/>
            </a:xfrm>
            <a:prstGeom prst="rect">
              <a:avLst/>
            </a:prstGeom>
            <a:solidFill>
              <a:srgbClr val="E8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7" name="Rectangle 128"/>
            <p:cNvSpPr>
              <a:spLocks noChangeArrowheads="1"/>
            </p:cNvSpPr>
            <p:nvPr/>
          </p:nvSpPr>
          <p:spPr bwMode="auto">
            <a:xfrm>
              <a:off x="512" y="3235"/>
              <a:ext cx="5084" cy="11"/>
            </a:xfrm>
            <a:prstGeom prst="rect">
              <a:avLst/>
            </a:prstGeom>
            <a:solidFill>
              <a:srgbClr val="EAE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8" name="Rectangle 129"/>
            <p:cNvSpPr>
              <a:spLocks noChangeArrowheads="1"/>
            </p:cNvSpPr>
            <p:nvPr/>
          </p:nvSpPr>
          <p:spPr bwMode="auto">
            <a:xfrm>
              <a:off x="512" y="3246"/>
              <a:ext cx="5084" cy="11"/>
            </a:xfrm>
            <a:prstGeom prst="rect">
              <a:avLst/>
            </a:prstGeom>
            <a:solidFill>
              <a:srgbClr val="ECE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9" name="Rectangle 130"/>
            <p:cNvSpPr>
              <a:spLocks noChangeArrowheads="1"/>
            </p:cNvSpPr>
            <p:nvPr/>
          </p:nvSpPr>
          <p:spPr bwMode="auto">
            <a:xfrm>
              <a:off x="512" y="3257"/>
              <a:ext cx="5084" cy="13"/>
            </a:xfrm>
            <a:prstGeom prst="rect">
              <a:avLst/>
            </a:prstGeom>
            <a:solidFill>
              <a:srgbClr val="EEE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0" name="Rectangle 131"/>
            <p:cNvSpPr>
              <a:spLocks noChangeArrowheads="1"/>
            </p:cNvSpPr>
            <p:nvPr/>
          </p:nvSpPr>
          <p:spPr bwMode="auto">
            <a:xfrm>
              <a:off x="512" y="3270"/>
              <a:ext cx="5084" cy="11"/>
            </a:xfrm>
            <a:prstGeom prst="rect">
              <a:avLst/>
            </a:prstGeom>
            <a:solidFill>
              <a:srgbClr val="F0F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1" name="Rectangle 132"/>
            <p:cNvSpPr>
              <a:spLocks noChangeArrowheads="1"/>
            </p:cNvSpPr>
            <p:nvPr/>
          </p:nvSpPr>
          <p:spPr bwMode="auto">
            <a:xfrm>
              <a:off x="512" y="3281"/>
              <a:ext cx="5084" cy="11"/>
            </a:xfrm>
            <a:prstGeom prst="rect">
              <a:avLst/>
            </a:prstGeom>
            <a:solidFill>
              <a:srgbClr val="F2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2" name="Rectangle 133"/>
            <p:cNvSpPr>
              <a:spLocks noChangeArrowheads="1"/>
            </p:cNvSpPr>
            <p:nvPr/>
          </p:nvSpPr>
          <p:spPr bwMode="auto">
            <a:xfrm>
              <a:off x="512" y="3292"/>
              <a:ext cx="5084" cy="13"/>
            </a:xfrm>
            <a:prstGeom prst="rect">
              <a:avLst/>
            </a:prstGeom>
            <a:solidFill>
              <a:srgbClr val="F4F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3" name="Rectangle 134"/>
            <p:cNvSpPr>
              <a:spLocks noChangeArrowheads="1"/>
            </p:cNvSpPr>
            <p:nvPr/>
          </p:nvSpPr>
          <p:spPr bwMode="auto">
            <a:xfrm>
              <a:off x="512" y="3305"/>
              <a:ext cx="5084" cy="11"/>
            </a:xfrm>
            <a:prstGeom prst="rect">
              <a:avLst/>
            </a:prstGeom>
            <a:solidFill>
              <a:srgbClr val="F6F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4" name="Rectangle 135"/>
            <p:cNvSpPr>
              <a:spLocks noChangeArrowheads="1"/>
            </p:cNvSpPr>
            <p:nvPr/>
          </p:nvSpPr>
          <p:spPr bwMode="auto">
            <a:xfrm>
              <a:off x="512" y="3316"/>
              <a:ext cx="5084" cy="11"/>
            </a:xfrm>
            <a:prstGeom prst="rect">
              <a:avLst/>
            </a:prstGeom>
            <a:solidFill>
              <a:srgbClr val="F8F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5" name="Rectangle 136"/>
            <p:cNvSpPr>
              <a:spLocks noChangeArrowheads="1"/>
            </p:cNvSpPr>
            <p:nvPr/>
          </p:nvSpPr>
          <p:spPr bwMode="auto">
            <a:xfrm>
              <a:off x="512" y="3327"/>
              <a:ext cx="5084" cy="13"/>
            </a:xfrm>
            <a:prstGeom prst="rect">
              <a:avLst/>
            </a:prstGeom>
            <a:solidFill>
              <a:srgbClr val="FAF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6" name="Rectangle 137"/>
            <p:cNvSpPr>
              <a:spLocks noChangeArrowheads="1"/>
            </p:cNvSpPr>
            <p:nvPr/>
          </p:nvSpPr>
          <p:spPr bwMode="auto">
            <a:xfrm>
              <a:off x="512" y="3340"/>
              <a:ext cx="5084" cy="11"/>
            </a:xfrm>
            <a:prstGeom prst="rect">
              <a:avLst/>
            </a:prstGeom>
            <a:solidFill>
              <a:srgbClr val="FCF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7" name="Rectangle 138"/>
            <p:cNvSpPr>
              <a:spLocks noChangeArrowheads="1"/>
            </p:cNvSpPr>
            <p:nvPr/>
          </p:nvSpPr>
          <p:spPr bwMode="auto">
            <a:xfrm>
              <a:off x="512" y="3351"/>
              <a:ext cx="5084" cy="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8" name="Freeform 139"/>
            <p:cNvSpPr>
              <a:spLocks/>
            </p:cNvSpPr>
            <p:nvPr/>
          </p:nvSpPr>
          <p:spPr bwMode="auto">
            <a:xfrm>
              <a:off x="3068" y="2717"/>
              <a:ext cx="2543" cy="635"/>
            </a:xfrm>
            <a:custGeom>
              <a:avLst/>
              <a:gdLst>
                <a:gd name="T0" fmla="*/ 0 w 2543"/>
                <a:gd name="T1" fmla="*/ 635 h 635"/>
                <a:gd name="T2" fmla="*/ 0 w 2543"/>
                <a:gd name="T3" fmla="*/ 0 h 635"/>
                <a:gd name="T4" fmla="*/ 2543 w 2543"/>
                <a:gd name="T5" fmla="*/ 635 h 635"/>
                <a:gd name="T6" fmla="*/ 0 w 2543"/>
                <a:gd name="T7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3" h="635">
                  <a:moveTo>
                    <a:pt x="0" y="635"/>
                  </a:moveTo>
                  <a:lnTo>
                    <a:pt x="0" y="0"/>
                  </a:lnTo>
                  <a:lnTo>
                    <a:pt x="2543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09" name="Freeform 140"/>
            <p:cNvSpPr>
              <a:spLocks/>
            </p:cNvSpPr>
            <p:nvPr/>
          </p:nvSpPr>
          <p:spPr bwMode="auto">
            <a:xfrm>
              <a:off x="527" y="2717"/>
              <a:ext cx="2543" cy="635"/>
            </a:xfrm>
            <a:custGeom>
              <a:avLst/>
              <a:gdLst>
                <a:gd name="T0" fmla="*/ 2543 w 2543"/>
                <a:gd name="T1" fmla="*/ 635 h 635"/>
                <a:gd name="T2" fmla="*/ 2543 w 2543"/>
                <a:gd name="T3" fmla="*/ 0 h 635"/>
                <a:gd name="T4" fmla="*/ 0 w 2543"/>
                <a:gd name="T5" fmla="*/ 635 h 635"/>
                <a:gd name="T6" fmla="*/ 2543 w 2543"/>
                <a:gd name="T7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3" h="635">
                  <a:moveTo>
                    <a:pt x="2543" y="635"/>
                  </a:moveTo>
                  <a:lnTo>
                    <a:pt x="2543" y="0"/>
                  </a:lnTo>
                  <a:lnTo>
                    <a:pt x="0" y="635"/>
                  </a:lnTo>
                  <a:lnTo>
                    <a:pt x="2543" y="63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0" name="Line 141"/>
            <p:cNvSpPr>
              <a:spLocks noChangeShapeType="1"/>
            </p:cNvSpPr>
            <p:nvPr/>
          </p:nvSpPr>
          <p:spPr bwMode="auto">
            <a:xfrm>
              <a:off x="513" y="2704"/>
              <a:ext cx="5084" cy="20"/>
            </a:xfrm>
            <a:prstGeom prst="line">
              <a:avLst/>
            </a:prstGeom>
            <a:noFill/>
            <a:ln w="174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1" name="Rectangle 143"/>
            <p:cNvSpPr>
              <a:spLocks noChangeArrowheads="1"/>
            </p:cNvSpPr>
            <p:nvPr/>
          </p:nvSpPr>
          <p:spPr bwMode="auto">
            <a:xfrm>
              <a:off x="2996" y="2861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2" name="Rectangle 146"/>
            <p:cNvSpPr>
              <a:spLocks noChangeArrowheads="1"/>
            </p:cNvSpPr>
            <p:nvPr/>
          </p:nvSpPr>
          <p:spPr bwMode="auto">
            <a:xfrm>
              <a:off x="3408" y="286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" name="Rectangle 149"/>
            <p:cNvSpPr>
              <a:spLocks noChangeArrowheads="1"/>
            </p:cNvSpPr>
            <p:nvPr/>
          </p:nvSpPr>
          <p:spPr bwMode="auto">
            <a:xfrm>
              <a:off x="3675" y="271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4" name="Freeform 150"/>
            <p:cNvSpPr>
              <a:spLocks/>
            </p:cNvSpPr>
            <p:nvPr/>
          </p:nvSpPr>
          <p:spPr bwMode="auto">
            <a:xfrm>
              <a:off x="3063" y="2062"/>
              <a:ext cx="640" cy="638"/>
            </a:xfrm>
            <a:custGeom>
              <a:avLst/>
              <a:gdLst>
                <a:gd name="T0" fmla="*/ 0 w 640"/>
                <a:gd name="T1" fmla="*/ 2 h 638"/>
                <a:gd name="T2" fmla="*/ 640 w 640"/>
                <a:gd name="T3" fmla="*/ 634 h 638"/>
                <a:gd name="T4" fmla="*/ 640 w 640"/>
                <a:gd name="T5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0" h="638">
                  <a:moveTo>
                    <a:pt x="0" y="2"/>
                  </a:moveTo>
                  <a:cubicBezTo>
                    <a:pt x="351" y="0"/>
                    <a:pt x="638" y="283"/>
                    <a:pt x="640" y="634"/>
                  </a:cubicBezTo>
                  <a:cubicBezTo>
                    <a:pt x="640" y="636"/>
                    <a:pt x="640" y="637"/>
                    <a:pt x="640" y="638"/>
                  </a:cubicBezTo>
                </a:path>
              </a:pathLst>
            </a:custGeom>
            <a:noFill/>
            <a:ln w="174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5" name="Rectangle 152"/>
            <p:cNvSpPr>
              <a:spLocks noChangeArrowheads="1"/>
            </p:cNvSpPr>
            <p:nvPr/>
          </p:nvSpPr>
          <p:spPr bwMode="auto">
            <a:xfrm>
              <a:off x="3806" y="225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6" name="Rectangle 155"/>
            <p:cNvSpPr>
              <a:spLocks noChangeArrowheads="1"/>
            </p:cNvSpPr>
            <p:nvPr/>
          </p:nvSpPr>
          <p:spPr bwMode="auto">
            <a:xfrm>
              <a:off x="4014" y="2253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7" name="Rectangle 157"/>
            <p:cNvSpPr>
              <a:spLocks noChangeArrowheads="1"/>
            </p:cNvSpPr>
            <p:nvPr/>
          </p:nvSpPr>
          <p:spPr bwMode="auto">
            <a:xfrm>
              <a:off x="2679" y="270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" name="Freeform 158"/>
            <p:cNvSpPr>
              <a:spLocks/>
            </p:cNvSpPr>
            <p:nvPr/>
          </p:nvSpPr>
          <p:spPr bwMode="auto">
            <a:xfrm>
              <a:off x="3065" y="2707"/>
              <a:ext cx="650" cy="643"/>
            </a:xfrm>
            <a:custGeom>
              <a:avLst/>
              <a:gdLst>
                <a:gd name="T0" fmla="*/ 646 w 650"/>
                <a:gd name="T1" fmla="*/ 0 h 643"/>
                <a:gd name="T2" fmla="*/ 17 w 650"/>
                <a:gd name="T3" fmla="*/ 642 h 643"/>
                <a:gd name="T4" fmla="*/ 0 w 650"/>
                <a:gd name="T5" fmla="*/ 642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0" h="643">
                  <a:moveTo>
                    <a:pt x="646" y="0"/>
                  </a:moveTo>
                  <a:cubicBezTo>
                    <a:pt x="650" y="350"/>
                    <a:pt x="369" y="638"/>
                    <a:pt x="17" y="642"/>
                  </a:cubicBezTo>
                  <a:cubicBezTo>
                    <a:pt x="12" y="643"/>
                    <a:pt x="6" y="643"/>
                    <a:pt x="0" y="642"/>
                  </a:cubicBezTo>
                </a:path>
              </a:pathLst>
            </a:custGeom>
            <a:noFill/>
            <a:ln w="17463" cap="flat">
              <a:solidFill>
                <a:srgbClr val="54823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" name="Rectangle 161"/>
            <p:cNvSpPr>
              <a:spLocks noChangeArrowheads="1"/>
            </p:cNvSpPr>
            <p:nvPr/>
          </p:nvSpPr>
          <p:spPr bwMode="auto">
            <a:xfrm>
              <a:off x="3919" y="302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0" name="Rectangle 163"/>
            <p:cNvSpPr>
              <a:spLocks noChangeArrowheads="1"/>
            </p:cNvSpPr>
            <p:nvPr/>
          </p:nvSpPr>
          <p:spPr bwMode="auto">
            <a:xfrm>
              <a:off x="4113" y="302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1" name="Rectangle 166"/>
            <p:cNvSpPr>
              <a:spLocks noChangeArrowheads="1"/>
            </p:cNvSpPr>
            <p:nvPr/>
          </p:nvSpPr>
          <p:spPr bwMode="auto">
            <a:xfrm>
              <a:off x="4372" y="3025"/>
              <a:ext cx="89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1" i="0" u="none" strike="noStrike" cap="none" normalizeH="0" baseline="0" smtClean="0">
                  <a:ln>
                    <a:noFill/>
                  </a:ln>
                  <a:solidFill>
                    <a:srgbClr val="538135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2" name="Line 167"/>
            <p:cNvSpPr>
              <a:spLocks noChangeShapeType="1"/>
            </p:cNvSpPr>
            <p:nvPr/>
          </p:nvSpPr>
          <p:spPr bwMode="auto">
            <a:xfrm>
              <a:off x="3069" y="1861"/>
              <a:ext cx="2" cy="1497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5" name="Connecteur droit avec flèche 4"/>
          <p:cNvCxnSpPr/>
          <p:nvPr/>
        </p:nvCxnSpPr>
        <p:spPr bwMode="auto">
          <a:xfrm flipV="1">
            <a:off x="1979712" y="2224047"/>
            <a:ext cx="3168352" cy="7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Connecteur droit avec flèche 158"/>
          <p:cNvCxnSpPr/>
          <p:nvPr/>
        </p:nvCxnSpPr>
        <p:spPr bwMode="auto">
          <a:xfrm>
            <a:off x="3095836" y="2780928"/>
            <a:ext cx="20522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Connecteur droit avec flèche 160"/>
          <p:cNvCxnSpPr/>
          <p:nvPr/>
        </p:nvCxnSpPr>
        <p:spPr bwMode="auto">
          <a:xfrm>
            <a:off x="2713762" y="3561999"/>
            <a:ext cx="241226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053" y="3680817"/>
            <a:ext cx="2112011" cy="1451554"/>
          </a:xfrm>
          <a:prstGeom prst="rect">
            <a:avLst/>
          </a:prstGeom>
          <a:ln>
            <a:solidFill>
              <a:schemeClr val="tx2"/>
            </a:solidFill>
          </a:ln>
        </p:spPr>
      </p:pic>
      <p:cxnSp>
        <p:nvCxnSpPr>
          <p:cNvPr id="162" name="Connecteur droit avec flèche 161"/>
          <p:cNvCxnSpPr/>
          <p:nvPr/>
        </p:nvCxnSpPr>
        <p:spPr bwMode="auto">
          <a:xfrm>
            <a:off x="1303700" y="4597018"/>
            <a:ext cx="15481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ZoneTexte 1"/>
          <p:cNvSpPr txBox="1"/>
          <p:nvPr/>
        </p:nvSpPr>
        <p:spPr>
          <a:xfrm>
            <a:off x="7922236" y="1283864"/>
            <a:ext cx="1288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baseline="0" dirty="0"/>
              <a:t>à</a:t>
            </a:r>
            <a:r>
              <a:rPr lang="fr-FR" sz="1400" i="1" baseline="0" dirty="0" smtClean="0"/>
              <a:t> l’échelle</a:t>
            </a:r>
            <a:endParaRPr lang="fr-FR" sz="1400" i="1" baseline="0" dirty="0"/>
          </a:p>
        </p:txBody>
      </p:sp>
    </p:spTree>
    <p:extLst>
      <p:ext uri="{BB962C8B-B14F-4D97-AF65-F5344CB8AC3E}">
        <p14:creationId xmlns:p14="http://schemas.microsoft.com/office/powerpoint/2010/main" val="26709873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9" y="1139664"/>
            <a:ext cx="8892988" cy="549369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0" indent="0">
              <a:spcBef>
                <a:spcPts val="1200"/>
              </a:spcBef>
              <a:spcAft>
                <a:spcPts val="1000"/>
              </a:spcAft>
              <a:buSzTx/>
              <a:buNone/>
            </a:pPr>
            <a:r>
              <a:rPr lang="fr-FR" altLang="fr-FR" sz="1800" b="1" u="sng" dirty="0" smtClean="0">
                <a:latin typeface="Tahoma" panose="020B0604030504040204" pitchFamily="34" charset="0"/>
              </a:rPr>
              <a:t>Commentaires</a:t>
            </a: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400" b="1" dirty="0" smtClean="0">
                <a:latin typeface="Tahoma" panose="020B0604030504040204" pitchFamily="34" charset="0"/>
              </a:rPr>
              <a:t>Le Code Flux n°3 : </a:t>
            </a:r>
            <a:r>
              <a:rPr lang="fr-FR" altLang="fr-FR" sz="1400" b="1" u="sng" dirty="0" smtClean="0">
                <a:latin typeface="Tahoma" panose="020B0604030504040204" pitchFamily="34" charset="0"/>
              </a:rPr>
              <a:t>une information disponible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pour tous les matériels commercialisés</a:t>
            </a:r>
            <a:r>
              <a:rPr lang="fr-FR" altLang="fr-FR" sz="1400" b="1" dirty="0">
                <a:latin typeface="Tahoma" panose="020B0604030504040204" pitchFamily="34" charset="0"/>
              </a:rPr>
              <a:t>.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             Code Flux </a:t>
            </a:r>
            <a:r>
              <a:rPr lang="fr-FR" altLang="fr-FR" sz="1400" b="1" dirty="0">
                <a:latin typeface="Tahoma" panose="020B0604030504040204" pitchFamily="34" charset="0"/>
              </a:rPr>
              <a:t>n°3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= 97% dans cet exemple :</a:t>
            </a:r>
            <a:endParaRPr lang="fr-FR" altLang="fr-FR" sz="1400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200" b="1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1200"/>
              </a:spcBef>
              <a:spcAft>
                <a:spcPts val="1000"/>
              </a:spcAft>
              <a:buNone/>
            </a:pPr>
            <a:endParaRPr lang="fr-FR" altLang="fr-FR" sz="1200" b="1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200" b="1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200" b="1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3-II-2 – Prescription applicable au Code </a:t>
            </a:r>
            <a:r>
              <a:rPr lang="fr-FR" altLang="fr-FR" sz="2400" dirty="0"/>
              <a:t>F</a:t>
            </a:r>
            <a:r>
              <a:rPr lang="fr-FR" altLang="fr-FR" sz="2400" dirty="0" smtClean="0"/>
              <a:t>lux n°3 de la </a:t>
            </a:r>
            <a:r>
              <a:rPr lang="fr-FR" altLang="fr-FR" sz="2400" dirty="0"/>
              <a:t>C</a:t>
            </a:r>
            <a:r>
              <a:rPr lang="fr-FR" altLang="fr-FR" sz="2400" dirty="0" smtClean="0"/>
              <a:t>ommission Internationale de l’Eclairage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7" y="2310514"/>
            <a:ext cx="7164393" cy="424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8573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9" y="1139664"/>
            <a:ext cx="8892988" cy="549369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0" indent="0">
              <a:spcBef>
                <a:spcPts val="1200"/>
              </a:spcBef>
              <a:spcAft>
                <a:spcPts val="1000"/>
              </a:spcAft>
              <a:buSzTx/>
              <a:buNone/>
            </a:pPr>
            <a:r>
              <a:rPr lang="fr-FR" altLang="fr-FR" sz="2800" b="1" u="sng" dirty="0" smtClean="0">
                <a:latin typeface="Tahoma" panose="020B0604030504040204" pitchFamily="34" charset="0"/>
              </a:rPr>
              <a:t>Commentaires</a:t>
            </a: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Le Code Flux n°3 - </a:t>
            </a:r>
            <a:r>
              <a:rPr lang="fr-FR" alt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U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 prescription sans coût additionnel</a:t>
            </a: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En limitant </a:t>
            </a:r>
            <a:r>
              <a:rPr lang="fr-FR" alt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les déperditions de </a:t>
            </a:r>
            <a:r>
              <a:rPr lang="fr-FR" alt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lumière, vers le haut, horizontale et éblouissante, elle induit une réorientation du flux lumineux vers le sol</a:t>
            </a: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L’installation voit son rendement lumineux amélioré</a:t>
            </a: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En corollaire, la prescription conduit à réduire les consommations pour un service rendu égal</a:t>
            </a: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1200"/>
              </a:spcBef>
              <a:spcAft>
                <a:spcPts val="1000"/>
              </a:spcAft>
              <a:buNone/>
            </a:pPr>
            <a:endParaRPr lang="fr-FR" altLang="fr-FR" sz="1600" b="1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3-II-2 – Prescription applicable au Code </a:t>
            </a:r>
            <a:r>
              <a:rPr lang="fr-FR" altLang="fr-FR" sz="2400" dirty="0"/>
              <a:t>F</a:t>
            </a:r>
            <a:r>
              <a:rPr lang="fr-FR" altLang="fr-FR" sz="2400" dirty="0" smtClean="0"/>
              <a:t>lux n°3 de la </a:t>
            </a:r>
            <a:r>
              <a:rPr lang="fr-FR" altLang="fr-FR" sz="2400" dirty="0"/>
              <a:t>C</a:t>
            </a:r>
            <a:r>
              <a:rPr lang="fr-FR" altLang="fr-FR" sz="2400" dirty="0" smtClean="0"/>
              <a:t>ommission Internationale de l’Eclairage</a:t>
            </a:r>
            <a:endParaRPr lang="fr-FR" altLang="fr-FR" sz="2400" dirty="0"/>
          </a:p>
        </p:txBody>
      </p:sp>
    </p:spTree>
    <p:extLst>
      <p:ext uri="{BB962C8B-B14F-4D97-AF65-F5344CB8AC3E}">
        <p14:creationId xmlns:p14="http://schemas.microsoft.com/office/powerpoint/2010/main" val="342250975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107504" y="1135502"/>
            <a:ext cx="8940009" cy="5529696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400" b="1" u="sng" baseline="0" dirty="0" smtClean="0">
                <a:latin typeface="Tahoma" panose="020B0604030504040204" pitchFamily="34" charset="0"/>
              </a:rPr>
              <a:t>La prescription de l’arrêté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aseline="0" dirty="0">
                <a:solidFill>
                  <a:srgbClr val="FFFFFF"/>
                </a:solidFill>
                <a:latin typeface="Tahoma" panose="020B0604030504040204" pitchFamily="34" charset="0"/>
              </a:rPr>
              <a:t>La Densité Surfacique de Flux Lumineux Installé (DSFLI) : </a:t>
            </a:r>
            <a:r>
              <a:rPr lang="fr-FR" sz="1800" baseline="0" dirty="0">
                <a:solidFill>
                  <a:srgbClr val="FFFFFF"/>
                </a:solidFill>
                <a:effectLst/>
              </a:rPr>
              <a:t>flux lumineux total des sources des luminaires rapporté à la surface destinée à être éclairée, en lumens par mètre </a:t>
            </a:r>
            <a:r>
              <a:rPr lang="fr-FR" sz="1800" baseline="0" dirty="0" smtClean="0">
                <a:solidFill>
                  <a:srgbClr val="FFFFFF"/>
                </a:solidFill>
                <a:effectLst/>
              </a:rPr>
              <a:t>carré</a:t>
            </a:r>
            <a:r>
              <a:rPr lang="fr-FR" sz="1800" baseline="0" dirty="0">
                <a:solidFill>
                  <a:srgbClr val="FFFFFF"/>
                </a:solidFill>
                <a:effectLst/>
              </a:rPr>
              <a:t> </a:t>
            </a:r>
            <a:r>
              <a:rPr lang="fr-FR" sz="1800" baseline="0" dirty="0" smtClean="0">
                <a:solidFill>
                  <a:srgbClr val="FFFFFF"/>
                </a:solidFill>
                <a:effectLst/>
              </a:rPr>
              <a:t>: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 smtClean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 smtClean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 smtClean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800" baseline="0" dirty="0" smtClean="0">
              <a:solidFill>
                <a:srgbClr val="FFFFFF"/>
              </a:solidFill>
              <a:effectLst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600" baseline="0" dirty="0">
              <a:solidFill>
                <a:srgbClr val="FFFFFF"/>
              </a:solidFill>
              <a:effectLst/>
            </a:endParaRPr>
          </a:p>
          <a:p>
            <a:pPr marL="685800" lvl="1">
              <a:spcBef>
                <a:spcPts val="600"/>
              </a:spcBef>
              <a:spcAft>
                <a:spcPts val="0"/>
              </a:spcAft>
              <a:buClr>
                <a:srgbClr val="B7B6A3"/>
              </a:buClr>
              <a:buFont typeface="Wingdings" panose="05000000000000000000" pitchFamily="2" charset="2"/>
              <a:buChar char="q"/>
            </a:pPr>
            <a:r>
              <a:rPr lang="fr-FR" sz="1600" b="1" baseline="0" dirty="0">
                <a:solidFill>
                  <a:srgbClr val="FFFFFF"/>
                </a:solidFill>
                <a:effectLst/>
              </a:rPr>
              <a:t>Il s’agit d’une dotation de </a:t>
            </a:r>
            <a:r>
              <a:rPr lang="fr-FR" sz="1600" b="1" baseline="0" dirty="0" smtClean="0">
                <a:solidFill>
                  <a:srgbClr val="FFFFFF"/>
                </a:solidFill>
                <a:effectLst/>
              </a:rPr>
              <a:t>lumière </a:t>
            </a:r>
            <a:r>
              <a:rPr lang="fr-FR" sz="1600" baseline="0" dirty="0">
                <a:solidFill>
                  <a:srgbClr val="FFFFFF"/>
                </a:solidFill>
                <a:effectLst/>
              </a:rPr>
              <a:t>comptabilisée au niveau des sources (lampes, composant </a:t>
            </a:r>
            <a:r>
              <a:rPr lang="fr-FR" sz="1600" baseline="0" dirty="0" err="1">
                <a:solidFill>
                  <a:srgbClr val="FFFFFF"/>
                </a:solidFill>
                <a:effectLst/>
              </a:rPr>
              <a:t>led</a:t>
            </a:r>
            <a:r>
              <a:rPr lang="fr-FR" sz="1600" baseline="0" dirty="0">
                <a:solidFill>
                  <a:srgbClr val="FFFFFF"/>
                </a:solidFill>
                <a:effectLst/>
              </a:rPr>
              <a:t>)</a:t>
            </a:r>
          </a:p>
          <a:p>
            <a:pPr marL="685800" lvl="1">
              <a:spcBef>
                <a:spcPts val="600"/>
              </a:spcBef>
              <a:spcAft>
                <a:spcPts val="0"/>
              </a:spcAft>
              <a:buClr>
                <a:srgbClr val="B7B6A3"/>
              </a:buClr>
              <a:buFont typeface="Wingdings" panose="05000000000000000000" pitchFamily="2" charset="2"/>
              <a:buChar char="q"/>
            </a:pPr>
            <a:r>
              <a:rPr lang="fr-FR" sz="1600" b="1" baseline="0" dirty="0">
                <a:solidFill>
                  <a:srgbClr val="FFFFFF"/>
                </a:solidFill>
                <a:effectLst/>
              </a:rPr>
              <a:t>Ce n’est pas un </a:t>
            </a:r>
            <a:r>
              <a:rPr lang="fr-FR" sz="1600" b="1" baseline="0" dirty="0" smtClean="0">
                <a:solidFill>
                  <a:srgbClr val="FFFFFF"/>
                </a:solidFill>
                <a:effectLst/>
              </a:rPr>
              <a:t>éclairement</a:t>
            </a:r>
            <a:endParaRPr lang="fr-FR" sz="1600" b="1" baseline="0" dirty="0">
              <a:solidFill>
                <a:srgbClr val="FFFFFF"/>
              </a:solidFill>
              <a:effectLst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SzTx/>
              <a:buFont typeface="Arial" panose="020B0604020202020204" pitchFamily="34" charset="0"/>
              <a:buNone/>
            </a:pPr>
            <a:endParaRPr lang="fr-FR" altLang="fr-FR" sz="2400" b="1" u="sng" baseline="0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159" name="Tableau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010396"/>
              </p:ext>
            </p:extLst>
          </p:nvPr>
        </p:nvGraphicFramePr>
        <p:xfrm>
          <a:off x="581064" y="2672916"/>
          <a:ext cx="7992888" cy="2805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7000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1700589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33111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61674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64910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a/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rgbClr val="92D050"/>
                          </a:solidFill>
                          <a:effectLst/>
                        </a:rPr>
                        <a:t>&lt; 35</a:t>
                      </a:r>
                      <a:endParaRPr lang="fr-FR" sz="1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50302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b/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3873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d/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64910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e/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rgbClr val="92D050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51823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ectangle 3"/>
              <p:cNvSpPr txBox="1">
                <a:spLocks noChangeArrowheads="1"/>
              </p:cNvSpPr>
              <p:nvPr/>
            </p:nvSpPr>
            <p:spPr bwMode="auto">
              <a:xfrm>
                <a:off x="71500" y="1113386"/>
                <a:ext cx="9072500" cy="5529696"/>
              </a:xfrm>
              <a:prstGeom prst="rect">
                <a:avLst/>
              </a:prstGeo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2075" tIns="46038" rIns="92075" bIns="46038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Arial" panose="020B0604020202020204" pitchFamily="34" charset="0"/>
                  <a:buChar char="►"/>
                  <a:defRPr sz="3200" kern="1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anose="05000000000000000000" pitchFamily="2" charset="2"/>
                  <a:buChar char="§"/>
                  <a:defRPr sz="2800" kern="1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Arial" panose="020B0604020202020204" pitchFamily="34" charset="0"/>
                  <a:buChar char="►"/>
                  <a:defRPr sz="2400" kern="1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Arial" panose="020B0604020202020204" pitchFamily="34" charset="0"/>
                  <a:buChar char="►"/>
                  <a:defRPr sz="2000" kern="1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spcAft>
                    <a:spcPts val="1200"/>
                  </a:spcAft>
                  <a:buSzTx/>
                  <a:buFont typeface="Arial" panose="020B0604020202020204" pitchFamily="34" charset="0"/>
                  <a:buNone/>
                </a:pPr>
                <a:r>
                  <a:rPr lang="fr-FR" altLang="fr-FR" sz="2400" b="1" u="sng" baseline="0" dirty="0" smtClean="0">
                    <a:latin typeface="Tahoma" panose="020B0604030504040204" pitchFamily="34" charset="0"/>
                  </a:rPr>
                  <a:t>Commentaire</a:t>
                </a:r>
              </a:p>
              <a:p>
                <a:pPr marL="355600" indent="-355600">
                  <a:spcBef>
                    <a:spcPts val="60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  <a:buFont typeface="Wingdings" panose="05000000000000000000" pitchFamily="2" charset="2"/>
                  <a:buChar char="q"/>
                </a:pPr>
                <a:r>
                  <a:rPr lang="fr-FR" altLang="fr-FR" sz="1800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Un concept simple </a:t>
                </a:r>
              </a:p>
              <a:p>
                <a:pPr marL="355600" indent="-355600">
                  <a:spcBef>
                    <a:spcPts val="60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  <a:buFont typeface="Wingdings" panose="05000000000000000000" pitchFamily="2" charset="2"/>
                  <a:buChar char="q"/>
                </a:pPr>
                <a:r>
                  <a:rPr lang="fr-FR" altLang="fr-FR" sz="1800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Une prescription de bon sens : </a:t>
                </a:r>
                <a:r>
                  <a:rPr lang="fr-FR" altLang="fr-FR" sz="1800" b="1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avoir connaissance de la surface à éclairer</a:t>
                </a:r>
              </a:p>
              <a:p>
                <a:pPr marL="355600" indent="-355600">
                  <a:spcBef>
                    <a:spcPts val="60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  <a:buFont typeface="Wingdings" panose="05000000000000000000" pitchFamily="2" charset="2"/>
                  <a:buChar char="q"/>
                </a:pPr>
                <a:r>
                  <a:rPr lang="fr-FR" altLang="fr-FR" sz="1800" b="1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Un contrôle de conformité simple, </a:t>
                </a:r>
                <a:r>
                  <a:rPr lang="fr-FR" altLang="fr-FR" sz="1800" b="1" baseline="0" dirty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à coût </a:t>
                </a:r>
                <a:r>
                  <a:rPr lang="fr-FR" altLang="fr-FR" sz="1800" b="1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nul, </a:t>
                </a:r>
                <a:r>
                  <a:rPr lang="fr-FR" altLang="fr-FR" sz="1800" b="1" baseline="0" dirty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sans </a:t>
                </a:r>
                <a:r>
                  <a:rPr lang="fr-FR" altLang="fr-FR" sz="1800" b="1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appareillage, sans visite de nuit</a:t>
                </a:r>
                <a:r>
                  <a:rPr lang="fr-FR" sz="1800" b="1" baseline="0" dirty="0" smtClean="0">
                    <a:solidFill>
                      <a:srgbClr val="FFFFFF"/>
                    </a:solidFill>
                    <a:effectLst/>
                  </a:rPr>
                  <a:t> </a:t>
                </a:r>
              </a:p>
              <a:p>
                <a:pPr marL="755650" lvl="1" indent="-355600">
                  <a:spcBef>
                    <a:spcPts val="600"/>
                  </a:spcBef>
                  <a:spcAft>
                    <a:spcPts val="0"/>
                  </a:spcAft>
                  <a:buClr>
                    <a:schemeClr val="bg1">
                      <a:lumMod val="60000"/>
                      <a:lumOff val="40000"/>
                    </a:schemeClr>
                  </a:buClr>
                  <a:buSzPct val="100000"/>
                  <a:buFont typeface="Wingdings" panose="05000000000000000000" pitchFamily="2" charset="2"/>
                  <a:buChar char="q"/>
                </a:pPr>
                <a:r>
                  <a:rPr lang="fr-FR" altLang="fr-FR" sz="1600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Le flux lumineux des sources de l’installation : une donnée catalogue des luminaires</a:t>
                </a:r>
              </a:p>
              <a:p>
                <a:pPr marL="755650" lvl="1" indent="-355600">
                  <a:spcBef>
                    <a:spcPts val="600"/>
                  </a:spcBef>
                  <a:spcAft>
                    <a:spcPts val="0"/>
                  </a:spcAft>
                  <a:buClr>
                    <a:schemeClr val="bg1">
                      <a:lumMod val="60000"/>
                      <a:lumOff val="40000"/>
                    </a:schemeClr>
                  </a:buClr>
                  <a:buSzPct val="100000"/>
                  <a:buFont typeface="Wingdings" panose="05000000000000000000" pitchFamily="2" charset="2"/>
                  <a:buChar char="q"/>
                </a:pPr>
                <a:r>
                  <a:rPr lang="fr-FR" altLang="fr-FR" sz="1600" baseline="0" dirty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L</a:t>
                </a:r>
                <a:r>
                  <a:rPr lang="fr-FR" altLang="fr-FR" sz="1600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a surface à éclairer : donnée cartographique (</a:t>
                </a:r>
                <a:r>
                  <a:rPr lang="fr-FR" altLang="fr-FR" sz="1600" baseline="0" dirty="0" err="1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GéoPortail</a:t>
                </a:r>
                <a:r>
                  <a:rPr lang="fr-FR" altLang="fr-FR" sz="1600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, </a:t>
                </a:r>
                <a:r>
                  <a:rPr lang="fr-FR" altLang="fr-FR" sz="1600" baseline="0" dirty="0" err="1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GoogleMaps</a:t>
                </a:r>
                <a:r>
                  <a:rPr lang="fr-FR" altLang="fr-FR" sz="1600" baseline="0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,…)</a:t>
                </a:r>
              </a:p>
              <a:p>
                <a:pPr marL="755650" lvl="1" indent="-355600">
                  <a:spcBef>
                    <a:spcPts val="600"/>
                  </a:spcBef>
                  <a:spcAft>
                    <a:spcPts val="0"/>
                  </a:spcAft>
                  <a:buClr>
                    <a:schemeClr val="bg1">
                      <a:lumMod val="60000"/>
                      <a:lumOff val="40000"/>
                    </a:schemeClr>
                  </a:buClr>
                  <a:buSzPct val="100000"/>
                  <a:buFont typeface="Wingdings" panose="05000000000000000000" pitchFamily="2" charset="2"/>
                  <a:buChar char="q"/>
                </a:pPr>
                <a:endParaRPr lang="fr-FR" altLang="fr-FR" sz="1600" baseline="0" dirty="0" smtClean="0">
                  <a:solidFill>
                    <a:srgbClr val="FFFFFF"/>
                  </a:solidFill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Clr>
                    <a:schemeClr val="bg1">
                      <a:lumMod val="60000"/>
                      <a:lumOff val="40000"/>
                    </a:schemeClr>
                  </a:buClr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1600" b="1" i="1" baseline="0" smtClean="0">
                          <a:solidFill>
                            <a:srgbClr val="FFFFFF"/>
                          </a:solidFill>
                          <a:effectLst/>
                          <a:latin typeface="Cambria Math" panose="02040503050406030204" pitchFamily="18" charset="0"/>
                        </a:rPr>
                        <m:t>𝑫𝑺𝑭𝑳𝑰</m:t>
                      </m:r>
                      <m:r>
                        <a:rPr lang="fr-FR" sz="1600" b="1" i="1" baseline="0" smtClean="0">
                          <a:solidFill>
                            <a:srgbClr val="FFFFFF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𝑭𝒍𝒖𝒙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𝒍𝒖𝒎𝒊𝒏𝒆𝒖𝒙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𝒅𝒆𝒔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𝒔𝒐𝒖𝒓𝒄𝒆𝒔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𝒅𝒆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fr-FR" sz="1600" b="1" i="1" baseline="0" smtClean="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600" b="1" i="1" baseline="0" smtClean="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</m:e>
                            <m:sup>
                              <m:r>
                                <a:rPr lang="fr-FR" sz="1600" b="1" i="1" baseline="0" smtClean="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𝒊𝒏𝒔𝒕𝒂𝒍𝒍𝒂𝒕𝒊𝒐𝒏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𝑺𝒖𝒓𝒇𝒂𝒄𝒆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à é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𝒄𝒍𝒂𝒊𝒓𝒆𝒓</m:t>
                          </m:r>
                          <m: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fr-FR" sz="1600" b="1" i="1" baseline="0" smtClean="0">
                          <a:solidFill>
                            <a:srgbClr val="FFFFFF"/>
                          </a:solidFill>
                          <a:effectLst/>
                          <a:latin typeface="Cambria Math" panose="02040503050406030204" pitchFamily="18" charset="0"/>
                        </a:rPr>
                        <m:t>         </m:t>
                      </m:r>
                      <m:f>
                        <m:fPr>
                          <m:ctrlPr>
                            <a:rPr lang="fr-FR" sz="1600" b="1" i="1" baseline="0" smtClean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𝒆𝒏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𝒍𝒖𝒎𝒆𝒏𝒔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𝒆𝒏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fr-FR" sz="1600" b="1" i="1" baseline="3000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1600" b="1" i="1" baseline="0">
                              <a:solidFill>
                                <a:srgbClr val="FFFF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sz="1600" b="1" baseline="0" dirty="0" smtClean="0">
                  <a:solidFill>
                    <a:srgbClr val="FFFFFF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00" y="1113386"/>
                <a:ext cx="9072500" cy="5529696"/>
              </a:xfrm>
              <a:prstGeom prst="rect">
                <a:avLst/>
              </a:prstGeom>
              <a:blipFill>
                <a:blip r:embed="rId3"/>
                <a:stretch>
                  <a:fillRect l="-1074" t="-880"/>
                </a:stretch>
              </a:blipFill>
              <a:ln>
                <a:solidFill>
                  <a:schemeClr val="tx2"/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6276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113663"/>
            <a:ext cx="9072500" cy="5529696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4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Le flux lumineux des sources </a:t>
            </a: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des luminaires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: une donnée constructeur</a:t>
            </a:r>
            <a:endParaRPr lang="fr-FR" sz="1600" b="1" baseline="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687616" y="2189021"/>
            <a:ext cx="3456384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i="1" dirty="0" smtClean="0"/>
              <a:t>Emballage de luminaire :</a:t>
            </a:r>
            <a:endParaRPr lang="fr-FR" i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861" y="2509129"/>
            <a:ext cx="4541942" cy="361967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4" y="2503850"/>
            <a:ext cx="4280618" cy="307961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054477" y="2199779"/>
            <a:ext cx="3456384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i="1" dirty="0" smtClean="0"/>
              <a:t>Catalogue :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6141785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113663"/>
            <a:ext cx="9072500" cy="5529696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4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Le flux lumineux des sources </a:t>
            </a: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des luminaires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: une donnée projet</a:t>
            </a:r>
            <a:endParaRPr lang="fr-FR" sz="1600" b="1" baseline="0" dirty="0" smtClean="0">
              <a:solidFill>
                <a:srgbClr val="FFFFFF"/>
              </a:solidFill>
              <a:effectLst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37" y="2128263"/>
            <a:ext cx="8902134" cy="451430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434356" y="2446752"/>
            <a:ext cx="4221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baseline="0" dirty="0" smtClean="0"/>
              <a:t>Exemple de projet « SNCF / AREP </a:t>
            </a:r>
            <a:r>
              <a:rPr lang="fr-FR" i="1" baseline="0" smtClean="0"/>
              <a:t>»                   et </a:t>
            </a:r>
            <a:r>
              <a:rPr lang="fr-FR" i="1" baseline="0" dirty="0" smtClean="0"/>
              <a:t>informations  délivrées </a:t>
            </a:r>
            <a:endParaRPr lang="fr-FR" i="1" baseline="0" dirty="0"/>
          </a:p>
        </p:txBody>
      </p:sp>
    </p:spTree>
    <p:extLst>
      <p:ext uri="{BB962C8B-B14F-4D97-AF65-F5344CB8AC3E}">
        <p14:creationId xmlns:p14="http://schemas.microsoft.com/office/powerpoint/2010/main" val="28195660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113663"/>
            <a:ext cx="5445750" cy="2948297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4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Le flux lumineux des sources </a:t>
            </a: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des luminaires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: une estimation (maximale)</a:t>
            </a:r>
          </a:p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En 2020 </a:t>
            </a: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le rendement lumineux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« en régime maximal » (termes de l’arrêté) est de :</a:t>
            </a:r>
            <a:endParaRPr lang="fr-FR" altLang="fr-FR" sz="1600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0" indent="0" algn="ctr">
              <a:spcBef>
                <a:spcPts val="120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250 lumens / LED</a:t>
            </a:r>
          </a:p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600" b="1" baseline="0" dirty="0" smtClean="0">
              <a:solidFill>
                <a:srgbClr val="FFFFFF"/>
              </a:solidFill>
              <a:effectLst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3992" t="13440" r="49704" b="17681"/>
          <a:stretch/>
        </p:blipFill>
        <p:spPr>
          <a:xfrm>
            <a:off x="5651514" y="1113662"/>
            <a:ext cx="3403087" cy="284748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8458" t="36376" r="4603" b="18264"/>
          <a:stretch/>
        </p:blipFill>
        <p:spPr>
          <a:xfrm>
            <a:off x="78585" y="4000657"/>
            <a:ext cx="8993916" cy="263952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732877" y="1493710"/>
            <a:ext cx="1620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 3000 lumens</a:t>
            </a:r>
            <a:endParaRPr lang="fr-FR" baseline="0" dirty="0">
              <a:solidFill>
                <a:srgbClr val="000B12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452321" y="3473069"/>
            <a:ext cx="1620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 smtClean="0">
                <a:solidFill>
                  <a:srgbClr val="000B12"/>
                </a:solidFill>
                <a:sym typeface="Symbol" panose="05050102010706020507" pitchFamily="18" charset="2"/>
              </a:rPr>
              <a:t> 2000 lumens</a:t>
            </a:r>
            <a:endParaRPr lang="fr-FR" baseline="0" dirty="0">
              <a:solidFill>
                <a:srgbClr val="000B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7927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113663"/>
            <a:ext cx="9072500" cy="5529696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4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La surface destinée à être éclairer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: un concept simple, là </a:t>
            </a:r>
            <a:r>
              <a:rPr lang="fr-FR" altLang="fr-FR" sz="1800" baseline="0" dirty="0">
                <a:solidFill>
                  <a:srgbClr val="FFFFFF"/>
                </a:solidFill>
                <a:latin typeface="Tahoma" panose="020B0604030504040204" pitchFamily="34" charset="0"/>
              </a:rPr>
              <a:t>où on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pose </a:t>
            </a:r>
            <a:r>
              <a:rPr lang="fr-FR" altLang="fr-FR" sz="1800" baseline="0" dirty="0">
                <a:solidFill>
                  <a:srgbClr val="FFFFFF"/>
                </a:solidFill>
                <a:latin typeface="Tahoma" panose="020B0604030504040204" pitchFamily="34" charset="0"/>
              </a:rPr>
              <a:t>les pieds, les roues,….</a:t>
            </a:r>
          </a:p>
          <a:p>
            <a:pPr marL="35560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800" i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(…) la surface destinée à être éclairée correspond à l</a:t>
            </a:r>
            <a:r>
              <a:rPr lang="fr-FR" altLang="fr-FR" sz="1800" b="1" i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a surface utile qui porte les déplacements, les personnes, les biens</a:t>
            </a:r>
            <a:r>
              <a:rPr lang="fr-FR" altLang="fr-FR" sz="1800" i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 (…) si un éclairement des « abords » de la surface utile est souhaité, ils ne doivent pas s’additionner à la « surface destinée à être éclairée »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- 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  <a:hlinkClick r:id="rId3"/>
              </a:rPr>
              <a:t>Notice explicative du Ministère</a:t>
            </a:r>
            <a:r>
              <a:rPr lang="fr-FR" altLang="fr-FR" sz="18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.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600" b="1" baseline="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1533968" name="ZoneTexte 1533967"/>
          <p:cNvSpPr txBox="1"/>
          <p:nvPr/>
        </p:nvSpPr>
        <p:spPr>
          <a:xfrm>
            <a:off x="6721050" y="3326812"/>
            <a:ext cx="2400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baseline="0" dirty="0" smtClean="0"/>
              <a:t>Exemple d’une chaussée</a:t>
            </a:r>
            <a:endParaRPr lang="fr-FR" sz="1400" i="1" baseline="0" dirty="0"/>
          </a:p>
        </p:txBody>
      </p:sp>
      <p:pic>
        <p:nvPicPr>
          <p:cNvPr id="1533969" name="Image 15339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" y="3645024"/>
            <a:ext cx="8395936" cy="2844316"/>
          </a:xfrm>
          <a:prstGeom prst="rect">
            <a:avLst/>
          </a:prstGeom>
        </p:spPr>
      </p:pic>
      <p:cxnSp>
        <p:nvCxnSpPr>
          <p:cNvPr id="1533971" name="Connecteur droit avec flèche 1533970"/>
          <p:cNvCxnSpPr/>
          <p:nvPr/>
        </p:nvCxnSpPr>
        <p:spPr bwMode="auto">
          <a:xfrm>
            <a:off x="1435486" y="5596268"/>
            <a:ext cx="10801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4441575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113663"/>
            <a:ext cx="9072500" cy="5529696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6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0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La surface destinée à être éclairer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: un concept simple, là </a:t>
            </a: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où on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pose </a:t>
            </a: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les pieds, les roues,….</a:t>
            </a:r>
          </a:p>
          <a:p>
            <a:pPr marL="35560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i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(…) la surface destinée à être                                                                                                       éclairée correspond à l</a:t>
            </a:r>
            <a:r>
              <a:rPr lang="fr-FR" altLang="fr-FR" sz="1600" b="1" i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a                                                                                                                          surface  qui porte les                                                                                                                  déplacements, les                                                                                                                                personnes, les biens</a:t>
            </a:r>
            <a:r>
              <a:rPr lang="fr-FR" altLang="fr-FR" sz="1600" i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 (…) si                                                                                                    un éclairement des « abords »                                                                                                                      de la surface utile est souhaité,                                                                                                                      ils ne doivent pas                                                                                                                 s’additionner à la « surface                                                                                                                     destinée à être éclairée » </a:t>
            </a: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                                                                                                            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  <a:hlinkClick r:id="rId3"/>
              </a:rPr>
              <a:t>Notice explicative du Ministère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.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sz="1400" b="1" baseline="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1533968" name="ZoneTexte 1533967"/>
          <p:cNvSpPr txBox="1"/>
          <p:nvPr/>
        </p:nvSpPr>
        <p:spPr>
          <a:xfrm>
            <a:off x="1079612" y="5197168"/>
            <a:ext cx="240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baseline="0" dirty="0" smtClean="0"/>
              <a:t>Exemple d’un parc de stationnement</a:t>
            </a:r>
            <a:endParaRPr lang="fr-FR" sz="1400" i="1" baseline="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095" y="1844824"/>
            <a:ext cx="8577240" cy="4761907"/>
          </a:xfrm>
          <a:prstGeom prst="rect">
            <a:avLst/>
          </a:prstGeom>
        </p:spPr>
      </p:pic>
      <p:cxnSp>
        <p:nvCxnSpPr>
          <p:cNvPr id="1533971" name="Connecteur droit avec flèche 1533970"/>
          <p:cNvCxnSpPr/>
          <p:nvPr/>
        </p:nvCxnSpPr>
        <p:spPr bwMode="auto">
          <a:xfrm flipV="1">
            <a:off x="1730725" y="5913276"/>
            <a:ext cx="19264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1189748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016840"/>
            <a:ext cx="9072500" cy="565251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3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0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La DSFLI, une prescription simple à constater – Voirie : </a:t>
            </a: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06" y="1769962"/>
            <a:ext cx="4160360" cy="234026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622" y="1769962"/>
            <a:ext cx="4158122" cy="233900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31599" y="4087447"/>
            <a:ext cx="39312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/>
              <a:t>Surface à éclairer : </a:t>
            </a:r>
            <a:r>
              <a:rPr lang="fr-FR" sz="1400" b="1" baseline="0" dirty="0" smtClean="0"/>
              <a:t>15680m</a:t>
            </a:r>
            <a:r>
              <a:rPr lang="fr-FR" sz="1400" b="1" baseline="30000" dirty="0" smtClean="0"/>
              <a:t>2</a:t>
            </a:r>
            <a:r>
              <a:rPr lang="fr-FR" sz="1400" b="1" baseline="0" dirty="0" smtClean="0"/>
              <a:t> </a:t>
            </a:r>
            <a:r>
              <a:rPr lang="fr-FR" sz="1400" baseline="0" dirty="0" smtClean="0"/>
              <a:t>        </a:t>
            </a:r>
            <a:r>
              <a:rPr lang="fr-FR" sz="1200" i="1" baseline="0" dirty="0" smtClean="0"/>
              <a:t>(</a:t>
            </a:r>
            <a:r>
              <a:rPr lang="fr-FR" sz="1200" i="1" baseline="0" dirty="0" smtClean="0">
                <a:hlinkClick r:id="rId5"/>
              </a:rPr>
              <a:t>portail IGN</a:t>
            </a:r>
            <a:r>
              <a:rPr lang="fr-FR" sz="1200" i="1" baseline="0" dirty="0" smtClean="0"/>
              <a:t>)</a:t>
            </a:r>
            <a:endParaRPr lang="fr-FR" sz="1200" i="1" baseline="0" dirty="0"/>
          </a:p>
          <a:p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801807" y="4083870"/>
            <a:ext cx="4214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/>
              <a:t>34 luminaires avec source LED de 8590 </a:t>
            </a:r>
            <a:r>
              <a:rPr lang="fr-FR" sz="1400" baseline="0" dirty="0" smtClean="0"/>
              <a:t>lumens</a:t>
            </a:r>
          </a:p>
          <a:p>
            <a:r>
              <a:rPr lang="fr-FR" sz="1400" baseline="0" dirty="0" smtClean="0"/>
              <a:t>34 </a:t>
            </a:r>
            <a:r>
              <a:rPr lang="fr-FR" sz="1400" baseline="0" dirty="0"/>
              <a:t>luminaires avec source LED de 1710 lumens </a:t>
            </a:r>
            <a:endParaRPr lang="fr-FR" sz="1400" baseline="0" dirty="0" smtClean="0"/>
          </a:p>
          <a:p>
            <a:endParaRPr lang="fr-FR" sz="1400" baseline="0" dirty="0" smtClean="0"/>
          </a:p>
          <a:p>
            <a:r>
              <a:rPr lang="fr-FR" sz="1400" baseline="0" dirty="0" smtClean="0"/>
              <a:t>34×8590 + 34×1710 = </a:t>
            </a:r>
            <a:r>
              <a:rPr lang="fr-FR" sz="1400" b="1" baseline="0" dirty="0" smtClean="0"/>
              <a:t>350200 </a:t>
            </a:r>
            <a:r>
              <a:rPr lang="fr-FR" sz="1400" b="1" baseline="0" dirty="0"/>
              <a:t>lumens </a:t>
            </a:r>
            <a:endParaRPr lang="fr-FR" sz="1400" b="1" baseline="0" dirty="0" smtClean="0"/>
          </a:p>
          <a:p>
            <a:endParaRPr lang="fr-FR" sz="1200" i="1" baseline="0" dirty="0" smtClean="0"/>
          </a:p>
          <a:p>
            <a:r>
              <a:rPr lang="fr-FR" sz="1200" i="1" baseline="0" dirty="0" smtClean="0"/>
              <a:t>(</a:t>
            </a:r>
            <a:r>
              <a:rPr lang="fr-FR" sz="1200" i="1" baseline="0" dirty="0" err="1" smtClean="0">
                <a:hlinkClick r:id="rId6"/>
              </a:rPr>
              <a:t>OpenData</a:t>
            </a:r>
            <a:r>
              <a:rPr lang="fr-FR" sz="1200" i="1" baseline="0" dirty="0" smtClean="0">
                <a:hlinkClick r:id="rId6"/>
              </a:rPr>
              <a:t> de la ville de Paris</a:t>
            </a:r>
            <a:r>
              <a:rPr lang="fr-FR" sz="1200" i="1" baseline="0" dirty="0" smtClean="0"/>
              <a:t>)</a:t>
            </a:r>
            <a:endParaRPr lang="fr-FR" sz="1200" i="1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6" y="4464321"/>
            <a:ext cx="3259036" cy="217269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835621" y="5611096"/>
                <a:ext cx="4381939" cy="1362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20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DSFLI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2000" b="1" i="1" baseline="0" dirty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000" b="1" i="1" baseline="0" dirty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𝟑𝟓𝟎𝟐𝟎𝟎</m:t>
                        </m:r>
                      </m:num>
                      <m:den>
                        <m:r>
                          <a:rPr lang="fr-FR" altLang="fr-FR" sz="2000" b="1" i="1" baseline="0" dirty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𝟏𝟓𝟔𝟖𝟎</m:t>
                        </m:r>
                      </m:den>
                    </m:f>
                  </m:oMath>
                </a14:m>
                <a:r>
                  <a:rPr lang="fr-FR" altLang="fr-FR" sz="2000" b="1" baseline="0" dirty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 = 22 </a:t>
                </a:r>
                <a:r>
                  <a:rPr lang="fr-FR" altLang="fr-FR" sz="20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lm/m</a:t>
                </a:r>
                <a:r>
                  <a:rPr lang="fr-FR" altLang="fr-FR" sz="2000" b="1" baseline="3000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2  </a:t>
                </a:r>
                <a:r>
                  <a:rPr lang="fr-FR" altLang="fr-FR" sz="20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&lt;35</a:t>
                </a:r>
                <a:endParaRPr lang="fr-FR" altLang="fr-FR" sz="2000" b="1" baseline="30000" dirty="0" smtClean="0">
                  <a:solidFill>
                    <a:srgbClr val="92D050"/>
                  </a:solidFill>
                  <a:latin typeface="Tahoma" panose="020B060403050404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2000" b="1" baseline="0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conforme</a:t>
                </a:r>
                <a:endParaRPr lang="fr-FR" altLang="fr-FR" sz="2000" b="1" baseline="0" dirty="0">
                  <a:solidFill>
                    <a:srgbClr val="92D050"/>
                  </a:solidFill>
                  <a:latin typeface="Tahoma" panose="020B060403050404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  <a:buClr>
                    <a:srgbClr val="DDAB63"/>
                  </a:buClr>
                  <a:buSzPct val="100000"/>
                </a:pPr>
                <a:endParaRPr lang="fr-FR" altLang="fr-FR" sz="2000" b="1" baseline="30000" dirty="0">
                  <a:solidFill>
                    <a:srgbClr val="92D050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621" y="5611096"/>
                <a:ext cx="4381939" cy="1362296"/>
              </a:xfrm>
              <a:prstGeom prst="rect">
                <a:avLst/>
              </a:prstGeom>
              <a:blipFill>
                <a:blip r:embed="rId8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99463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016840"/>
            <a:ext cx="9072500" cy="565251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3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0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La DSFLI, une prescription simple à constater – Parc de stationnement :</a:t>
            </a: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35519" t="10346" r="27272" b="41481"/>
          <a:stretch/>
        </p:blipFill>
        <p:spPr>
          <a:xfrm>
            <a:off x="479725" y="1780745"/>
            <a:ext cx="3939863" cy="28692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432565" y="4635406"/>
            <a:ext cx="39312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/>
              <a:t>Surface à éclairer : </a:t>
            </a:r>
            <a:r>
              <a:rPr lang="fr-FR" sz="1400" b="1" baseline="0" dirty="0" smtClean="0"/>
              <a:t>1600m</a:t>
            </a:r>
            <a:r>
              <a:rPr lang="fr-FR" sz="1400" b="1" baseline="30000" dirty="0" smtClean="0"/>
              <a:t>2</a:t>
            </a:r>
            <a:r>
              <a:rPr lang="fr-FR" sz="1400" b="1" baseline="0" dirty="0" smtClean="0"/>
              <a:t> </a:t>
            </a:r>
            <a:r>
              <a:rPr lang="fr-FR" sz="1400" baseline="0" dirty="0" smtClean="0"/>
              <a:t>     </a:t>
            </a:r>
            <a:r>
              <a:rPr lang="fr-FR" sz="1200" i="1" baseline="0" dirty="0" smtClean="0"/>
              <a:t>(</a:t>
            </a:r>
            <a:r>
              <a:rPr lang="fr-FR" sz="1200" i="1" baseline="0" dirty="0" smtClean="0">
                <a:hlinkClick r:id="rId4"/>
              </a:rPr>
              <a:t>portail IGN</a:t>
            </a:r>
            <a:r>
              <a:rPr lang="fr-FR" sz="1200" i="1" baseline="0" dirty="0" smtClean="0"/>
              <a:t>)</a:t>
            </a:r>
            <a:endParaRPr lang="fr-FR" sz="1200" i="1" baseline="0" dirty="0"/>
          </a:p>
          <a:p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658718" y="4622714"/>
            <a:ext cx="4214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 smtClean="0"/>
              <a:t>10 </a:t>
            </a:r>
            <a:r>
              <a:rPr lang="fr-FR" sz="1400" baseline="0" dirty="0"/>
              <a:t>luminaires avec source LED de </a:t>
            </a:r>
            <a:r>
              <a:rPr lang="fr-FR" sz="1400" baseline="0" dirty="0" smtClean="0"/>
              <a:t>8960 lumens</a:t>
            </a:r>
          </a:p>
          <a:p>
            <a:endParaRPr lang="fr-FR" sz="1400" baseline="0" dirty="0" smtClean="0"/>
          </a:p>
          <a:p>
            <a:r>
              <a:rPr lang="fr-FR" sz="1400" baseline="0" dirty="0" smtClean="0"/>
              <a:t>10×8960 = </a:t>
            </a:r>
            <a:r>
              <a:rPr lang="fr-FR" sz="1400" b="1" baseline="0" dirty="0" smtClean="0"/>
              <a:t>89600 </a:t>
            </a:r>
            <a:r>
              <a:rPr lang="fr-FR" sz="1400" b="1" baseline="0" dirty="0"/>
              <a:t>lumens </a:t>
            </a:r>
            <a:endParaRPr lang="fr-FR" sz="1400" b="1" baseline="0" dirty="0" smtClean="0"/>
          </a:p>
          <a:p>
            <a:endParaRPr lang="fr-FR" sz="1200" i="1" baseline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60516" y="5297046"/>
                <a:ext cx="4061704" cy="998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2000" b="1" baseline="0" dirty="0" smtClean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DSFLI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2000" b="1" i="1" baseline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2000" b="1" i="1" baseline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𝟖𝟗𝟔</m:t>
                        </m:r>
                        <m:r>
                          <a:rPr lang="fr-FR" altLang="fr-FR" sz="2000" b="1" i="1" baseline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𝟎𝟎</m:t>
                        </m:r>
                      </m:num>
                      <m:den>
                        <m:r>
                          <a:rPr lang="fr-FR" altLang="fr-FR" sz="2000" b="1" i="1" baseline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altLang="fr-FR" sz="2000" b="1" i="1" baseline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𝟔𝟎𝟎</m:t>
                        </m:r>
                      </m:den>
                    </m:f>
                  </m:oMath>
                </a14:m>
                <a:r>
                  <a:rPr lang="fr-FR" altLang="fr-FR" sz="2000" b="1" baseline="0" dirty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 = </a:t>
                </a:r>
                <a:r>
                  <a:rPr lang="fr-FR" altLang="fr-FR" sz="2000" b="1" baseline="0" dirty="0" smtClean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56 lm/m</a:t>
                </a:r>
                <a:r>
                  <a:rPr lang="fr-FR" altLang="fr-FR" sz="2000" b="1" baseline="30000" dirty="0" smtClean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2 </a:t>
                </a:r>
                <a:r>
                  <a:rPr lang="fr-FR" altLang="fr-FR" sz="2000" b="1" baseline="0" dirty="0" smtClean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&gt;25</a:t>
                </a:r>
                <a:endParaRPr lang="fr-FR" altLang="fr-FR" sz="2000" b="1" baseline="30000" dirty="0" smtClean="0">
                  <a:solidFill>
                    <a:srgbClr val="C00000"/>
                  </a:solidFill>
                  <a:latin typeface="Tahoma" panose="020B060403050404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DDAB63"/>
                  </a:buClr>
                  <a:buSzPct val="100000"/>
                </a:pPr>
                <a:r>
                  <a:rPr lang="fr-FR" altLang="fr-FR" sz="2000" b="1" baseline="0" dirty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n</a:t>
                </a:r>
                <a:r>
                  <a:rPr lang="fr-FR" altLang="fr-FR" sz="2000" b="1" baseline="0" dirty="0" smtClean="0">
                    <a:solidFill>
                      <a:srgbClr val="C00000"/>
                    </a:solidFill>
                    <a:latin typeface="Tahoma" panose="020B0604030504040204" pitchFamily="34" charset="0"/>
                  </a:rPr>
                  <a:t>on conforme</a:t>
                </a:r>
                <a:endParaRPr lang="fr-FR" altLang="fr-FR" sz="2000" b="1" baseline="0" dirty="0">
                  <a:solidFill>
                    <a:srgbClr val="C00000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16" y="5297046"/>
                <a:ext cx="4061704" cy="998607"/>
              </a:xfrm>
              <a:prstGeom prst="rect">
                <a:avLst/>
              </a:prstGeom>
              <a:blipFill>
                <a:blip r:embed="rId5"/>
                <a:stretch>
                  <a:fillRect l="-1652" r="-601" b="-1036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78" y="1778236"/>
            <a:ext cx="4303230" cy="286882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48782468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10825" y="45169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62354" y="1016840"/>
            <a:ext cx="9072500" cy="565251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0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25 ou 35 lm/m</a:t>
            </a:r>
            <a:r>
              <a:rPr lang="fr-FR" altLang="fr-FR" sz="1600" b="1" baseline="30000" dirty="0" smtClean="0">
                <a:solidFill>
                  <a:srgbClr val="FFFFFF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6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 - une dotation confortable : </a:t>
            </a: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6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2175" t="5620" r="2381" b="6182"/>
          <a:stretch/>
        </p:blipFill>
        <p:spPr>
          <a:xfrm>
            <a:off x="145557" y="1916832"/>
            <a:ext cx="8865897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35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571" y="4480"/>
            <a:ext cx="831692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– Prescription applicable à la « Densité Surfacique de Flux Lumineux Installé »</a:t>
            </a:r>
            <a:endParaRPr lang="fr-FR" altLang="fr-FR" sz="2400" dirty="0"/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-13970" y="976161"/>
            <a:ext cx="9072500" cy="565251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SzTx/>
              <a:buFont typeface="Arial" panose="020B0604020202020204" pitchFamily="34" charset="0"/>
              <a:buNone/>
            </a:pPr>
            <a:r>
              <a:rPr lang="fr-FR" altLang="fr-FR" sz="2400" b="1" u="sng" baseline="0" dirty="0" smtClean="0">
                <a:latin typeface="Tahoma" panose="020B0604030504040204" pitchFamily="34" charset="0"/>
              </a:rPr>
              <a:t>Commentaire</a:t>
            </a:r>
          </a:p>
          <a:p>
            <a:pPr marL="355600" indent="-355600">
              <a:spcBef>
                <a:spcPts val="600"/>
              </a:spcBef>
              <a:spcAft>
                <a:spcPts val="60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L’étiquette environnementale associée à la DSFLI, portée par FNE, expérimentée par un Parc Naturel Régional : </a:t>
            </a:r>
            <a:endParaRPr lang="fr-FR" altLang="fr-FR" sz="18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</a:pPr>
            <a:endParaRPr lang="fr-FR" altLang="fr-FR" sz="1800" b="1" baseline="0" dirty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8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40" y="2169084"/>
            <a:ext cx="6922536" cy="437495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175956" y="3604776"/>
            <a:ext cx="4716524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1800" i="1" baseline="0" dirty="0"/>
              <a:t>La classe la plus élevée, &gt;25 </a:t>
            </a:r>
            <a:r>
              <a:rPr lang="fr-FR" sz="1800" i="1" baseline="0" dirty="0" smtClean="0"/>
              <a:t>lumens/m</a:t>
            </a:r>
            <a:r>
              <a:rPr lang="fr-FR" sz="1800" i="1" baseline="30000" dirty="0"/>
              <a:t>2</a:t>
            </a:r>
            <a:r>
              <a:rPr lang="fr-FR" sz="1800" i="1" baseline="0" dirty="0" smtClean="0"/>
              <a:t> </a:t>
            </a:r>
            <a:r>
              <a:rPr lang="fr-FR" sz="1800" i="1" baseline="0" dirty="0"/>
              <a:t>est issu du plafond de DSFLI préconisé par France Nature Environnement lors du </a:t>
            </a:r>
            <a:r>
              <a:rPr lang="fr-FR" sz="1800" i="1" baseline="0" dirty="0">
                <a:hlinkClick r:id="rId4"/>
              </a:rPr>
              <a:t>processus de consultation publique</a:t>
            </a:r>
            <a:r>
              <a:rPr lang="fr-FR" sz="1800" i="1" baseline="0" dirty="0"/>
              <a:t> préalable à la publication de l’arrêté. </a:t>
            </a:r>
          </a:p>
          <a:p>
            <a:pPr>
              <a:spcBef>
                <a:spcPts val="600"/>
              </a:spcBef>
            </a:pPr>
            <a:r>
              <a:rPr lang="fr-FR" sz="1800" i="1" baseline="0" dirty="0"/>
              <a:t>La classe </a:t>
            </a:r>
            <a:r>
              <a:rPr lang="fr-FR" sz="1800" i="1" baseline="0" dirty="0" smtClean="0"/>
              <a:t>« A » </a:t>
            </a:r>
            <a:r>
              <a:rPr lang="fr-FR" sz="1800" i="1" baseline="0" dirty="0"/>
              <a:t>est inspirée des pratiques observées en Allemagne, où des </a:t>
            </a:r>
            <a:r>
              <a:rPr lang="fr-FR" sz="1800" i="1" baseline="0" dirty="0">
                <a:hlinkClick r:id="rId5"/>
              </a:rPr>
              <a:t>rues en centre-ville de Berlin</a:t>
            </a:r>
            <a:r>
              <a:rPr lang="fr-FR" sz="1800" i="1" baseline="0" dirty="0"/>
              <a:t>, dotées d’installations LED récentes, présentent une DSFLI &lt;6 lumens/m</a:t>
            </a:r>
            <a:r>
              <a:rPr lang="fr-FR" sz="1800" i="1" baseline="30000" dirty="0"/>
              <a:t>2 </a:t>
            </a:r>
            <a:r>
              <a:rPr lang="fr-FR" sz="1800" i="1" baseline="0" dirty="0"/>
              <a:t>(</a:t>
            </a:r>
            <a:r>
              <a:rPr lang="fr-FR" sz="1800" i="1" baseline="0" dirty="0">
                <a:hlinkClick r:id="rId6"/>
              </a:rPr>
              <a:t>impressions visuelles</a:t>
            </a:r>
            <a:r>
              <a:rPr lang="fr-FR" sz="1800" i="1" baseline="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9997541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9" y="1139664"/>
            <a:ext cx="8892988" cy="549369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0" indent="0">
              <a:spcBef>
                <a:spcPts val="1200"/>
              </a:spcBef>
              <a:spcAft>
                <a:spcPts val="1000"/>
              </a:spcAft>
              <a:buSzTx/>
              <a:buNone/>
            </a:pPr>
            <a:r>
              <a:rPr lang="fr-FR" altLang="fr-FR" sz="2800" b="1" u="sng" dirty="0" smtClean="0">
                <a:latin typeface="Tahoma" panose="020B0604030504040204" pitchFamily="34" charset="0"/>
              </a:rPr>
              <a:t>Commentaires</a:t>
            </a: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La DSFLI - </a:t>
            </a:r>
            <a:r>
              <a:rPr lang="fr-FR" alt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U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 prescription sans coût additionnel</a:t>
            </a: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En introduisant le concept de dotation de lumière, elle introduit un garde-fou contre le sur-éclairement</a:t>
            </a: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Elle invite le concepteur à une optimisation des flux lumineux vers la surface utile, sans déperdition au-delà de la surface </a:t>
            </a:r>
            <a:r>
              <a:rPr lang="fr-FR" altLang="fr-FR" sz="1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à éclairer</a:t>
            </a:r>
            <a:endParaRPr lang="fr-FR" alt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L’installation voit son rendement lumineux amélioré</a:t>
            </a:r>
          </a:p>
          <a:p>
            <a:pPr marL="752475" lvl="1" indent="-3524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En corollaire, la prescription conduit à réduire les consommations pour un service rendu égal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endParaRPr lang="fr-FR" altLang="fr-F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1200"/>
              </a:spcBef>
              <a:spcAft>
                <a:spcPts val="1000"/>
              </a:spcAft>
              <a:buNone/>
            </a:pPr>
            <a:endParaRPr lang="fr-FR" altLang="fr-FR" sz="1600" b="1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altLang="fr-FR" sz="1600" b="1" dirty="0" smtClean="0">
              <a:latin typeface="Tahoma" panose="020B060403050404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9571" y="4480"/>
            <a:ext cx="8316923" cy="105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aseline="0" smtClean="0"/>
              <a:t>Art. 3-II-4 – Prescription applicable à la « Densité Surfacique de Flux Lumineux Installé »</a:t>
            </a:r>
            <a:endParaRPr lang="fr-FR" altLang="fr-FR" sz="2400" baseline="0" dirty="0"/>
          </a:p>
        </p:txBody>
      </p:sp>
    </p:spTree>
    <p:extLst>
      <p:ext uri="{BB962C8B-B14F-4D97-AF65-F5344CB8AC3E}">
        <p14:creationId xmlns:p14="http://schemas.microsoft.com/office/powerpoint/2010/main" val="131239511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ussole">
  <a:themeElements>
    <a:clrScheme name="Boussole 4">
      <a:dk1>
        <a:srgbClr val="676A5C"/>
      </a:dk1>
      <a:lt1>
        <a:srgbClr val="FFFFFF"/>
      </a:lt1>
      <a:dk2>
        <a:srgbClr val="686B5D"/>
      </a:dk2>
      <a:lt2>
        <a:srgbClr val="FFFFCC"/>
      </a:lt2>
      <a:accent1>
        <a:srgbClr val="CC6600"/>
      </a:accent1>
      <a:accent2>
        <a:srgbClr val="809EA8"/>
      </a:accent2>
      <a:accent3>
        <a:srgbClr val="B9BAB6"/>
      </a:accent3>
      <a:accent4>
        <a:srgbClr val="DADADA"/>
      </a:accent4>
      <a:accent5>
        <a:srgbClr val="E2B8AA"/>
      </a:accent5>
      <a:accent6>
        <a:srgbClr val="738F98"/>
      </a:accent6>
      <a:hlink>
        <a:srgbClr val="DDBF4F"/>
      </a:hlink>
      <a:folHlink>
        <a:srgbClr val="B7B6A3"/>
      </a:folHlink>
    </a:clrScheme>
    <a:fontScheme name="Boussol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oussole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ussole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42322</TotalTime>
  <Words>1080</Words>
  <Application>Microsoft Office PowerPoint</Application>
  <PresentationFormat>Affichage à l'écran (4:3)</PresentationFormat>
  <Paragraphs>280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Cambria Math</vt:lpstr>
      <vt:lpstr>Symbol</vt:lpstr>
      <vt:lpstr>Tahoma</vt:lpstr>
      <vt:lpstr>Times New Roman</vt:lpstr>
      <vt:lpstr>Wingdings</vt:lpstr>
      <vt:lpstr>Boussole</vt:lpstr>
      <vt:lpstr>L’arrêté du 27 décembre 2018 relatif à la prévention, à la réduction                                             et à la limitation des nuisances lumineuses Pierre Brunet – Réseau juridique France Nature Environnement (pierre.m.brunet@free.fr)</vt:lpstr>
      <vt:lpstr>Sommaire</vt:lpstr>
      <vt:lpstr>Les motivations de FNE, ANPCEN &amp; FRAPNA</vt:lpstr>
      <vt:lpstr>Art. 3-II-2 – Prescription applicable au Code Flux n°3 de la Commission Internationale de l’Eclairage</vt:lpstr>
      <vt:lpstr>Art. 3-II-2 – Prescription applicable au Code Flux n°3 de la Commission Internationale de l’Eclairage</vt:lpstr>
      <vt:lpstr>Art. 3-II-2 – Prescription applicable au Code Flux n°3 de la Commission Internationale de l’Eclairage</vt:lpstr>
      <vt:lpstr>Art. 3-II-2 – Prescription applicable au Code Flux n°3 de la Commission Internationale de l’Eclairage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Art. 3-II-4 – Prescription applicable à la « Densité Surfacique de Flux Lumineux Installé »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Panoramas à 360° des dômes de pollution lumineuse</dc:title>
  <dc:creator>Standard</dc:creator>
  <cp:lastModifiedBy>Pierre Brunet</cp:lastModifiedBy>
  <cp:revision>1442</cp:revision>
  <dcterms:created xsi:type="dcterms:W3CDTF">2003-09-22T14:43:53Z</dcterms:created>
  <dcterms:modified xsi:type="dcterms:W3CDTF">2020-08-15T07:00:52Z</dcterms:modified>
</cp:coreProperties>
</file>