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webm" ContentType="video/webm"/>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notesSlides/notesSlide10.xml" ContentType="application/vnd.openxmlformats-officedocument.presentationml.notesSlide+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0" r:id="rId1"/>
    <p:sldMasterId id="2147483676" r:id="rId2"/>
  </p:sldMasterIdLst>
  <p:notesMasterIdLst>
    <p:notesMasterId r:id="rId35"/>
  </p:notesMasterIdLst>
  <p:handoutMasterIdLst>
    <p:handoutMasterId r:id="rId36"/>
  </p:handoutMasterIdLst>
  <p:sldIdLst>
    <p:sldId id="937" r:id="rId3"/>
    <p:sldId id="941" r:id="rId4"/>
    <p:sldId id="746" r:id="rId5"/>
    <p:sldId id="961" r:id="rId6"/>
    <p:sldId id="951" r:id="rId7"/>
    <p:sldId id="952" r:id="rId8"/>
    <p:sldId id="805" r:id="rId9"/>
    <p:sldId id="810" r:id="rId10"/>
    <p:sldId id="956" r:id="rId11"/>
    <p:sldId id="954" r:id="rId12"/>
    <p:sldId id="955" r:id="rId13"/>
    <p:sldId id="957" r:id="rId14"/>
    <p:sldId id="850" r:id="rId15"/>
    <p:sldId id="782" r:id="rId16"/>
    <p:sldId id="959" r:id="rId17"/>
    <p:sldId id="958" r:id="rId18"/>
    <p:sldId id="820" r:id="rId19"/>
    <p:sldId id="960" r:id="rId20"/>
    <p:sldId id="962" r:id="rId21"/>
    <p:sldId id="943" r:id="rId22"/>
    <p:sldId id="944" r:id="rId23"/>
    <p:sldId id="945" r:id="rId24"/>
    <p:sldId id="947" r:id="rId25"/>
    <p:sldId id="965" r:id="rId26"/>
    <p:sldId id="948" r:id="rId27"/>
    <p:sldId id="963" r:id="rId28"/>
    <p:sldId id="966" r:id="rId29"/>
    <p:sldId id="967" r:id="rId30"/>
    <p:sldId id="968" r:id="rId31"/>
    <p:sldId id="970" r:id="rId32"/>
    <p:sldId id="969" r:id="rId33"/>
    <p:sldId id="938" r:id="rId34"/>
  </p:sldIdLst>
  <p:sldSz cx="12192000" cy="6858000"/>
  <p:notesSz cx="6858000" cy="9144000"/>
  <p:defaultTextStyle>
    <a:defPPr>
      <a:defRPr lang="fr-FR"/>
    </a:defPPr>
    <a:lvl1pPr algn="l" rtl="0" fontAlgn="base">
      <a:spcBef>
        <a:spcPct val="0"/>
      </a:spcBef>
      <a:spcAft>
        <a:spcPct val="0"/>
      </a:spcAft>
      <a:defRPr sz="1600" kern="1200" baseline="-25000">
        <a:solidFill>
          <a:schemeClr val="tx1"/>
        </a:solidFill>
        <a:latin typeface="Arial" panose="020B0604020202020204" pitchFamily="34" charset="0"/>
        <a:ea typeface="+mn-ea"/>
        <a:cs typeface="+mn-cs"/>
      </a:defRPr>
    </a:lvl1pPr>
    <a:lvl2pPr marL="4572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2pPr>
    <a:lvl3pPr marL="9144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3pPr>
    <a:lvl4pPr marL="13716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4pPr>
    <a:lvl5pPr marL="18288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5pPr>
    <a:lvl6pPr marL="2286000" algn="l" defTabSz="914400" rtl="0" eaLnBrk="1" latinLnBrk="0" hangingPunct="1">
      <a:defRPr sz="1600" kern="1200" baseline="-25000">
        <a:solidFill>
          <a:schemeClr val="tx1"/>
        </a:solidFill>
        <a:latin typeface="Arial" panose="020B0604020202020204" pitchFamily="34" charset="0"/>
        <a:ea typeface="+mn-ea"/>
        <a:cs typeface="+mn-cs"/>
      </a:defRPr>
    </a:lvl6pPr>
    <a:lvl7pPr marL="2743200" algn="l" defTabSz="914400" rtl="0" eaLnBrk="1" latinLnBrk="0" hangingPunct="1">
      <a:defRPr sz="1600" kern="1200" baseline="-25000">
        <a:solidFill>
          <a:schemeClr val="tx1"/>
        </a:solidFill>
        <a:latin typeface="Arial" panose="020B0604020202020204" pitchFamily="34" charset="0"/>
        <a:ea typeface="+mn-ea"/>
        <a:cs typeface="+mn-cs"/>
      </a:defRPr>
    </a:lvl7pPr>
    <a:lvl8pPr marL="3200400" algn="l" defTabSz="914400" rtl="0" eaLnBrk="1" latinLnBrk="0" hangingPunct="1">
      <a:defRPr sz="1600" kern="1200" baseline="-25000">
        <a:solidFill>
          <a:schemeClr val="tx1"/>
        </a:solidFill>
        <a:latin typeface="Arial" panose="020B0604020202020204" pitchFamily="34" charset="0"/>
        <a:ea typeface="+mn-ea"/>
        <a:cs typeface="+mn-cs"/>
      </a:defRPr>
    </a:lvl8pPr>
    <a:lvl9pPr marL="3657600" algn="l" defTabSz="914400" rtl="0" eaLnBrk="1" latinLnBrk="0" hangingPunct="1">
      <a:defRPr sz="1600" kern="1200" baseline="-250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erre Brunet"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CC"/>
    <a:srgbClr val="111111"/>
    <a:srgbClr val="FFFFFF"/>
    <a:srgbClr val="001320"/>
    <a:srgbClr val="008000"/>
    <a:srgbClr val="002138"/>
    <a:srgbClr val="002942"/>
    <a:srgbClr val="000B12"/>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12" autoAdjust="0"/>
    <p:restoredTop sz="95927" autoAdjust="0"/>
  </p:normalViewPr>
  <p:slideViewPr>
    <p:cSldViewPr>
      <p:cViewPr>
        <p:scale>
          <a:sx n="66" d="100"/>
          <a:sy n="66" d="100"/>
        </p:scale>
        <p:origin x="427" y="744"/>
      </p:cViewPr>
      <p:guideLst>
        <p:guide orient="horz" pos="2160"/>
        <p:guide pos="3840"/>
      </p:guideLst>
    </p:cSldViewPr>
  </p:slideViewPr>
  <p:notesTextViewPr>
    <p:cViewPr>
      <p:scale>
        <a:sx n="100" d="100"/>
        <a:sy n="100" d="100"/>
      </p:scale>
      <p:origin x="0" y="0"/>
    </p:cViewPr>
  </p:notesTextViewPr>
  <p:sorterViewPr>
    <p:cViewPr>
      <p:scale>
        <a:sx n="66" d="100"/>
        <a:sy n="66" d="100"/>
      </p:scale>
      <p:origin x="0" y="-1829"/>
    </p:cViewPr>
  </p:sorterViewPr>
  <p:notesViewPr>
    <p:cSldViewPr>
      <p:cViewPr varScale="1">
        <p:scale>
          <a:sx n="74" d="100"/>
          <a:sy n="74" d="100"/>
        </p:scale>
        <p:origin x="590" y="58"/>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45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aseline="0"/>
            </a:lvl1pPr>
          </a:lstStyle>
          <a:p>
            <a:endParaRPr lang="fr-FR" altLang="fr-FR"/>
          </a:p>
        </p:txBody>
      </p:sp>
      <p:sp>
        <p:nvSpPr>
          <p:cNvPr id="364547"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aseline="0"/>
            </a:lvl1pPr>
          </a:lstStyle>
          <a:p>
            <a:endParaRPr lang="fr-FR" altLang="fr-FR"/>
          </a:p>
        </p:txBody>
      </p:sp>
      <p:sp>
        <p:nvSpPr>
          <p:cNvPr id="364548"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aseline="0"/>
            </a:lvl1pPr>
          </a:lstStyle>
          <a:p>
            <a:r>
              <a:rPr lang="en-US" altLang="fr-FR"/>
              <a:t>Earth Hour 2021, Rouen Métropole, 23/3/21</a:t>
            </a:r>
            <a:endParaRPr lang="fr-FR" altLang="fr-FR"/>
          </a:p>
        </p:txBody>
      </p:sp>
      <p:sp>
        <p:nvSpPr>
          <p:cNvPr id="364549"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aseline="0"/>
            </a:lvl1pPr>
          </a:lstStyle>
          <a:p>
            <a:fld id="{8E95A6D8-E909-4291-BCE4-E3FE680CFA14}" type="slidenum">
              <a:rPr lang="fr-FR" altLang="fr-FR"/>
              <a:pPr/>
              <a:t>‹N°›</a:t>
            </a:fld>
            <a:endParaRPr lang="fr-FR" altLang="fr-F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ftr="0" dt="0"/>
</p:handoutMaster>
</file>

<file path=ppt/ink/ink1.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59:45.405"/>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0 121 0,'92'0'171,"-1"0"-171,24 0 16,-24 0-16,-45 0 16,22 0-1,-22 0-15,0 0 16,0 0-16,-23 0 16,22 0-16,1 0 15,0-23-15,23 23 0,-24 0 16,1 0-16,0 0 15,0 0-15,-1 0 16,1 0 15,-23 0-15,0 0-16,0 0 16,23 0-16,-1 0 15,-22 0-15,46 0 16,-23 0-16,-1 0 15,1 0-15,23 0 16,-23 0-16,-1 0 16,1 0-16,-23 0 15,0 0-15,0 0 16,23 0-16,-24 0 0,1 0 16,23 0-16,-23-23 15,23 23-15,0-23 16,-1 23-16,1 0 0,0-22 15,-23 22-15,45 0 16,-22-23-16,-23 23 0,23 0 16,22 0-16,-45 0 15,23 0-15,0 0 16,22 0-16,-22 0 16,-23 0-16,23 0 15,-23 0-15,0 0 16,22 0-16,-22 0 15,0 0-15,0 0 16,0 0-16,23 23 16,-23-23-1,22 0 1,-45 22 0,46-22-16,-23 0 15,0 0-15,0 0 16,0 23-16,0-23 15,-1 23-15,1-23 16,0 0-16,23 0 16,0 0-1,-23 0-15,45 23 0,-22-23 16,-23 0-16,0 0 16,23 0-16,-46 23 15,22-23-15,1 0 16,0 0-16,0 23 15,23-23-15,-23 0 16,0 0 0,-46 0 421,0 0-359,0 0-62,0 0 0,0 0-16,-45 0 0,-1 0 15,-46 0-15,-22-23 16,-23 23-16,46-23 15,-1 23-15,47 0 16,-24-23-16,46 23 0,-22-23 0,-1 23 16,0 0-16,24-23 15,-24 23-15,0 0 16,23-22-16,-22 22 0,-1 0 16,23 0-16,1 0 15,-24 0-15,46 0 16,-46 0-16,47 0 15,-24 0-15,-46 0 16,46 22-16,24-22 16,-47 0-16,0 0 0,46 0 15,-22 0-15,-24 23 16,23-23-16,0 0 31,1 0-31,-1 0 0,0 0 0,23 0 16,-22 0-16,22 0 15,0 0-15,0 0 16,0 0-16,0 0 16,-23 0-16,23 0 15,1-23-15,-1 23 16,0 0-16,0-22 16,0 22-16,0 0 15,-23 0-15,24 0 31,-1 0-31,0 0 16,0 0 93,0 0-109,0 22 16,-46 1 0,24-23-16,22 23 0,0-23 15,0 0-15,0 0 32,0 0 14,0 0-30,1 0 0,-1 0-16,0 0 31</inkml:trace>
</inkml:ink>
</file>

<file path=ppt/ink/ink2.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4:39.969"/>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0 0,'23'0'281,"0"0"-265,0 0 0,0 0-1,0 0-15,0 0 16,-1 0-16,1 0 31,0 0-31,0 0 47,-23 23-31,23-23-1,-23 23 1,23-23 249,0 0-249</inkml:trace>
</inkml:ink>
</file>

<file path=ppt/ink/ink3.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4:45.106"/>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0 0,'23'0'250,"-23"23"-250,23-23 0,0 0 16,-23 23-1,23-23-15,-1 0 16,-22 23-1,23-23-15,0 23 16,0-23-16,0 0 31,0 0-31,0 0 16,0 23 15,-1-23 0,1 0 329,0 0-345,0 23-15,0-23 485,0 0-470,0 0 17,0 0-32</inkml:trace>
</inkml:ink>
</file>

<file path=ppt/ink/ink4.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4:48.396"/>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0 0,'23'0'203,"-1"0"-109,1 0-94,0 0 16,0 0-1,0 0-15,0 0 32,0 0-32,0 0 0,-1 0 15,1 0 1,0 0 15,23 23-31,-23-23 31,0 0-15,-23 23 15,23-23 94,0 0-109</inkml:trace>
</inkml:ink>
</file>

<file path=ppt/ink/ink5.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4:52.999"/>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0 0,'23'0'218,"-23"23"-218,0 0 16,23-23 0,-1 0-1,1 0-15,0 0 16,0 23-16,0-23 31,0 0 16,-23 23-31,23-23-1,0 0 1,-1 0 78,1 0-63,0 0-31,-23 23 359,0 0-77,23-23-267,0 0-15</inkml:trace>
</inkml:ink>
</file>

<file path=ppt/ink/ink6.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4:58.530"/>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0 0,'23'0'172,"-23"23"-79,23-23-93,-1 0 16,1 0 15,0 0-31,0 23 16,0-23-16,0 0 15,0 23-15,0-23 0,-1 23 16,1-23 0,0 0-16,0 0 0,-23 23 15,23-23 1,0 23-16,0-23 16,0 0-16,0 0 15,-1 0 1,1 0-1,0 0 1,0 0 31,0 0-31,0 0 15,0 0-16,0 0 48,0 0-47,-1 0-1,1 0 1,0 0-1,0 0 1,0 0 218,0 0-202,0 0-17,0 0-15,-1 0 141,1 0-125,-23-23-1,0 0 454,23 23-469,0-23 16</inkml:trace>
</inkml:ink>
</file>

<file path=ppt/ink/ink7.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5:02.281"/>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0 0,'23'0'250,"0"0"-250,22 0 16,1 0-16,-23 0 15,0 0 1,23 0-16,-23 0 0,0 0 16,-1 0 15,1 0-16,0 0 17,0 0-17,0 0-15,0 0 16,0 0 0,0 0-1,0 0 1,-1 0-16,1 0 31,0 0 0,-23 23-15,23-23-16,0 0 16,0 0-1,-23 23-15,23-23 16,0 0-16,-1 0 15</inkml:trace>
</inkml:ink>
</file>

<file path=ppt/ink/ink8.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5:06.236"/>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15 0,'23'0'203,"0"0"-203,0 0 16,23 0-16,-1 0 15,-22 0-15,23 0 16,23 0-16,-47 0 0,24 0 16,23 0-16,-23 0 15,-23 0-15,-1 0 16,1 0-16,0 0 31,0 0-31,0 0 16,0 0 15,0 0-31,0 0 31,0 23-31,-1-23 0,1 0 375,0 0-359,-23 23-16,23-23 0,0 0 16,0 23-16,0-23 15,22 23 1,-22-1-16,0-22 31</inkml:trace>
</inkml:ink>
</file>

<file path=ppt/ink/ink9.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5:11.077"/>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46 0,'23'0'187,"0"0"-187,0 0 0,0 0 16,0 0-16,0 0 15,-1 0 32,1 0-47,0 0 16,0 0 0,0 0-16,0 0 0,0 0 15,0 0-15,-1 0 31,1 0-31,0 0 16,0 0 0,0 0-16,0 0 15,0-23 17,0 23-32,0-23 15,-1 23-15,1 0 0,23 0 16,-23 0-1,23 0-15,-23 0 16,0 0 0,-1 0-16,1 0 31,0 0-15,0 0-1,0 0 1,0 0-1,0 0-15,0 0 16,-1 0 15,1 0-15,0 0 0,0 0 374,0 0-374,0 0 46,-23 23-62,23-23 16,0 0 0</inkml:trace>
</inkml:ink>
</file>

<file path=ppt/ink/ink10.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5:16.031"/>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0 0,'45'0'188,"-22"0"-188,23 0 0,0 0 15,0 0-15,-24 0 32,1 23-32,23-23 15,-46 23-15,46-23 16,0 0-1,-1 0-15,-22 23 0,0-23 16,23 0-16,-23 0 16,0 0-1,0 0-15,-1 0 16,1 0 0,0 0-1,0 0 1,-23 23-16,23-23 15,0 0-15,0 23 0,0-23 32,0 0-32,-1 0 15,1 0-15,23 0 32,-23 0-17,0 0 1,0 0-1,0 0-15,-1 0 16,1 0-16,0 0 31,0 0-31,0 0 16,0 0-16,0 0 0,23 0 16,-24 0-1,1 0-15,0 0 16,0 0-1,0 0-15,0 0 16,0 0 0,0 0-16,-1 0 15,1 0-15,23 0 0,0 0 16,-23 0 0,0 0-1,0 0-15,-1 0 16,1 0 15,0 0-15,0 0 15,0 0 0,0 0-15,0 0-1,0 0 1,-1 0 437,1 0-437,0 0 15,0 0-15,0 0-1,0 0 1,0 0 0,0 0 93</inkml:trace>
</inkml:ink>
</file>

<file path=ppt/ink/ink11.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5:20.318"/>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0 160 0,'23'0'172,"-23"-23"-157,0 1 95,0-1-79,23 23-15,-1-23 15,1 23-31,23 0 16,0-23-1,-23 23-15,22 0 16,-22 0-1,0 0-15,0 0 32,0-23 15,0 23-47,0 0 31,0 0-31,0 0 15,-23-23 110</inkml:trace>
</inkml:ink>
</file>

<file path=ppt/ink/ink12.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5:36.795"/>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0 0,'23'0'203,"0"0"-187,0 0-16,23 0 16,-23 0-1,0 22 1,-1-22-16,1 0 0,0 0 15,0 0 1,0 0 31,0 0-31,0 0 15,0 0-31,-1 23 15,1-23 1,0 23-16,0-23 31,0 0-15,0 0-16,0 0 141,0 0-126</inkml:trace>
</inkml:ink>
</file>

<file path=ppt/ink/ink13.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5:39.003"/>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0 0,'23'0'203,"0"0"-203,23 0 31,-1 0-31,1 0 0,-23 0 16,23 0-16,0 0 0,-1 0 15,-22 0 1,0 0 0,-23 23-16,23-23 0,0 0 15,0 0 16,0 0-31,0 0 16,22 0 0,-22 0-1,0 0-15,0 0 16,0 0-16,0 0 16,0 0-16,0 0 15,-1 0 1,1 0-1,0 0 64,0 0-33,0 0-46,-23 23 47,23-23-47,0 0 63,0 0-48,-23 23 1</inkml:trace>
</inkml:ink>
</file>

<file path=ppt/ink/ink14.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4:39.969"/>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0 0,'23'0'281,"0"0"-265,0 0 0,0 0-1,0 0-15,0 0 16,-1 0-16,1 0 31,0 0-31,0 0 47,-23 23-31,23-23-1,-23 23 1,23-23 249,0 0-249</inkml:trace>
</inkml:ink>
</file>

<file path=ppt/ink/ink15.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4:45.106"/>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0 0,'23'0'250,"-23"23"-250,23-23 0,0 0 16,-23 23-1,23-23-15,-1 0 16,-22 23-1,23-23-15,0 23 16,0-23-16,0 0 31,0 0-31,0 0 16,0 23 15,-1-23 0,1 0 329,0 0-345,0 23-15,0-23 485,0 0-470,0 0 17,0 0-32</inkml:trace>
</inkml:ink>
</file>

<file path=ppt/ink/ink16.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4:48.396"/>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0 0,'23'0'203,"-1"0"-109,1 0-94,0 0 16,0 0-1,0 0-15,0 0 32,0 0-32,0 0 0,-1 0 15,1 0 1,0 0 15,23 23-31,-23-23 31,0 0-15,-23 23 15,23-23 94,0 0-109</inkml:trace>
</inkml:ink>
</file>

<file path=ppt/ink/ink17.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4:52.999"/>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0 0,'23'0'218,"-23"23"-218,0 0 16,23-23 0,-1 0-1,1 0-15,0 0 16,0 23-16,0-23 31,0 0 16,-23 23-31,23-23-1,0 0 1,-1 0 78,1 0-63,0 0-31,-23 23 359,0 0-77,23-23-267,0 0-15</inkml:trace>
</inkml:ink>
</file>

<file path=ppt/ink/ink18.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4:58.530"/>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0 0,'23'0'172,"-23"23"-79,23-23-93,-1 0 16,1 0 15,0 0-31,0 23 16,0-23-16,0 0 15,0 23-15,0-23 0,-1 23 16,1-23 0,0 0-16,0 0 0,-23 23 15,23-23 1,0 23-16,0-23 16,0 0-16,0 0 15,-1 0 1,1 0-1,0 0 1,0 0 31,0 0-31,0 0 15,0 0-16,0 0 48,0 0-47,-1 0-1,1 0 1,0 0-1,0 0 1,0 0 218,0 0-202,0 0-17,0 0-15,-1 0 141,1 0-125,-23-23-1,0 0 454,23 23-469,0-23 16</inkml:trace>
</inkml:ink>
</file>

<file path=ppt/ink/ink19.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5:02.281"/>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0 0,'23'0'250,"0"0"-250,22 0 16,1 0-16,-23 0 15,0 0 1,23 0-16,-23 0 0,0 0 16,-1 0 15,1 0-16,0 0 17,0 0-17,0 0-15,0 0 16,0 0 0,0 0-1,0 0 1,-1 0-16,1 0 31,0 0 0,-23 23-15,23-23-16,0 0 16,0 0-1,-23 23-15,23-23 16,0 0-16,-1 0 15</inkml:trace>
</inkml:ink>
</file>

<file path=ppt/ink/ink20.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5:06.236"/>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15 0,'23'0'203,"0"0"-203,0 0 16,23 0-16,-1 0 15,-22 0-15,23 0 16,23 0-16,-47 0 0,24 0 16,23 0-16,-23 0 15,-23 0-15,-1 0 16,1 0-16,0 0 31,0 0-31,0 0 16,0 0 15,0 0-31,0 0 31,0 23-31,-1-23 0,1 0 375,0 0-359,-23 23-16,23-23 0,0 0 16,0 23-16,0-23 15,22 23 1,-22-1-16,0-22 31</inkml:trace>
</inkml:ink>
</file>

<file path=ppt/ink/ink21.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5:11.077"/>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46 0,'23'0'187,"0"0"-187,0 0 0,0 0 16,0 0-16,0 0 15,-1 0 32,1 0-47,0 0 16,0 0 0,0 0-16,0 0 0,0 0 15,0 0-15,-1 0 31,1 0-31,0 0 16,0 0 0,0 0-16,0 0 15,0-23 17,0 23-32,0-23 15,-1 23-15,1 0 0,23 0 16,-23 0-1,23 0-15,-23 0 16,0 0 0,-1 0-16,1 0 31,0 0-15,0 0-1,0 0 1,0 0-1,0 0-15,0 0 16,-1 0 15,1 0-15,0 0 0,0 0 374,0 0-374,0 0 46,-23 23-62,23-23 16,0 0 0</inkml:trace>
</inkml:ink>
</file>

<file path=ppt/ink/ink22.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5:16.031"/>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0 0,'45'0'188,"-22"0"-188,23 0 0,0 0 15,0 0-15,-24 0 32,1 23-32,23-23 15,-46 23-15,46-23 16,0 0-1,-1 0-15,-22 23 0,0-23 16,23 0-16,-23 0 16,0 0-1,0 0-15,-1 0 16,1 0 0,0 0-1,0 0 1,-23 23-16,23-23 15,0 0-15,0 23 0,0-23 32,0 0-32,-1 0 15,1 0-15,23 0 32,-23 0-17,0 0 1,0 0-1,0 0-15,-1 0 16,1 0-16,0 0 31,0 0-31,0 0 16,0 0-16,0 0 0,23 0 16,-24 0-1,1 0-15,0 0 16,0 0-1,0 0-15,0 0 16,0 0 0,0 0-16,-1 0 15,1 0-15,23 0 0,0 0 16,-23 0 0,0 0-1,0 0-15,-1 0 16,1 0 15,0 0-15,0 0 15,0 0 0,0 0-15,0 0-1,0 0 1,-1 0 437,1 0-437,0 0 15,0 0-15,0 0-1,0 0 1,0 0 0,0 0 93</inkml:trace>
</inkml:ink>
</file>

<file path=ppt/ink/ink23.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5:20.318"/>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0 160 0,'23'0'172,"-23"-23"-157,0 1 95,0-1-79,23 23-15,-1-23 15,1 23-31,23 0 16,0-23-1,-23 23-15,22 0 16,-22 0-1,0 0-15,0 0 32,0-23 15,0 23-47,0 0 31,0 0-31,0 0 15,-23-23 110</inkml:trace>
</inkml:ink>
</file>

<file path=ppt/ink/ink24.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5:36.795"/>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0 0,'23'0'203,"0"0"-187,0 0-16,23 0 16,-23 0-1,0 22 1,-1-22-16,1 0 0,0 0 15,0 0 1,0 0 31,0 0-31,0 0 15,0 0-31,-1 23 15,1-23 1,0 23-16,0-23 31,0 0-15,0 0-16,0 0 141,0 0-126</inkml:trace>
</inkml:ink>
</file>

<file path=ppt/ink/ink25.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7.14286" units="1/cm"/>
          <inkml:channelProperty channel="Y" name="resolution" value="57.14286" units="1/cm"/>
          <inkml:channelProperty channel="T" name="resolution" value="1" units="1/dev"/>
        </inkml:channelProperties>
      </inkml:inkSource>
      <inkml:timestamp xml:id="ts0" timeString="2022-11-01T09:35:39.003"/>
    </inkml:context>
    <inkml:brush xml:id="br0">
      <inkml:brushProperty name="width" value="0.175" units="cm"/>
      <inkml:brushProperty name="height" value="0.35" units="cm"/>
      <inkml:brushProperty name="color" value="#FFFF00"/>
      <inkml:brushProperty name="tip" value="rectangle"/>
      <inkml:brushProperty name="rasterOp" value="maskPen"/>
      <inkml:brushProperty name="fitToCurve" value="1"/>
    </inkml:brush>
  </inkml:definitions>
  <inkml:trace contextRef="#ctx0" brushRef="#br0">0 0 0,'23'0'203,"0"0"-203,23 0 31,-1 0-31,1 0 0,-23 0 16,23 0-16,0 0 0,-1 0 15,-22 0 1,0 0 0,-23 23-16,23-23 0,0 0 15,0 0 16,0 0-31,0 0 16,22 0 0,-22 0-1,0 0-15,0 0 16,0 0-16,0 0 16,0 0-16,0 0 15,-1 0 1,1 0-1,0 0 64,0 0-33,0 0-46,-23 23 47,23-23-47,0 0 63,0 0-48,-23 23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643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aseline="0"/>
            </a:lvl1pPr>
          </a:lstStyle>
          <a:p>
            <a:endParaRPr lang="fr-FR" altLang="fr-FR"/>
          </a:p>
        </p:txBody>
      </p:sp>
      <p:sp>
        <p:nvSpPr>
          <p:cNvPr id="14643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aseline="0"/>
            </a:lvl1pPr>
          </a:lstStyle>
          <a:p>
            <a:endParaRPr lang="fr-FR" altLang="fr-FR"/>
          </a:p>
        </p:txBody>
      </p:sp>
      <p:sp>
        <p:nvSpPr>
          <p:cNvPr id="14643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643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14643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aseline="0"/>
            </a:lvl1pPr>
          </a:lstStyle>
          <a:p>
            <a:r>
              <a:rPr lang="en-US" altLang="fr-FR"/>
              <a:t>Earth Hour 2021, Rouen Métropole, 23/3/21</a:t>
            </a:r>
            <a:endParaRPr lang="fr-FR" altLang="fr-FR"/>
          </a:p>
        </p:txBody>
      </p:sp>
      <p:sp>
        <p:nvSpPr>
          <p:cNvPr id="14643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aseline="0"/>
            </a:lvl1pPr>
          </a:lstStyle>
          <a:p>
            <a:fld id="{6BEB83D6-BA3F-4B42-8EAC-33860CA179AA}" type="slidenum">
              <a:rPr lang="fr-FR" altLang="fr-FR"/>
              <a:pPr/>
              <a:t>‹N°›</a:t>
            </a:fld>
            <a:endParaRPr lang="fr-FR" altLang="fr-FR"/>
          </a:p>
        </p:txBody>
      </p:sp>
    </p:spTree>
    <p:extLst>
      <p:ext uri="{BB962C8B-B14F-4D97-AF65-F5344CB8AC3E}">
        <p14:creationId xmlns:p14="http://schemas.microsoft.com/office/powerpoint/2010/main" val="1647590754"/>
      </p:ext>
    </p:extLst>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www.gr.nl/OVERIG/PDF/00@25E.PDF"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248743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3568314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167446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2260874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2008851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B0D5B6-EB09-4316-A5F0-37340E6624F8}" type="slidenum">
              <a:rPr lang="fr-FR" altLang="fr-FR"/>
              <a:pPr/>
              <a:t>8</a:t>
            </a:fld>
            <a:endParaRPr lang="fr-FR" altLang="fr-FR"/>
          </a:p>
        </p:txBody>
      </p:sp>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2821109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B0D5B6-EB09-4316-A5F0-37340E6624F8}" type="slidenum">
              <a:rPr lang="fr-FR" altLang="fr-FR"/>
              <a:pPr/>
              <a:t>9</a:t>
            </a:fld>
            <a:endParaRPr lang="fr-FR" altLang="fr-FR"/>
          </a:p>
        </p:txBody>
      </p:sp>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2369619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B0D5B6-EB09-4316-A5F0-37340E6624F8}" type="slidenum">
              <a:rPr lang="fr-FR" altLang="fr-FR"/>
              <a:pPr/>
              <a:t>10</a:t>
            </a:fld>
            <a:endParaRPr lang="fr-FR" altLang="fr-FR"/>
          </a:p>
        </p:txBody>
      </p:sp>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2391131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B0D5B6-EB09-4316-A5F0-37340E6624F8}" type="slidenum">
              <a:rPr lang="fr-FR" altLang="fr-FR"/>
              <a:pPr/>
              <a:t>11</a:t>
            </a:fld>
            <a:endParaRPr lang="fr-FR" altLang="fr-FR"/>
          </a:p>
        </p:txBody>
      </p:sp>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21142282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B0D5B6-EB09-4316-A5F0-37340E6624F8}" type="slidenum">
              <a:rPr lang="fr-FR" altLang="fr-FR"/>
              <a:pPr/>
              <a:t>12</a:t>
            </a:fld>
            <a:endParaRPr lang="fr-FR" altLang="fr-FR"/>
          </a:p>
        </p:txBody>
      </p:sp>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2299023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B0D5B6-EB09-4316-A5F0-37340E6624F8}" type="slidenum">
              <a:rPr lang="fr-FR" altLang="fr-FR"/>
              <a:pPr/>
              <a:t>13</a:t>
            </a:fld>
            <a:endParaRPr lang="fr-FR" altLang="fr-FR"/>
          </a:p>
        </p:txBody>
      </p:sp>
      <p:sp>
        <p:nvSpPr>
          <p:cNvPr id="1534978" name="Rectangle 2"/>
          <p:cNvSpPr>
            <a:spLocks noGrp="1" noRot="1" noChangeAspect="1" noChangeArrowheads="1" noTextEdit="1"/>
          </p:cNvSpPr>
          <p:nvPr>
            <p:ph type="sldImg"/>
          </p:nvPr>
        </p:nvSpPr>
        <p:spPr>
          <a:xfrm>
            <a:off x="381000" y="685800"/>
            <a:ext cx="6096000" cy="3429000"/>
          </a:xfrm>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26546167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dirty="0"/>
          </a:p>
        </p:txBody>
      </p:sp>
    </p:spTree>
    <p:extLst>
      <p:ext uri="{BB962C8B-B14F-4D97-AF65-F5344CB8AC3E}">
        <p14:creationId xmlns:p14="http://schemas.microsoft.com/office/powerpoint/2010/main" val="38728343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dirty="0"/>
          </a:p>
        </p:txBody>
      </p:sp>
    </p:spTree>
    <p:extLst>
      <p:ext uri="{BB962C8B-B14F-4D97-AF65-F5344CB8AC3E}">
        <p14:creationId xmlns:p14="http://schemas.microsoft.com/office/powerpoint/2010/main" val="8517032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dirty="0"/>
          </a:p>
        </p:txBody>
      </p:sp>
    </p:spTree>
    <p:extLst>
      <p:ext uri="{BB962C8B-B14F-4D97-AF65-F5344CB8AC3E}">
        <p14:creationId xmlns:p14="http://schemas.microsoft.com/office/powerpoint/2010/main" val="3238254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dirty="0"/>
          </a:p>
        </p:txBody>
      </p:sp>
    </p:spTree>
    <p:extLst>
      <p:ext uri="{BB962C8B-B14F-4D97-AF65-F5344CB8AC3E}">
        <p14:creationId xmlns:p14="http://schemas.microsoft.com/office/powerpoint/2010/main" val="3123988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dirty="0"/>
          </a:p>
        </p:txBody>
      </p:sp>
    </p:spTree>
    <p:extLst>
      <p:ext uri="{BB962C8B-B14F-4D97-AF65-F5344CB8AC3E}">
        <p14:creationId xmlns:p14="http://schemas.microsoft.com/office/powerpoint/2010/main" val="26472396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dirty="0"/>
          </a:p>
        </p:txBody>
      </p:sp>
    </p:spTree>
    <p:extLst>
      <p:ext uri="{BB962C8B-B14F-4D97-AF65-F5344CB8AC3E}">
        <p14:creationId xmlns:p14="http://schemas.microsoft.com/office/powerpoint/2010/main" val="3664480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12620112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1386047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34618169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10791564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24558959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10722070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dirty="0"/>
          </a:p>
        </p:txBody>
      </p:sp>
    </p:spTree>
    <p:extLst>
      <p:ext uri="{BB962C8B-B14F-4D97-AF65-F5344CB8AC3E}">
        <p14:creationId xmlns:p14="http://schemas.microsoft.com/office/powerpoint/2010/main" val="8594163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dirty="0"/>
          </a:p>
        </p:txBody>
      </p:sp>
    </p:spTree>
    <p:extLst>
      <p:ext uri="{BB962C8B-B14F-4D97-AF65-F5344CB8AC3E}">
        <p14:creationId xmlns:p14="http://schemas.microsoft.com/office/powerpoint/2010/main" val="24799089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dirty="0"/>
          </a:p>
        </p:txBody>
      </p:sp>
    </p:spTree>
    <p:extLst>
      <p:ext uri="{BB962C8B-B14F-4D97-AF65-F5344CB8AC3E}">
        <p14:creationId xmlns:p14="http://schemas.microsoft.com/office/powerpoint/2010/main" val="1908983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dirty="0"/>
          </a:p>
        </p:txBody>
      </p:sp>
    </p:spTree>
    <p:extLst>
      <p:ext uri="{BB962C8B-B14F-4D97-AF65-F5344CB8AC3E}">
        <p14:creationId xmlns:p14="http://schemas.microsoft.com/office/powerpoint/2010/main" val="11457206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dirty="0"/>
          </a:p>
        </p:txBody>
      </p:sp>
    </p:spTree>
    <p:extLst>
      <p:ext uri="{BB962C8B-B14F-4D97-AF65-F5344CB8AC3E}">
        <p14:creationId xmlns:p14="http://schemas.microsoft.com/office/powerpoint/2010/main" val="27443251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dirty="0"/>
          </a:p>
        </p:txBody>
      </p:sp>
    </p:spTree>
    <p:extLst>
      <p:ext uri="{BB962C8B-B14F-4D97-AF65-F5344CB8AC3E}">
        <p14:creationId xmlns:p14="http://schemas.microsoft.com/office/powerpoint/2010/main" val="40251169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493D926-A982-48C2-B558-D215C6DD4D61}"/>
              </a:ext>
            </a:extLst>
          </p:cNvPr>
          <p:cNvSpPr>
            <a:spLocks noGrp="1" noChangeArrowheads="1"/>
          </p:cNvSpPr>
          <p:nvPr>
            <p:ph type="sldNum" sz="quarter" idx="5"/>
          </p:nvPr>
        </p:nvSpPr>
        <p:spPr>
          <a:ln/>
        </p:spPr>
        <p:txBody>
          <a:bodyPr/>
          <a:lstStyle/>
          <a:p>
            <a:fld id="{3B898ED9-6A55-42F2-96ED-E90C8BB31135}" type="slidenum">
              <a:rPr lang="fr-FR" altLang="fr-FR"/>
              <a:pPr/>
              <a:t>32</a:t>
            </a:fld>
            <a:endParaRPr lang="fr-FR" altLang="fr-FR"/>
          </a:p>
        </p:txBody>
      </p:sp>
      <p:sp>
        <p:nvSpPr>
          <p:cNvPr id="1354754" name="Rectangle 2">
            <a:extLst>
              <a:ext uri="{FF2B5EF4-FFF2-40B4-BE49-F238E27FC236}">
                <a16:creationId xmlns:a16="http://schemas.microsoft.com/office/drawing/2014/main" id="{C5A3FA39-0B98-4673-AF71-184DDD214B8D}"/>
              </a:ext>
            </a:extLst>
          </p:cNvPr>
          <p:cNvSpPr>
            <a:spLocks noGrp="1" noRot="1" noChangeAspect="1" noChangeArrowheads="1" noTextEdit="1"/>
          </p:cNvSpPr>
          <p:nvPr>
            <p:ph type="sldImg"/>
          </p:nvPr>
        </p:nvSpPr>
        <p:spPr>
          <a:ln/>
        </p:spPr>
      </p:sp>
      <p:sp>
        <p:nvSpPr>
          <p:cNvPr id="1354755" name="Rectangle 3">
            <a:extLst>
              <a:ext uri="{FF2B5EF4-FFF2-40B4-BE49-F238E27FC236}">
                <a16:creationId xmlns:a16="http://schemas.microsoft.com/office/drawing/2014/main" id="{D86176DB-051A-49F9-82ED-F6432B509E30}"/>
              </a:ext>
            </a:extLst>
          </p:cNvPr>
          <p:cNvSpPr>
            <a:spLocks noGrp="1" noChangeArrowheads="1"/>
          </p:cNvSpPr>
          <p:nvPr>
            <p:ph type="body" idx="1"/>
          </p:nvPr>
        </p:nvSpPr>
        <p:spPr>
          <a:xfrm>
            <a:off x="914400" y="4343400"/>
            <a:ext cx="5029200" cy="4114800"/>
          </a:xfrm>
        </p:spPr>
        <p:txBody>
          <a:bodyPr/>
          <a:lstStyle/>
          <a:p>
            <a:r>
              <a:rPr lang="fr-FR" altLang="fr-FR" dirty="0"/>
              <a:t>Information relayée par Sky &amp; Telescopes de juillet 2002, page 96.</a:t>
            </a:r>
          </a:p>
          <a:p>
            <a:endParaRPr lang="fr-FR" altLang="fr-FR" dirty="0"/>
          </a:p>
          <a:p>
            <a:r>
              <a:rPr lang="fr-FR" altLang="fr-FR" dirty="0"/>
              <a:t>********************************************************************************************************</a:t>
            </a:r>
          </a:p>
          <a:p>
            <a:r>
              <a:rPr lang="fr-FR" altLang="fr-FR" b="1" dirty="0"/>
              <a:t>General</a:t>
            </a:r>
          </a:p>
          <a:p>
            <a:r>
              <a:rPr lang="fr-FR" altLang="fr-FR" dirty="0"/>
              <a:t>Borg, V. (1996). </a:t>
            </a:r>
            <a:r>
              <a:rPr lang="fr-FR" altLang="fr-FR" dirty="0" err="1"/>
              <a:t>Death</a:t>
            </a:r>
            <a:r>
              <a:rPr lang="fr-FR" altLang="fr-FR" dirty="0"/>
              <a:t> of the night. </a:t>
            </a:r>
            <a:r>
              <a:rPr lang="fr-FR" altLang="fr-FR" i="1" dirty="0" err="1"/>
              <a:t>Geographical</a:t>
            </a:r>
            <a:r>
              <a:rPr lang="fr-FR" altLang="fr-FR" i="1" dirty="0"/>
              <a:t> Magazine</a:t>
            </a:r>
            <a:r>
              <a:rPr lang="fr-FR" altLang="fr-FR" dirty="0"/>
              <a:t>. </a:t>
            </a:r>
            <a:r>
              <a:rPr lang="fr-FR" altLang="fr-FR" b="1" dirty="0"/>
              <a:t>68: </a:t>
            </a:r>
            <a:r>
              <a:rPr lang="fr-FR" altLang="fr-FR" dirty="0"/>
              <a:t>56.</a:t>
            </a:r>
            <a:br>
              <a:rPr lang="fr-FR" altLang="fr-FR" dirty="0"/>
            </a:br>
            <a:r>
              <a:rPr lang="fr-FR" altLang="fr-FR" dirty="0"/>
              <a:t>Night light pollution </a:t>
            </a:r>
            <a:r>
              <a:rPr lang="fr-FR" altLang="fr-FR" dirty="0" err="1"/>
              <a:t>is</a:t>
            </a:r>
            <a:r>
              <a:rPr lang="fr-FR" altLang="fr-FR" dirty="0"/>
              <a:t> </a:t>
            </a:r>
            <a:r>
              <a:rPr lang="fr-FR" altLang="fr-FR" dirty="0" err="1"/>
              <a:t>becoming</a:t>
            </a:r>
            <a:r>
              <a:rPr lang="fr-FR" altLang="fr-FR" dirty="0"/>
              <a:t> an </a:t>
            </a:r>
            <a:r>
              <a:rPr lang="fr-FR" altLang="fr-FR" dirty="0" err="1"/>
              <a:t>increasingly</a:t>
            </a:r>
            <a:r>
              <a:rPr lang="fr-FR" altLang="fr-FR" dirty="0"/>
              <a:t> important </a:t>
            </a:r>
            <a:r>
              <a:rPr lang="fr-FR" altLang="fr-FR" dirty="0" err="1"/>
              <a:t>environmental</a:t>
            </a:r>
            <a:r>
              <a:rPr lang="fr-FR" altLang="fr-FR" dirty="0"/>
              <a:t> </a:t>
            </a:r>
            <a:r>
              <a:rPr lang="fr-FR" altLang="fr-FR" dirty="0" err="1"/>
              <a:t>problem</a:t>
            </a:r>
            <a:r>
              <a:rPr lang="fr-FR" altLang="fr-FR" dirty="0"/>
              <a:t> as </a:t>
            </a:r>
            <a:r>
              <a:rPr lang="fr-FR" altLang="fr-FR" dirty="0" err="1"/>
              <a:t>well</a:t>
            </a:r>
            <a:r>
              <a:rPr lang="fr-FR" altLang="fr-FR" dirty="0"/>
              <a:t> as an </a:t>
            </a:r>
            <a:r>
              <a:rPr lang="fr-FR" altLang="fr-FR" dirty="0" err="1"/>
              <a:t>impediment</a:t>
            </a:r>
            <a:r>
              <a:rPr lang="fr-FR" altLang="fr-FR" dirty="0"/>
              <a:t> to people </a:t>
            </a:r>
            <a:r>
              <a:rPr lang="fr-FR" altLang="fr-FR" dirty="0" err="1"/>
              <a:t>enjoying</a:t>
            </a:r>
            <a:r>
              <a:rPr lang="fr-FR" altLang="fr-FR" dirty="0"/>
              <a:t> the panorama </a:t>
            </a:r>
            <a:r>
              <a:rPr lang="fr-FR" altLang="fr-FR" dirty="0" err="1"/>
              <a:t>offered</a:t>
            </a:r>
            <a:r>
              <a:rPr lang="fr-FR" altLang="fr-FR" dirty="0"/>
              <a:t> by the stars. Certain </a:t>
            </a:r>
            <a:r>
              <a:rPr lang="fr-FR" altLang="fr-FR" dirty="0" err="1"/>
              <a:t>animals</a:t>
            </a:r>
            <a:r>
              <a:rPr lang="fr-FR" altLang="fr-FR" dirty="0"/>
              <a:t>, </a:t>
            </a:r>
            <a:r>
              <a:rPr lang="fr-FR" altLang="fr-FR" dirty="0" err="1"/>
              <a:t>such</a:t>
            </a:r>
            <a:r>
              <a:rPr lang="fr-FR" altLang="fr-FR" dirty="0"/>
              <a:t> as </a:t>
            </a:r>
            <a:r>
              <a:rPr lang="fr-FR" altLang="fr-FR" dirty="0" err="1"/>
              <a:t>sea</a:t>
            </a:r>
            <a:r>
              <a:rPr lang="fr-FR" altLang="fr-FR" dirty="0"/>
              <a:t> </a:t>
            </a:r>
            <a:r>
              <a:rPr lang="fr-FR" altLang="fr-FR" dirty="0" err="1"/>
              <a:t>turtles</a:t>
            </a:r>
            <a:r>
              <a:rPr lang="fr-FR" altLang="fr-FR" dirty="0"/>
              <a:t> in the </a:t>
            </a:r>
            <a:r>
              <a:rPr lang="fr-FR" altLang="fr-FR" dirty="0" err="1"/>
              <a:t>Mediterranean</a:t>
            </a:r>
            <a:r>
              <a:rPr lang="fr-FR" altLang="fr-FR" dirty="0"/>
              <a:t> and </a:t>
            </a:r>
            <a:r>
              <a:rPr lang="fr-FR" altLang="fr-FR" dirty="0" err="1"/>
              <a:t>migratory</a:t>
            </a:r>
            <a:r>
              <a:rPr lang="fr-FR" altLang="fr-FR" dirty="0"/>
              <a:t> </a:t>
            </a:r>
            <a:r>
              <a:rPr lang="fr-FR" altLang="fr-FR" dirty="0" err="1"/>
              <a:t>birds</a:t>
            </a:r>
            <a:r>
              <a:rPr lang="fr-FR" altLang="fr-FR" dirty="0"/>
              <a:t> </a:t>
            </a:r>
            <a:r>
              <a:rPr lang="fr-FR" altLang="fr-FR" dirty="0" err="1"/>
              <a:t>that</a:t>
            </a:r>
            <a:r>
              <a:rPr lang="fr-FR" altLang="fr-FR" dirty="0"/>
              <a:t> </a:t>
            </a:r>
            <a:r>
              <a:rPr lang="fr-FR" altLang="fr-FR" dirty="0" err="1"/>
              <a:t>fly</a:t>
            </a:r>
            <a:r>
              <a:rPr lang="fr-FR" altLang="fr-FR" dirty="0"/>
              <a:t> by night, are </a:t>
            </a:r>
            <a:r>
              <a:rPr lang="fr-FR" altLang="fr-FR" dirty="0" err="1"/>
              <a:t>disturbed</a:t>
            </a:r>
            <a:r>
              <a:rPr lang="fr-FR" altLang="fr-FR" dirty="0"/>
              <a:t> in </a:t>
            </a:r>
            <a:r>
              <a:rPr lang="fr-FR" altLang="fr-FR" dirty="0" err="1"/>
              <a:t>their</a:t>
            </a:r>
            <a:r>
              <a:rPr lang="fr-FR" altLang="fr-FR" dirty="0"/>
              <a:t> reproductive and </a:t>
            </a:r>
            <a:r>
              <a:rPr lang="fr-FR" altLang="fr-FR" dirty="0" err="1"/>
              <a:t>migratory</a:t>
            </a:r>
            <a:r>
              <a:rPr lang="fr-FR" altLang="fr-FR" dirty="0"/>
              <a:t> habits by the </a:t>
            </a:r>
            <a:r>
              <a:rPr lang="fr-FR" altLang="fr-FR" dirty="0" err="1"/>
              <a:t>excess</a:t>
            </a:r>
            <a:r>
              <a:rPr lang="fr-FR" altLang="fr-FR" dirty="0"/>
              <a:t> light </a:t>
            </a:r>
            <a:r>
              <a:rPr lang="fr-FR" altLang="fr-FR" dirty="0" err="1"/>
              <a:t>being</a:t>
            </a:r>
            <a:r>
              <a:rPr lang="fr-FR" altLang="fr-FR" dirty="0"/>
              <a:t> </a:t>
            </a:r>
            <a:r>
              <a:rPr lang="fr-FR" altLang="fr-FR" dirty="0" err="1"/>
              <a:t>given</a:t>
            </a:r>
            <a:r>
              <a:rPr lang="fr-FR" altLang="fr-FR" dirty="0"/>
              <a:t> off by lit </a:t>
            </a:r>
            <a:r>
              <a:rPr lang="fr-FR" altLang="fr-FR" dirty="0" err="1"/>
              <a:t>towns</a:t>
            </a:r>
            <a:r>
              <a:rPr lang="fr-FR" altLang="fr-FR" dirty="0"/>
              <a:t> and </a:t>
            </a:r>
            <a:r>
              <a:rPr lang="fr-FR" altLang="fr-FR" dirty="0" err="1"/>
              <a:t>cities</a:t>
            </a:r>
            <a:r>
              <a:rPr lang="fr-FR" altLang="fr-FR" dirty="0"/>
              <a:t>. The </a:t>
            </a:r>
            <a:r>
              <a:rPr lang="fr-FR" altLang="fr-FR" dirty="0" err="1"/>
              <a:t>answer</a:t>
            </a:r>
            <a:r>
              <a:rPr lang="fr-FR" altLang="fr-FR" dirty="0"/>
              <a:t> </a:t>
            </a:r>
            <a:r>
              <a:rPr lang="fr-FR" altLang="fr-FR" dirty="0" err="1"/>
              <a:t>is</a:t>
            </a:r>
            <a:r>
              <a:rPr lang="fr-FR" altLang="fr-FR" dirty="0"/>
              <a:t> to cap night lights to </a:t>
            </a:r>
            <a:r>
              <a:rPr lang="fr-FR" altLang="fr-FR" dirty="0" err="1"/>
              <a:t>reduce</a:t>
            </a:r>
            <a:r>
              <a:rPr lang="fr-FR" altLang="fr-FR" dirty="0"/>
              <a:t> the </a:t>
            </a:r>
            <a:r>
              <a:rPr lang="fr-FR" altLang="fr-FR" dirty="0" err="1"/>
              <a:t>glare</a:t>
            </a:r>
            <a:r>
              <a:rPr lang="fr-FR" altLang="fr-FR" dirty="0"/>
              <a:t> </a:t>
            </a:r>
            <a:r>
              <a:rPr lang="fr-FR" altLang="fr-FR" dirty="0" err="1"/>
              <a:t>that</a:t>
            </a:r>
            <a:r>
              <a:rPr lang="fr-FR" altLang="fr-FR" dirty="0"/>
              <a:t> </a:t>
            </a:r>
            <a:r>
              <a:rPr lang="fr-FR" altLang="fr-FR" dirty="0" err="1"/>
              <a:t>is</a:t>
            </a:r>
            <a:r>
              <a:rPr lang="fr-FR" altLang="fr-FR" dirty="0"/>
              <a:t> </a:t>
            </a:r>
            <a:r>
              <a:rPr lang="fr-FR" altLang="fr-FR" dirty="0" err="1"/>
              <a:t>given</a:t>
            </a:r>
            <a:r>
              <a:rPr lang="fr-FR" altLang="fr-FR" dirty="0"/>
              <a:t> off </a:t>
            </a:r>
            <a:r>
              <a:rPr lang="fr-FR" altLang="fr-FR" dirty="0" err="1"/>
              <a:t>into</a:t>
            </a:r>
            <a:r>
              <a:rPr lang="fr-FR" altLang="fr-FR" dirty="0"/>
              <a:t> the sky.</a:t>
            </a:r>
          </a:p>
          <a:p>
            <a:r>
              <a:rPr lang="fr-FR" altLang="fr-FR" dirty="0" err="1"/>
              <a:t>Fedun</a:t>
            </a:r>
            <a:r>
              <a:rPr lang="fr-FR" altLang="fr-FR" dirty="0"/>
              <a:t>, I. (1995). Fatal Light Attraction. </a:t>
            </a:r>
            <a:r>
              <a:rPr lang="fr-FR" altLang="fr-FR" i="1" dirty="0"/>
              <a:t>Journal of </a:t>
            </a:r>
            <a:r>
              <a:rPr lang="fr-FR" altLang="fr-FR" i="1" dirty="0" err="1"/>
              <a:t>Wildlife</a:t>
            </a:r>
            <a:r>
              <a:rPr lang="fr-FR" altLang="fr-FR" i="1" dirty="0"/>
              <a:t> </a:t>
            </a:r>
            <a:r>
              <a:rPr lang="fr-FR" altLang="fr-FR" i="1" dirty="0" err="1"/>
              <a:t>Rehabilitation</a:t>
            </a:r>
            <a:r>
              <a:rPr lang="fr-FR" altLang="fr-FR" dirty="0"/>
              <a:t> </a:t>
            </a:r>
            <a:r>
              <a:rPr lang="fr-FR" altLang="fr-FR" b="1" dirty="0"/>
              <a:t>18</a:t>
            </a:r>
            <a:r>
              <a:rPr lang="fr-FR" altLang="fr-FR" dirty="0"/>
              <a:t>(3):10-11.</a:t>
            </a:r>
          </a:p>
          <a:p>
            <a:r>
              <a:rPr lang="fr-FR" altLang="fr-FR" dirty="0"/>
              <a:t>Harder, B. (2002). "</a:t>
            </a:r>
            <a:r>
              <a:rPr lang="fr-FR" altLang="fr-FR" dirty="0" err="1"/>
              <a:t>Deprived</a:t>
            </a:r>
            <a:r>
              <a:rPr lang="fr-FR" altLang="fr-FR" dirty="0"/>
              <a:t> of </a:t>
            </a:r>
            <a:r>
              <a:rPr lang="fr-FR" altLang="fr-FR" dirty="0" err="1"/>
              <a:t>darkness</a:t>
            </a:r>
            <a:r>
              <a:rPr lang="fr-FR" altLang="fr-FR" dirty="0"/>
              <a:t>: the </a:t>
            </a:r>
            <a:r>
              <a:rPr lang="fr-FR" altLang="fr-FR" dirty="0" err="1"/>
              <a:t>unnatural</a:t>
            </a:r>
            <a:r>
              <a:rPr lang="fr-FR" altLang="fr-FR" dirty="0"/>
              <a:t> </a:t>
            </a:r>
            <a:r>
              <a:rPr lang="fr-FR" altLang="fr-FR" dirty="0" err="1"/>
              <a:t>ecology</a:t>
            </a:r>
            <a:r>
              <a:rPr lang="fr-FR" altLang="fr-FR" dirty="0"/>
              <a:t> of </a:t>
            </a:r>
            <a:r>
              <a:rPr lang="fr-FR" altLang="fr-FR" dirty="0" err="1"/>
              <a:t>artificial</a:t>
            </a:r>
            <a:r>
              <a:rPr lang="fr-FR" altLang="fr-FR" dirty="0"/>
              <a:t> light at night" </a:t>
            </a:r>
            <a:r>
              <a:rPr lang="fr-FR" altLang="fr-FR" i="1" dirty="0"/>
              <a:t>Science News</a:t>
            </a:r>
            <a:r>
              <a:rPr lang="fr-FR" altLang="fr-FR" dirty="0"/>
              <a:t> 161(16):248-249.</a:t>
            </a:r>
          </a:p>
          <a:p>
            <a:r>
              <a:rPr lang="fr-FR" altLang="fr-FR" dirty="0" err="1"/>
              <a:t>Health</a:t>
            </a:r>
            <a:r>
              <a:rPr lang="fr-FR" altLang="fr-FR" dirty="0"/>
              <a:t> Council of the </a:t>
            </a:r>
            <a:r>
              <a:rPr lang="fr-FR" altLang="fr-FR" dirty="0" err="1"/>
              <a:t>Netherlands</a:t>
            </a:r>
            <a:r>
              <a:rPr lang="fr-FR" altLang="fr-FR" dirty="0"/>
              <a:t>. 2000. Impact of </a:t>
            </a:r>
            <a:r>
              <a:rPr lang="fr-FR" altLang="fr-FR" dirty="0" err="1"/>
              <a:t>outdoor</a:t>
            </a:r>
            <a:r>
              <a:rPr lang="fr-FR" altLang="fr-FR" dirty="0"/>
              <a:t> </a:t>
            </a:r>
            <a:r>
              <a:rPr lang="fr-FR" altLang="fr-FR" dirty="0" err="1"/>
              <a:t>lighting</a:t>
            </a:r>
            <a:r>
              <a:rPr lang="fr-FR" altLang="fr-FR" dirty="0"/>
              <a:t> on man and nature. The Hague: </a:t>
            </a:r>
            <a:r>
              <a:rPr lang="fr-FR" altLang="fr-FR" dirty="0" err="1"/>
              <a:t>Health</a:t>
            </a:r>
            <a:r>
              <a:rPr lang="fr-FR" altLang="fr-FR" dirty="0"/>
              <a:t> Council of the </a:t>
            </a:r>
            <a:r>
              <a:rPr lang="fr-FR" altLang="fr-FR" dirty="0" err="1"/>
              <a:t>Netherlands</a:t>
            </a:r>
            <a:r>
              <a:rPr lang="fr-FR" altLang="fr-FR" dirty="0"/>
              <a:t>. Publication no. 2000/25E. (</a:t>
            </a:r>
            <a:r>
              <a:rPr lang="fr-FR" altLang="fr-FR" dirty="0">
                <a:hlinkClick r:id="rId3"/>
              </a:rPr>
              <a:t>www.gr.nl/OVERIG/PDF/00@25E.PDF</a:t>
            </a:r>
            <a:r>
              <a:rPr lang="fr-FR" altLang="fr-FR" dirty="0"/>
              <a:t>)</a:t>
            </a:r>
          </a:p>
          <a:p>
            <a:r>
              <a:rPr lang="fr-FR" altLang="fr-FR" dirty="0" err="1"/>
              <a:t>Raevel</a:t>
            </a:r>
            <a:r>
              <a:rPr lang="fr-FR" altLang="fr-FR" dirty="0"/>
              <a:t> P. &amp; </a:t>
            </a:r>
            <a:r>
              <a:rPr lang="fr-FR" altLang="fr-FR" dirty="0" err="1"/>
              <a:t>Lamiot</a:t>
            </a:r>
            <a:r>
              <a:rPr lang="fr-FR" altLang="fr-FR" dirty="0"/>
              <a:t>, F. (1998). </a:t>
            </a:r>
            <a:r>
              <a:rPr lang="fr-FR" altLang="fr-FR" i="1" dirty="0"/>
              <a:t>Impacts écologiques de l'éclairage nocturne</a:t>
            </a:r>
            <a:r>
              <a:rPr lang="fr-FR" altLang="fr-FR" dirty="0"/>
              <a:t>. Premier Congrès européen sur la protection du ciel nocturne, June 30-May 1, Cité des Sciences, La Villette, Paris.</a:t>
            </a:r>
          </a:p>
          <a:p>
            <a:r>
              <a:rPr lang="fr-FR" altLang="fr-FR" dirty="0" err="1"/>
              <a:t>Outen</a:t>
            </a:r>
            <a:r>
              <a:rPr lang="fr-FR" altLang="fr-FR" dirty="0"/>
              <a:t>, A. (1998). </a:t>
            </a:r>
            <a:r>
              <a:rPr lang="fr-FR" altLang="fr-FR" i="1" dirty="0"/>
              <a:t>The possible </a:t>
            </a:r>
            <a:r>
              <a:rPr lang="fr-FR" altLang="fr-FR" i="1" dirty="0" err="1"/>
              <a:t>ecological</a:t>
            </a:r>
            <a:r>
              <a:rPr lang="fr-FR" altLang="fr-FR" i="1" dirty="0"/>
              <a:t> implication of </a:t>
            </a:r>
            <a:r>
              <a:rPr lang="fr-FR" altLang="fr-FR" i="1" dirty="0" err="1"/>
              <a:t>artificial</a:t>
            </a:r>
            <a:r>
              <a:rPr lang="fr-FR" altLang="fr-FR" i="1" dirty="0"/>
              <a:t> </a:t>
            </a:r>
            <a:r>
              <a:rPr lang="fr-FR" altLang="fr-FR" i="1" dirty="0" err="1"/>
              <a:t>lighting</a:t>
            </a:r>
            <a:r>
              <a:rPr lang="fr-FR" altLang="fr-FR" dirty="0"/>
              <a:t>. Hertfordshire, UK: Hertfordshire </a:t>
            </a:r>
            <a:r>
              <a:rPr lang="fr-FR" altLang="fr-FR" dirty="0" err="1"/>
              <a:t>Biological</a:t>
            </a:r>
            <a:br>
              <a:rPr lang="fr-FR" altLang="fr-FR" dirty="0"/>
            </a:br>
            <a:r>
              <a:rPr lang="fr-FR" altLang="fr-FR" dirty="0"/>
              <a:t>Records Centre.</a:t>
            </a:r>
          </a:p>
          <a:p>
            <a:r>
              <a:rPr lang="fr-FR" altLang="fr-FR" dirty="0" err="1"/>
              <a:t>Upgren</a:t>
            </a:r>
            <a:r>
              <a:rPr lang="fr-FR" altLang="fr-FR" dirty="0"/>
              <a:t>, A. R. (1996). "Night </a:t>
            </a:r>
            <a:r>
              <a:rPr lang="fr-FR" altLang="fr-FR" dirty="0" err="1"/>
              <a:t>blindness</a:t>
            </a:r>
            <a:r>
              <a:rPr lang="fr-FR" altLang="fr-FR" dirty="0"/>
              <a:t>: Light pollution </a:t>
            </a:r>
            <a:r>
              <a:rPr lang="fr-FR" altLang="fr-FR" dirty="0" err="1"/>
              <a:t>is</a:t>
            </a:r>
            <a:r>
              <a:rPr lang="fr-FR" altLang="fr-FR" dirty="0"/>
              <a:t> </a:t>
            </a:r>
            <a:r>
              <a:rPr lang="fr-FR" altLang="fr-FR" dirty="0" err="1"/>
              <a:t>changing</a:t>
            </a:r>
            <a:r>
              <a:rPr lang="fr-FR" altLang="fr-FR" dirty="0"/>
              <a:t> </a:t>
            </a:r>
            <a:r>
              <a:rPr lang="fr-FR" altLang="fr-FR" dirty="0" err="1"/>
              <a:t>astronomy</a:t>
            </a:r>
            <a:r>
              <a:rPr lang="fr-FR" altLang="fr-FR" dirty="0"/>
              <a:t>, the </a:t>
            </a:r>
            <a:r>
              <a:rPr lang="fr-FR" altLang="fr-FR" dirty="0" err="1"/>
              <a:t>environment</a:t>
            </a:r>
            <a:r>
              <a:rPr lang="fr-FR" altLang="fr-FR" dirty="0"/>
              <a:t>, and </a:t>
            </a:r>
            <a:r>
              <a:rPr lang="fr-FR" altLang="fr-FR" dirty="0" err="1"/>
              <a:t>our</a:t>
            </a:r>
            <a:r>
              <a:rPr lang="fr-FR" altLang="fr-FR" dirty="0"/>
              <a:t> </a:t>
            </a:r>
            <a:r>
              <a:rPr lang="fr-FR" altLang="fr-FR" dirty="0" err="1"/>
              <a:t>experience</a:t>
            </a:r>
            <a:r>
              <a:rPr lang="fr-FR" altLang="fr-FR" dirty="0"/>
              <a:t> of nature." </a:t>
            </a:r>
            <a:r>
              <a:rPr lang="fr-FR" altLang="fr-FR" i="1" dirty="0"/>
              <a:t>The </a:t>
            </a:r>
            <a:r>
              <a:rPr lang="fr-FR" altLang="fr-FR" i="1" dirty="0" err="1"/>
              <a:t>Amicus</a:t>
            </a:r>
            <a:r>
              <a:rPr lang="fr-FR" altLang="fr-FR" i="1" dirty="0"/>
              <a:t> Journal</a:t>
            </a:r>
            <a:r>
              <a:rPr lang="fr-FR" altLang="fr-FR" dirty="0"/>
              <a:t> Winter:22-25.</a:t>
            </a:r>
          </a:p>
          <a:p>
            <a:r>
              <a:rPr lang="fr-FR" altLang="fr-FR" dirty="0" err="1"/>
              <a:t>Verheijen</a:t>
            </a:r>
            <a:r>
              <a:rPr lang="fr-FR" altLang="fr-FR" dirty="0"/>
              <a:t>, F. J. (1958). "The </a:t>
            </a:r>
            <a:r>
              <a:rPr lang="fr-FR" altLang="fr-FR" dirty="0" err="1"/>
              <a:t>mechanisms</a:t>
            </a:r>
            <a:r>
              <a:rPr lang="fr-FR" altLang="fr-FR" dirty="0"/>
              <a:t> of the </a:t>
            </a:r>
            <a:r>
              <a:rPr lang="fr-FR" altLang="fr-FR" dirty="0" err="1"/>
              <a:t>trapping</a:t>
            </a:r>
            <a:r>
              <a:rPr lang="fr-FR" altLang="fr-FR" dirty="0"/>
              <a:t> </a:t>
            </a:r>
            <a:r>
              <a:rPr lang="fr-FR" altLang="fr-FR" dirty="0" err="1"/>
              <a:t>effect</a:t>
            </a:r>
            <a:r>
              <a:rPr lang="fr-FR" altLang="fr-FR" dirty="0"/>
              <a:t> of </a:t>
            </a:r>
            <a:r>
              <a:rPr lang="fr-FR" altLang="fr-FR" dirty="0" err="1"/>
              <a:t>artificial</a:t>
            </a:r>
            <a:r>
              <a:rPr lang="fr-FR" altLang="fr-FR" dirty="0"/>
              <a:t> light sources </a:t>
            </a:r>
            <a:r>
              <a:rPr lang="fr-FR" altLang="fr-FR" dirty="0" err="1"/>
              <a:t>upon</a:t>
            </a:r>
            <a:r>
              <a:rPr lang="fr-FR" altLang="fr-FR" dirty="0"/>
              <a:t> </a:t>
            </a:r>
            <a:r>
              <a:rPr lang="fr-FR" altLang="fr-FR" dirty="0" err="1"/>
              <a:t>animals</a:t>
            </a:r>
            <a:r>
              <a:rPr lang="fr-FR" altLang="fr-FR" dirty="0"/>
              <a:t>." </a:t>
            </a:r>
            <a:r>
              <a:rPr lang="fr-FR" altLang="fr-FR" i="1" dirty="0" err="1"/>
              <a:t>Netherlands</a:t>
            </a:r>
            <a:r>
              <a:rPr lang="fr-FR" altLang="fr-FR" i="1" dirty="0"/>
              <a:t> Journal of </a:t>
            </a:r>
            <a:r>
              <a:rPr lang="fr-FR" altLang="fr-FR" i="1" dirty="0" err="1"/>
              <a:t>Zoology</a:t>
            </a:r>
            <a:r>
              <a:rPr lang="fr-FR" altLang="fr-FR" dirty="0"/>
              <a:t> </a:t>
            </a:r>
            <a:r>
              <a:rPr lang="fr-FR" altLang="fr-FR" b="1" dirty="0"/>
              <a:t>13</a:t>
            </a:r>
            <a:r>
              <a:rPr lang="fr-FR" altLang="fr-FR" dirty="0"/>
              <a:t>:1-107.</a:t>
            </a:r>
            <a:br>
              <a:rPr lang="fr-FR" altLang="fr-FR" dirty="0"/>
            </a:br>
            <a:br>
              <a:rPr lang="fr-FR" altLang="fr-FR" dirty="0"/>
            </a:br>
            <a:r>
              <a:rPr lang="fr-FR" altLang="fr-FR" dirty="0" err="1"/>
              <a:t>Verheijen</a:t>
            </a:r>
            <a:r>
              <a:rPr lang="fr-FR" altLang="fr-FR" dirty="0"/>
              <a:t>, F. J. (1985). "</a:t>
            </a:r>
            <a:r>
              <a:rPr lang="fr-FR" altLang="fr-FR" dirty="0" err="1"/>
              <a:t>Photopollution</a:t>
            </a:r>
            <a:r>
              <a:rPr lang="fr-FR" altLang="fr-FR" dirty="0"/>
              <a:t>: </a:t>
            </a:r>
            <a:r>
              <a:rPr lang="fr-FR" altLang="fr-FR" dirty="0" err="1"/>
              <a:t>Artificial</a:t>
            </a:r>
            <a:r>
              <a:rPr lang="fr-FR" altLang="fr-FR" dirty="0"/>
              <a:t> light </a:t>
            </a:r>
            <a:r>
              <a:rPr lang="fr-FR" altLang="fr-FR" dirty="0" err="1"/>
              <a:t>optic</a:t>
            </a:r>
            <a:r>
              <a:rPr lang="fr-FR" altLang="fr-FR" dirty="0"/>
              <a:t> spatial control </a:t>
            </a:r>
            <a:r>
              <a:rPr lang="fr-FR" altLang="fr-FR" dirty="0" err="1"/>
              <a:t>systems</a:t>
            </a:r>
            <a:r>
              <a:rPr lang="fr-FR" altLang="fr-FR" dirty="0"/>
              <a:t> fail to </a:t>
            </a:r>
            <a:r>
              <a:rPr lang="fr-FR" altLang="fr-FR" dirty="0" err="1"/>
              <a:t>cope</a:t>
            </a:r>
            <a:r>
              <a:rPr lang="fr-FR" altLang="fr-FR" dirty="0"/>
              <a:t> </a:t>
            </a:r>
            <a:r>
              <a:rPr lang="fr-FR" altLang="fr-FR" dirty="0" err="1"/>
              <a:t>with</a:t>
            </a:r>
            <a:r>
              <a:rPr lang="fr-FR" altLang="fr-FR" dirty="0"/>
              <a:t>. Incidents, causations, </a:t>
            </a:r>
            <a:r>
              <a:rPr lang="fr-FR" altLang="fr-FR" dirty="0" err="1"/>
              <a:t>remedies</a:t>
            </a:r>
            <a:r>
              <a:rPr lang="fr-FR" altLang="fr-FR" dirty="0"/>
              <a:t>." </a:t>
            </a:r>
            <a:r>
              <a:rPr lang="fr-FR" altLang="fr-FR" i="1" dirty="0" err="1"/>
              <a:t>Experimental</a:t>
            </a:r>
            <a:r>
              <a:rPr lang="fr-FR" altLang="fr-FR" i="1" dirty="0"/>
              <a:t> </a:t>
            </a:r>
            <a:r>
              <a:rPr lang="fr-FR" altLang="fr-FR" i="1" dirty="0" err="1"/>
              <a:t>Biology</a:t>
            </a:r>
            <a:r>
              <a:rPr lang="fr-FR" altLang="fr-FR" dirty="0"/>
              <a:t> </a:t>
            </a:r>
            <a:r>
              <a:rPr lang="fr-FR" altLang="fr-FR" b="1" dirty="0"/>
              <a:t>1985</a:t>
            </a:r>
            <a:r>
              <a:rPr lang="fr-FR" altLang="fr-FR" dirty="0"/>
              <a:t>:1-18.</a:t>
            </a:r>
          </a:p>
        </p:txBody>
      </p:sp>
    </p:spTree>
    <p:extLst>
      <p:ext uri="{BB962C8B-B14F-4D97-AF65-F5344CB8AC3E}">
        <p14:creationId xmlns:p14="http://schemas.microsoft.com/office/powerpoint/2010/main" val="21114109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en-US" dirty="0"/>
          </a:p>
        </p:txBody>
      </p:sp>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6"/>
            <a:ext cx="12192000" cy="6857668"/>
          </a:xfrm>
          <a:prstGeom prst="rect">
            <a:avLst/>
          </a:prstGeom>
        </p:spPr>
      </p:pic>
    </p:spTree>
    <p:extLst>
      <p:ext uri="{BB962C8B-B14F-4D97-AF65-F5344CB8AC3E}">
        <p14:creationId xmlns:p14="http://schemas.microsoft.com/office/powerpoint/2010/main" val="1193029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a:xfrm>
            <a:off x="119336" y="1556792"/>
            <a:ext cx="11953328" cy="4620171"/>
          </a:xfrm>
          <a:prstGeom prst="rect">
            <a:avLst/>
          </a:prstGeom>
        </p:spPr>
        <p:txBody>
          <a:bodyPr/>
          <a:lstStyle>
            <a:lvl1pPr marL="228600" indent="-228600">
              <a:buFont typeface="Wingdings" panose="05000000000000000000" pitchFamily="2" charset="2"/>
              <a:buChar char="q"/>
              <a:defRPr b="1">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buFont typeface="Wingdings" panose="05000000000000000000" pitchFamily="2" charset="2"/>
              <a:buChar char="Ø"/>
              <a:defRPr b="1">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buFont typeface="Wingdings" panose="05000000000000000000" pitchFamily="2" charset="2"/>
              <a:buChar char="q"/>
              <a:defRPr b="1">
                <a:solidFill>
                  <a:srgbClr val="FFFFFF"/>
                </a:solidFill>
                <a:latin typeface="Tahoma" panose="020B0604030504040204" pitchFamily="34" charset="0"/>
                <a:ea typeface="Tahoma" panose="020B0604030504040204" pitchFamily="34" charset="0"/>
                <a:cs typeface="Tahoma" panose="020B0604030504040204" pitchFamily="34" charset="0"/>
              </a:defRPr>
            </a:lvl3pPr>
            <a:lvl4pPr>
              <a:defRPr b="1">
                <a:solidFill>
                  <a:srgbClr val="FFFFFF"/>
                </a:solidFill>
                <a:latin typeface="Tahoma" panose="020B0604030504040204" pitchFamily="34" charset="0"/>
                <a:ea typeface="Tahoma" panose="020B0604030504040204" pitchFamily="34" charset="0"/>
                <a:cs typeface="Tahoma" panose="020B0604030504040204" pitchFamily="34" charset="0"/>
              </a:defRPr>
            </a:lvl4pPr>
            <a:lvl5pPr>
              <a:defRPr b="1">
                <a:solidFill>
                  <a:srgbClr val="FFFFFF"/>
                </a:solidFill>
                <a:latin typeface="Tahoma" panose="020B0604030504040204" pitchFamily="34" charset="0"/>
                <a:ea typeface="Tahoma" panose="020B0604030504040204" pitchFamily="34" charset="0"/>
                <a:cs typeface="Tahoma" panose="020B0604030504040204" pitchFamily="34" charset="0"/>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pic>
        <p:nvPicPr>
          <p:cNvPr id="7" name="Image 6" descr="Logo_France_Nature_Environnement_201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30400" y="2035"/>
            <a:ext cx="961600" cy="800708"/>
          </a:xfrm>
          <a:prstGeom prst="rect">
            <a:avLst/>
          </a:prstGeom>
          <a:noFill/>
          <a:ln>
            <a:noFill/>
          </a:ln>
        </p:spPr>
      </p:pic>
      <p:sp>
        <p:nvSpPr>
          <p:cNvPr id="2" name="Titre 1">
            <a:extLst>
              <a:ext uri="{FF2B5EF4-FFF2-40B4-BE49-F238E27FC236}">
                <a16:creationId xmlns:a16="http://schemas.microsoft.com/office/drawing/2014/main" id="{5EE043E3-80A9-4F90-A41A-C2F9A75AE0E2}"/>
              </a:ext>
            </a:extLst>
          </p:cNvPr>
          <p:cNvSpPr>
            <a:spLocks noGrp="1"/>
          </p:cNvSpPr>
          <p:nvPr>
            <p:ph type="title"/>
          </p:nvPr>
        </p:nvSpPr>
        <p:spPr>
          <a:xfrm>
            <a:off x="838200" y="365125"/>
            <a:ext cx="10515600" cy="1325563"/>
          </a:xfrm>
          <a:prstGeom prst="rect">
            <a:avLst/>
          </a:prstGeom>
        </p:spPr>
        <p:txBody>
          <a:bodyPr/>
          <a:lstStyle/>
          <a:p>
            <a:r>
              <a:rPr lang="fr-FR"/>
              <a:t>Modifiez le style du titre</a:t>
            </a:r>
          </a:p>
        </p:txBody>
      </p:sp>
    </p:spTree>
    <p:extLst>
      <p:ext uri="{BB962C8B-B14F-4D97-AF65-F5344CB8AC3E}">
        <p14:creationId xmlns:p14="http://schemas.microsoft.com/office/powerpoint/2010/main" val="1328295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22291" y="116632"/>
            <a:ext cx="11953328" cy="1325563"/>
          </a:xfrm>
          <a:prstGeom prst="rect">
            <a:avLst/>
          </a:prstGeom>
        </p:spPr>
        <p:txBody>
          <a:bodyPr/>
          <a:lstStyle/>
          <a:p>
            <a:r>
              <a:rPr lang="fr-FR"/>
              <a:t>Modifiez le style du titre</a:t>
            </a:r>
            <a:endParaRPr lang="en-US" dirty="0"/>
          </a:p>
        </p:txBody>
      </p:sp>
      <p:sp>
        <p:nvSpPr>
          <p:cNvPr id="3" name="Content Placeholder 2"/>
          <p:cNvSpPr>
            <a:spLocks noGrp="1"/>
          </p:cNvSpPr>
          <p:nvPr>
            <p:ph sz="half" idx="1"/>
          </p:nvPr>
        </p:nvSpPr>
        <p:spPr>
          <a:xfrm>
            <a:off x="122291" y="1825625"/>
            <a:ext cx="5897509" cy="4351338"/>
          </a:xfrm>
          <a:prstGeom prst="rect">
            <a:avLst/>
          </a:prstGeo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Content Placeholder 3"/>
          <p:cNvSpPr>
            <a:spLocks noGrp="1"/>
          </p:cNvSpPr>
          <p:nvPr>
            <p:ph sz="half" idx="2"/>
          </p:nvPr>
        </p:nvSpPr>
        <p:spPr>
          <a:xfrm>
            <a:off x="6172199" y="1825625"/>
            <a:ext cx="5901363" cy="4351338"/>
          </a:xfrm>
          <a:prstGeom prst="rect">
            <a:avLst/>
          </a:prstGeo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pic>
        <p:nvPicPr>
          <p:cNvPr id="5" name="Image 4" descr="Logo_France_Nature_Environnement_2016">
            <a:extLst>
              <a:ext uri="{FF2B5EF4-FFF2-40B4-BE49-F238E27FC236}">
                <a16:creationId xmlns:a16="http://schemas.microsoft.com/office/drawing/2014/main" id="{8A7BEDA4-9E24-414A-97D6-F5555327801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30400" y="2035"/>
            <a:ext cx="961600" cy="800708"/>
          </a:xfrm>
          <a:prstGeom prst="rect">
            <a:avLst/>
          </a:prstGeom>
          <a:noFill/>
          <a:ln>
            <a:noFill/>
          </a:ln>
        </p:spPr>
      </p:pic>
    </p:spTree>
    <p:extLst>
      <p:ext uri="{BB962C8B-B14F-4D97-AF65-F5344CB8AC3E}">
        <p14:creationId xmlns:p14="http://schemas.microsoft.com/office/powerpoint/2010/main" val="2922318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1196185" name="Rectangle 153"/>
          <p:cNvSpPr>
            <a:spLocks noGrp="1" noChangeArrowheads="1"/>
          </p:cNvSpPr>
          <p:nvPr>
            <p:ph type="ctrTitle" sz="quarter"/>
          </p:nvPr>
        </p:nvSpPr>
        <p:spPr>
          <a:xfrm>
            <a:off x="914400" y="1768476"/>
            <a:ext cx="10363200" cy="1736725"/>
          </a:xfrm>
        </p:spPr>
        <p:txBody>
          <a:bodyPr anchor="b" anchorCtr="1"/>
          <a:lstStyle>
            <a:lvl1pPr>
              <a:defRPr/>
            </a:lvl1pPr>
          </a:lstStyle>
          <a:p>
            <a:pPr lvl="0"/>
            <a:r>
              <a:rPr lang="fr-FR" altLang="fr-FR" noProof="0"/>
              <a:t>Cliquez pour modifier le style du titre</a:t>
            </a:r>
          </a:p>
        </p:txBody>
      </p:sp>
      <p:sp>
        <p:nvSpPr>
          <p:cNvPr id="1196186" name="Rectangle 154"/>
          <p:cNvSpPr>
            <a:spLocks noGrp="1" noChangeArrowheads="1"/>
          </p:cNvSpPr>
          <p:nvPr>
            <p:ph type="subTitle" sz="quarter" idx="1"/>
          </p:nvPr>
        </p:nvSpPr>
        <p:spPr>
          <a:xfrm>
            <a:off x="1828800" y="3886200"/>
            <a:ext cx="8534400" cy="1752600"/>
          </a:xfrm>
        </p:spPr>
        <p:txBody>
          <a:bodyPr/>
          <a:lstStyle>
            <a:lvl1pPr marL="0" indent="0" algn="ctr">
              <a:buFont typeface="Arial" panose="020B0604020202020204" pitchFamily="34" charset="0"/>
              <a:buNone/>
              <a:defRPr/>
            </a:lvl1pPr>
          </a:lstStyle>
          <a:p>
            <a:pPr lvl="0"/>
            <a:r>
              <a:rPr lang="fr-FR" altLang="fr-FR" noProof="0"/>
              <a:t>Cliquez pour modifier le style des sous-titres du masque</a:t>
            </a:r>
          </a:p>
        </p:txBody>
      </p:sp>
      <p:sp>
        <p:nvSpPr>
          <p:cNvPr id="1196187" name="Rectangle 155"/>
          <p:cNvSpPr>
            <a:spLocks noGrp="1" noChangeArrowheads="1"/>
          </p:cNvSpPr>
          <p:nvPr>
            <p:ph type="dt" sz="quarter" idx="2"/>
          </p:nvPr>
        </p:nvSpPr>
        <p:spPr>
          <a:xfrm>
            <a:off x="406400" y="6248400"/>
            <a:ext cx="3048000" cy="457200"/>
          </a:xfrm>
          <a:prstGeom prst="rect">
            <a:avLst/>
          </a:prstGeom>
        </p:spPr>
        <p:txBody>
          <a:bodyPr/>
          <a:lstStyle>
            <a:lvl1pPr>
              <a:defRPr>
                <a:effectLst>
                  <a:outerShdw blurRad="38100" dist="38100" dir="2700000" algn="tl">
                    <a:srgbClr val="000000"/>
                  </a:outerShdw>
                </a:effectLst>
                <a:latin typeface="+mn-lt"/>
              </a:defRPr>
            </a:lvl1pPr>
          </a:lstStyle>
          <a:p>
            <a:endParaRPr lang="fr-FR" altLang="fr-FR"/>
          </a:p>
        </p:txBody>
      </p:sp>
      <p:sp>
        <p:nvSpPr>
          <p:cNvPr id="1196188" name="Rectangle 156"/>
          <p:cNvSpPr>
            <a:spLocks noGrp="1" noChangeArrowheads="1"/>
          </p:cNvSpPr>
          <p:nvPr>
            <p:ph type="ftr" sz="quarter" idx="3"/>
          </p:nvPr>
        </p:nvSpPr>
        <p:spPr>
          <a:xfrm>
            <a:off x="4165600" y="6248400"/>
            <a:ext cx="3860800" cy="457200"/>
          </a:xfrm>
          <a:prstGeom prst="rect">
            <a:avLst/>
          </a:prstGeom>
        </p:spPr>
        <p:txBody>
          <a:bodyPr/>
          <a:lstStyle>
            <a:lvl1pPr>
              <a:defRPr>
                <a:effectLst>
                  <a:outerShdw blurRad="38100" dist="38100" dir="2700000" algn="tl">
                    <a:srgbClr val="000000"/>
                  </a:outerShdw>
                </a:effectLst>
                <a:latin typeface="+mn-lt"/>
              </a:defRPr>
            </a:lvl1pPr>
          </a:lstStyle>
          <a:p>
            <a:r>
              <a:rPr lang="fr-FR" altLang="fr-FR"/>
              <a:t>Campagne FNE « Halo à l’eau », Wébinaire, 08/11/22</a:t>
            </a:r>
          </a:p>
        </p:txBody>
      </p:sp>
      <p:sp>
        <p:nvSpPr>
          <p:cNvPr id="1196189" name="Rectangle 157"/>
          <p:cNvSpPr>
            <a:spLocks noGrp="1" noChangeArrowheads="1"/>
          </p:cNvSpPr>
          <p:nvPr>
            <p:ph type="sldNum" sz="quarter" idx="4"/>
          </p:nvPr>
        </p:nvSpPr>
        <p:spPr>
          <a:xfrm>
            <a:off x="8737600" y="6248400"/>
            <a:ext cx="3048000" cy="457200"/>
          </a:xfrm>
          <a:prstGeom prst="rect">
            <a:avLst/>
          </a:prstGeom>
        </p:spPr>
        <p:txBody>
          <a:bodyPr/>
          <a:lstStyle>
            <a:lvl1pPr>
              <a:defRPr i="0">
                <a:effectLst>
                  <a:outerShdw blurRad="38100" dist="38100" dir="2700000" algn="tl">
                    <a:srgbClr val="000000"/>
                  </a:outerShdw>
                </a:effectLst>
                <a:latin typeface="+mn-lt"/>
              </a:defRPr>
            </a:lvl1pPr>
          </a:lstStyle>
          <a:p>
            <a:fld id="{C2468EB5-40B8-4897-91F0-9B0A8CEC788F}" type="slidenum">
              <a:rPr lang="fr-FR" altLang="fr-FR"/>
              <a:pPr/>
              <a:t>‹N°›</a:t>
            </a:fld>
            <a:endParaRPr lang="fr-FR" altLang="fr-FR"/>
          </a:p>
        </p:txBody>
      </p:sp>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58"/>
            <a:ext cx="12192000" cy="6856684"/>
          </a:xfrm>
          <a:prstGeom prst="rect">
            <a:avLst/>
          </a:prstGeom>
        </p:spPr>
      </p:pic>
    </p:spTree>
    <p:extLst>
      <p:ext uri="{BB962C8B-B14F-4D97-AF65-F5344CB8AC3E}">
        <p14:creationId xmlns:p14="http://schemas.microsoft.com/office/powerpoint/2010/main" val="2730009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665878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02168" y="1600200"/>
            <a:ext cx="5592233" cy="449897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1" y="1600200"/>
            <a:ext cx="5592233" cy="449897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012902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TwoObj" preserve="1">
  <p:cSld name="Titre. Texte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02167" y="228600"/>
            <a:ext cx="11387667" cy="1143000"/>
          </a:xfrm>
        </p:spPr>
        <p:txBody>
          <a:bodyPr/>
          <a:lstStyle/>
          <a:p>
            <a:r>
              <a:rPr lang="fr-FR"/>
              <a:t>Modifiez le style du titre</a:t>
            </a:r>
          </a:p>
        </p:txBody>
      </p:sp>
      <p:sp>
        <p:nvSpPr>
          <p:cNvPr id="3" name="Espace réservé du texte 2"/>
          <p:cNvSpPr>
            <a:spLocks noGrp="1"/>
          </p:cNvSpPr>
          <p:nvPr>
            <p:ph type="body" sz="half" idx="1"/>
          </p:nvPr>
        </p:nvSpPr>
        <p:spPr>
          <a:xfrm>
            <a:off x="402168" y="1600200"/>
            <a:ext cx="5592233" cy="449897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quarter" idx="2"/>
          </p:nvPr>
        </p:nvSpPr>
        <p:spPr>
          <a:xfrm>
            <a:off x="6197601" y="1600200"/>
            <a:ext cx="5592233" cy="21732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contenu 4"/>
          <p:cNvSpPr>
            <a:spLocks noGrp="1"/>
          </p:cNvSpPr>
          <p:nvPr>
            <p:ph sz="quarter" idx="3"/>
          </p:nvPr>
        </p:nvSpPr>
        <p:spPr>
          <a:xfrm>
            <a:off x="6197601" y="3925889"/>
            <a:ext cx="5592233" cy="217328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3731952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978859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4" r:id="rId3"/>
  </p:sldLayoutIdLst>
  <p:hf sldNum="0"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333333"/>
        </a:solidFill>
        <a:effectLst/>
      </p:bgPr>
    </p:bg>
    <p:spTree>
      <p:nvGrpSpPr>
        <p:cNvPr id="1" name=""/>
        <p:cNvGrpSpPr/>
        <p:nvPr/>
      </p:nvGrpSpPr>
      <p:grpSpPr>
        <a:xfrm>
          <a:off x="0" y="0"/>
          <a:ext cx="0" cy="0"/>
          <a:chOff x="0" y="0"/>
          <a:chExt cx="0" cy="0"/>
        </a:xfrm>
      </p:grpSpPr>
      <p:sp>
        <p:nvSpPr>
          <p:cNvPr id="1195161" name="Rectangle 153"/>
          <p:cNvSpPr>
            <a:spLocks noGrp="1" noRot="1" noChangeArrowheads="1"/>
          </p:cNvSpPr>
          <p:nvPr>
            <p:ph type="title"/>
          </p:nvPr>
        </p:nvSpPr>
        <p:spPr bwMode="auto">
          <a:xfrm>
            <a:off x="402167" y="228600"/>
            <a:ext cx="1138766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fr-FR"/>
              <a:t>Cliquez pour modifier le style du titre</a:t>
            </a:r>
          </a:p>
        </p:txBody>
      </p:sp>
      <p:sp>
        <p:nvSpPr>
          <p:cNvPr id="1195165" name="Rectangle 157"/>
          <p:cNvSpPr>
            <a:spLocks noGrp="1" noRot="1" noChangeArrowheads="1"/>
          </p:cNvSpPr>
          <p:nvPr>
            <p:ph type="body" idx="1"/>
          </p:nvPr>
        </p:nvSpPr>
        <p:spPr bwMode="auto">
          <a:xfrm>
            <a:off x="402167" y="1600200"/>
            <a:ext cx="11387667" cy="449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Tree>
    <p:extLst>
      <p:ext uri="{BB962C8B-B14F-4D97-AF65-F5344CB8AC3E}">
        <p14:creationId xmlns:p14="http://schemas.microsoft.com/office/powerpoint/2010/main" val="3104664765"/>
      </p:ext>
    </p:extLst>
  </p:cSld>
  <p:clrMap bg1="dk2" tx1="lt1" bg2="dk1"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Lst>
  <p:hf sldNum="0" hdr="0" ftr="0" dt="0"/>
  <p:txStyles>
    <p:titleStyle>
      <a:lvl1pPr algn="l"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9pPr>
    </p:titleStyle>
    <p:bodyStyle>
      <a:lvl1pPr marL="342900" indent="-342900" algn="l" rtl="0" fontAlgn="base">
        <a:spcBef>
          <a:spcPct val="20000"/>
        </a:spcBef>
        <a:spcAft>
          <a:spcPct val="0"/>
        </a:spcAft>
        <a:buClr>
          <a:schemeClr val="hlink"/>
        </a:buClr>
        <a:buSzPct val="80000"/>
        <a:buFont typeface="Arial" panose="020B0604020202020204" pitchFamily="34" charset="0"/>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Font typeface="Wingdings" panose="05000000000000000000" pitchFamily="2" charset="2"/>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hlink"/>
        </a:buClr>
        <a:buSzPct val="80000"/>
        <a:buFont typeface="Arial" panose="020B0604020202020204" pitchFamily="34" charset="0"/>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folHlink"/>
        </a:buClr>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80000"/>
        <a:buFont typeface="Arial" panose="020B0604020202020204" pitchFamily="34" charset="0"/>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hyperlink" Target="https://www.fne-midipyrenees.fr/2022/10/26/halo-a-leau-chasse-aux-eclairages-sur-les-milieux-aquatiques/" TargetMode="External"/><Relationship Id="rId2" Type="http://schemas.openxmlformats.org/officeDocument/2006/relationships/hyperlink" Target="https://upload.wikimedia.org/wikipedia/commons/f/f7/Dinoflagellate_lumincescence.jpg" TargetMode="External"/><Relationship Id="rId1" Type="http://schemas.openxmlformats.org/officeDocument/2006/relationships/slideLayout" Target="../slideLayouts/slideLayout2.xml"/><Relationship Id="rId6" Type="http://schemas.openxmlformats.org/officeDocument/2006/relationships/hyperlink" Target="http://wikinight.free.fr/index.php/2020/02/12/un-dossier-sur-la-pollution-lumineuse/" TargetMode="External"/><Relationship Id="rId5" Type="http://schemas.openxmlformats.org/officeDocument/2006/relationships/hyperlink" Target="mailto:pierre.m.brunet@free.fr" TargetMode="Externa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upload.wikimedia.org/wikipedia/commons/f/f7/Dinoflagellate_lumincescence.jpg" TargetMode="Externa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file:///C:\Users\pierr\Downloads\pip__Unravelling_the_functional_genetics_of_dinoflagellates_a_review_of_approaches_and_opportunities_85474.pdf"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legifrance.gouv.fr/loda/id/JORFTEXT000037864346/2021-03-12/"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legifrance.gouv.fr/affichCode.do?idArticle=LEGIARTI000022496023&amp;idSectionTA=LEGISCTA000022496025&amp;cidTexte=LEGITEXT000006074220&amp;dateTexte=20140330#LEGISCTA000022496027" TargetMode="Externa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hyperlink" Target="https://www.legifrance.gouv.fr/loda/id/JORFTEXT000037864346/2021-03-12/"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legifrance.gouv.fr/loda/article_lc/LEGIARTI000037998123"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hyperlink" Target="https://www.fub.fr/moi-velo/ma-securite/equipement/eclairage/savoir-plus-criteres-evaluation"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ecologie.gouv.fr/arrete-du-27-decembre-2018-relatif-prevention-reduction-et-limitation-des-nuisances-lumineuse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hyperlink" Target="https://www.fub.fr/moi-velo/ma-securite/equipement/eclairage/savoir-plus-criteres-evaluation"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09.png"/><Relationship Id="rId3" Type="http://schemas.openxmlformats.org/officeDocument/2006/relationships/hyperlink" Target="https://www.legifrance.gouv.fr/loda/article_lc/LEGIARTI000041461568" TargetMode="External"/><Relationship Id="rId7" Type="http://schemas.openxmlformats.org/officeDocument/2006/relationships/image" Target="../media/image13.png"/><Relationship Id="rId12" Type="http://schemas.microsoft.com/office/2007/relationships/hdphoto" Target="../media/hdphoto1.wdp"/><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5.png"/><Relationship Id="rId5" Type="http://schemas.openxmlformats.org/officeDocument/2006/relationships/image" Target="../media/image11.png"/><Relationship Id="rId10" Type="http://schemas.openxmlformats.org/officeDocument/2006/relationships/hyperlink" Target="https://opendata.paris.fr/explore/dataset/eclairage-public/map/?disjunctive.nature_voi&amp;disjunctive.modele_lum&amp;disjunctive.lib_lumi_1&amp;location=17,48.8604,2.32158&amp;refine.lib_domain=Eclairage%20public&amp;refine.lib_lampef=Diodes%20Electroluminescentes" TargetMode="External"/><Relationship Id="rId4" Type="http://schemas.openxmlformats.org/officeDocument/2006/relationships/hyperlink" Target="https://www.ecologique-solidaire.gouv.fr./arrete-du-27-decembre-2018-relatif-prevention-reduction-et-limitation-des-nuisances-lumineuses" TargetMode="External"/><Relationship Id="rId9" Type="http://schemas.openxmlformats.org/officeDocument/2006/relationships/hyperlink" Target="https://www.geoportail.gouv.fr/carte?c=2.322260946329634,48.860171175780806&amp;z=17&amp;l0=ORTHOIMAGERY.ORTHOPHOTOS::GEOPORTAIL:OGC:WMTS(1)&amp;l1=GEOGRAPHICALGRIDSYSTEMS.MAPS.SCAN-EXPRESS.STANDARD::GEOPORTAIL:OGC:WMTS(1)&amp;permalink=yes" TargetMode="External"/><Relationship Id="rId14" Type="http://schemas.openxmlformats.org/officeDocument/2006/relationships/hyperlink" Target="http://wikinight.free.fr/index.php/2019/07/06/densite-surfacique-de-flux-lumineux-installe-arrete-du-27-decembre-2018-relatif-a-la-prevention-a-la-reduction-et-a-la-limitation-des-nuisances-lumineuse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www.legifrance.gouv.fr/loda/article_lc/LEGIARTI000041461568" TargetMode="Externa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hyperlink" Target="https://www.legifrance.gouv.fr/loda/article_lc/LEGIARTI000041461568" TargetMode="External"/><Relationship Id="rId7"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customXml" Target="../ink/ink1.xml"/><Relationship Id="rId4" Type="http://schemas.openxmlformats.org/officeDocument/2006/relationships/image" Target="../media/image18.png"/><Relationship Id="rId9"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hyperlink" Target="https://www.legifrance.gouv.fr/loda/article_lc/LEGIARTI000041461568"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customXml" Target="../ink/ink2.xml"/><Relationship Id="rId13" Type="http://schemas.openxmlformats.org/officeDocument/2006/relationships/image" Target="../media/image240.png"/><Relationship Id="rId18" Type="http://schemas.openxmlformats.org/officeDocument/2006/relationships/customXml" Target="../ink/ink7.xml"/><Relationship Id="rId26" Type="http://schemas.openxmlformats.org/officeDocument/2006/relationships/customXml" Target="../ink/ink11.xml"/><Relationship Id="rId3" Type="http://schemas.openxmlformats.org/officeDocument/2006/relationships/hyperlink" Target="https://www.legifrance.gouv.fr/loda/article_lc/LEGIARTI000041461568" TargetMode="External"/><Relationship Id="rId21" Type="http://schemas.openxmlformats.org/officeDocument/2006/relationships/image" Target="../media/image28.png"/><Relationship Id="rId7" Type="http://schemas.openxmlformats.org/officeDocument/2006/relationships/image" Target="../media/image25.png"/><Relationship Id="rId12" Type="http://schemas.openxmlformats.org/officeDocument/2006/relationships/customXml" Target="../ink/ink4.xml"/><Relationship Id="rId17" Type="http://schemas.openxmlformats.org/officeDocument/2006/relationships/image" Target="../media/image260.png"/><Relationship Id="rId25" Type="http://schemas.openxmlformats.org/officeDocument/2006/relationships/image" Target="../media/image30.png"/><Relationship Id="rId2" Type="http://schemas.openxmlformats.org/officeDocument/2006/relationships/notesSlide" Target="../notesSlides/notesSlide9.xml"/><Relationship Id="rId16" Type="http://schemas.openxmlformats.org/officeDocument/2006/relationships/customXml" Target="../ink/ink6.xml"/><Relationship Id="rId20" Type="http://schemas.openxmlformats.org/officeDocument/2006/relationships/customXml" Target="../ink/ink8.xml"/><Relationship Id="rId29"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hyperlink" Target="https://www.eclatec.com/images/produits/module_somled/module_somled.pdf" TargetMode="External"/><Relationship Id="rId11" Type="http://schemas.openxmlformats.org/officeDocument/2006/relationships/image" Target="../media/image230.png"/><Relationship Id="rId24" Type="http://schemas.openxmlformats.org/officeDocument/2006/relationships/customXml" Target="../ink/ink10.xml"/><Relationship Id="rId5" Type="http://schemas.openxmlformats.org/officeDocument/2006/relationships/image" Target="../media/image11.png"/><Relationship Id="rId15" Type="http://schemas.openxmlformats.org/officeDocument/2006/relationships/image" Target="../media/image250.png"/><Relationship Id="rId23" Type="http://schemas.openxmlformats.org/officeDocument/2006/relationships/image" Target="../media/image29.png"/><Relationship Id="rId28" Type="http://schemas.openxmlformats.org/officeDocument/2006/relationships/customXml" Target="../ink/ink12.xml"/><Relationship Id="rId10" Type="http://schemas.openxmlformats.org/officeDocument/2006/relationships/customXml" Target="../ink/ink3.xml"/><Relationship Id="rId19" Type="http://schemas.openxmlformats.org/officeDocument/2006/relationships/image" Target="../media/image27.png"/><Relationship Id="rId31" Type="http://schemas.openxmlformats.org/officeDocument/2006/relationships/image" Target="../media/image33.png"/><Relationship Id="rId4" Type="http://schemas.openxmlformats.org/officeDocument/2006/relationships/image" Target="../media/image24.png"/><Relationship Id="rId9" Type="http://schemas.openxmlformats.org/officeDocument/2006/relationships/image" Target="../media/image220.png"/><Relationship Id="rId14" Type="http://schemas.openxmlformats.org/officeDocument/2006/relationships/customXml" Target="../ink/ink5.xml"/><Relationship Id="rId22" Type="http://schemas.openxmlformats.org/officeDocument/2006/relationships/customXml" Target="../ink/ink9.xml"/><Relationship Id="rId27" Type="http://schemas.openxmlformats.org/officeDocument/2006/relationships/image" Target="../media/image31.png"/><Relationship Id="rId30" Type="http://schemas.openxmlformats.org/officeDocument/2006/relationships/customXml" Target="../ink/ink13.xml"/></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customXml" Target="../ink/ink18.xml"/><Relationship Id="rId18" Type="http://schemas.openxmlformats.org/officeDocument/2006/relationships/image" Target="../media/image40.png"/><Relationship Id="rId26" Type="http://schemas.openxmlformats.org/officeDocument/2006/relationships/image" Target="../media/image44.png"/><Relationship Id="rId3" Type="http://schemas.openxmlformats.org/officeDocument/2006/relationships/hyperlink" Target="https://www.ecologique-solidaire.gouv.fr./arrete-du-27-decembre-2018-relatif-prevention-reduction-et-limitation-des-nuisances-lumineuses" TargetMode="External"/><Relationship Id="rId21" Type="http://schemas.openxmlformats.org/officeDocument/2006/relationships/customXml" Target="../ink/ink22.xml"/><Relationship Id="rId7" Type="http://schemas.openxmlformats.org/officeDocument/2006/relationships/customXml" Target="../ink/ink15.xml"/><Relationship Id="rId12" Type="http://schemas.openxmlformats.org/officeDocument/2006/relationships/image" Target="../media/image37.png"/><Relationship Id="rId17" Type="http://schemas.openxmlformats.org/officeDocument/2006/relationships/customXml" Target="../ink/ink20.xml"/><Relationship Id="rId25" Type="http://schemas.openxmlformats.org/officeDocument/2006/relationships/customXml" Target="../ink/ink24.xml"/><Relationship Id="rId2" Type="http://schemas.openxmlformats.org/officeDocument/2006/relationships/notesSlide" Target="../notesSlides/notesSlide10.xml"/><Relationship Id="rId16" Type="http://schemas.openxmlformats.org/officeDocument/2006/relationships/image" Target="../media/image39.png"/><Relationship Id="rId20" Type="http://schemas.openxmlformats.org/officeDocument/2006/relationships/image" Target="../media/image41.png"/><Relationship Id="rId29" Type="http://schemas.openxmlformats.org/officeDocument/2006/relationships/image" Target="../media/image26.emf"/><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customXml" Target="../ink/ink17.xml"/><Relationship Id="rId24" Type="http://schemas.openxmlformats.org/officeDocument/2006/relationships/image" Target="../media/image43.png"/><Relationship Id="rId5" Type="http://schemas.openxmlformats.org/officeDocument/2006/relationships/customXml" Target="../ink/ink14.xml"/><Relationship Id="rId15" Type="http://schemas.openxmlformats.org/officeDocument/2006/relationships/customXml" Target="../ink/ink19.xml"/><Relationship Id="rId23" Type="http://schemas.openxmlformats.org/officeDocument/2006/relationships/customXml" Target="../ink/ink23.xml"/><Relationship Id="rId28" Type="http://schemas.openxmlformats.org/officeDocument/2006/relationships/image" Target="../media/image45.png"/><Relationship Id="rId10" Type="http://schemas.openxmlformats.org/officeDocument/2006/relationships/image" Target="../media/image36.png"/><Relationship Id="rId19" Type="http://schemas.openxmlformats.org/officeDocument/2006/relationships/customXml" Target="../ink/ink21.xml"/><Relationship Id="rId4" Type="http://schemas.openxmlformats.org/officeDocument/2006/relationships/hyperlink" Target="https://www.legifrance.gouv.fr/loda/article_lc/LEGIARTI000041461568" TargetMode="External"/><Relationship Id="rId9" Type="http://schemas.openxmlformats.org/officeDocument/2006/relationships/customXml" Target="../ink/ink16.xml"/><Relationship Id="rId14" Type="http://schemas.openxmlformats.org/officeDocument/2006/relationships/image" Target="../media/image38.png"/><Relationship Id="rId22" Type="http://schemas.openxmlformats.org/officeDocument/2006/relationships/image" Target="../media/image42.png"/><Relationship Id="rId27" Type="http://schemas.openxmlformats.org/officeDocument/2006/relationships/customXml" Target="../ink/ink25.xml"/></Relationships>
</file>

<file path=ppt/slides/_rels/slide13.xml.rels><?xml version="1.0" encoding="UTF-8" standalone="yes"?>
<Relationships xmlns="http://schemas.openxmlformats.org/package/2006/relationships"><Relationship Id="rId8" Type="http://schemas.openxmlformats.org/officeDocument/2006/relationships/hyperlink" Target="https://www.legifrance.gouv.fr/loda/article_lc/LEGIARTI000041461568" TargetMode="External"/><Relationship Id="rId3" Type="http://schemas.openxmlformats.org/officeDocument/2006/relationships/hyperlink" Target="http://wikinight.free.fr/index.php/2019/08/10/les-etiquettes-environnementales-de-larrete-du-27-decembre-2018/#Etiquette_environnementale_sur_le_flux_des_sources_des_luminaires_8211_Art_3II4" TargetMode="External"/><Relationship Id="rId7" Type="http://schemas.openxmlformats.org/officeDocument/2006/relationships/hyperlink" Target="http://wikinight.free.fr/index.php/2019/07/06/densite-surfacique-de-flux-lumineux-installe-arrete-du-27-decembre-2018-relatif-a-la-prevention-a-la-reduction-et-a-la-limitation-des-nuisances-lumineuses/#Exemples_de_calculs_tires_de_la_voirie_parisienne_telecharger_le_document_FN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hyperlink" Target="http://wikinight.free.fr/index.php/2019/12/26/public-lighting-in-berlin-a-european-capital-with-an-exemplary-moderate-light-pollution-visual-impressions/#Berlin" TargetMode="External"/><Relationship Id="rId4" Type="http://schemas.openxmlformats.org/officeDocument/2006/relationships/image" Target="../media/image27.emf"/></Relationships>
</file>

<file path=ppt/slides/_rels/slide14.xml.rels><?xml version="1.0" encoding="UTF-8" standalone="yes"?>
<Relationships xmlns="http://schemas.openxmlformats.org/package/2006/relationships"><Relationship Id="rId3" Type="http://schemas.openxmlformats.org/officeDocument/2006/relationships/hyperlink" Target="https://www.legifrance.gouv.fr/loda/article_lc/LEGIARTI000041461568"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legifrance.gouv.fr/loda/article_lc/LEGIARTI000037998137" TargetMode="External"/></Relationships>
</file>

<file path=ppt/slides/_rels/slide15.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52.jpeg"/><Relationship Id="rId3" Type="http://schemas.openxmlformats.org/officeDocument/2006/relationships/hyperlink" Target="https://www.legifrance.gouv.fr/loda/article_lc/LEGIARTI000041461568" TargetMode="External"/><Relationship Id="rId7" Type="http://schemas.openxmlformats.org/officeDocument/2006/relationships/image" Target="../media/image48.png"/><Relationship Id="rId12" Type="http://schemas.microsoft.com/office/2007/relationships/hdphoto" Target="../media/hdphoto3.wdp"/><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7.png"/><Relationship Id="rId11" Type="http://schemas.openxmlformats.org/officeDocument/2006/relationships/image" Target="../media/image51.png"/><Relationship Id="rId5" Type="http://schemas.openxmlformats.org/officeDocument/2006/relationships/hyperlink" Target="http://wikinight.free.fr/index.php/0020/05/29/arrete-du-27-decembre-2018-deux-messages-type-de-rappel-de-la-reglementation-sur-le-reglage-obligatoire-des-installations-a-compter-du-01-01-2020/" TargetMode="External"/><Relationship Id="rId10" Type="http://schemas.openxmlformats.org/officeDocument/2006/relationships/image" Target="../media/image50.png"/><Relationship Id="rId4" Type="http://schemas.openxmlformats.org/officeDocument/2006/relationships/hyperlink" Target="https://www.legifrance.gouv.fr/loda/article_lc/LEGIARTI000037998137" TargetMode="External"/><Relationship Id="rId9" Type="http://schemas.openxmlformats.org/officeDocument/2006/relationships/image" Target="../media/image49.png"/><Relationship Id="rId14" Type="http://schemas.openxmlformats.org/officeDocument/2006/relationships/image" Target="../media/image53.jpeg"/></Relationships>
</file>

<file path=ppt/slides/_rels/slide16.xml.rels><?xml version="1.0" encoding="UTF-8" standalone="yes"?>
<Relationships xmlns="http://schemas.openxmlformats.org/package/2006/relationships"><Relationship Id="rId3" Type="http://schemas.openxmlformats.org/officeDocument/2006/relationships/hyperlink" Target="https://www.legifrance.gouv.fr/loda/article_lc/LEGIARTI000041461568"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hyperlink" Target="https://www.legifrance.gouv.fr/loda/article_lc/LEGIARTI000037998137"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legifrance.gouv.fr/loda/article_lc/LEGIARTI000038748395"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legifrance.gouv.fr/loda/article_lc/LEGIARTI000041461568" TargetMode="External"/><Relationship Id="rId7" Type="http://schemas.openxmlformats.org/officeDocument/2006/relationships/image" Target="../media/image56.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christophebellessort.canoprof.fr/eleve/Exemples%20pour%20formation/ExempleLumiere/activities/MessagesLumiere_2.xhtml" TargetMode="External"/><Relationship Id="rId5" Type="http://schemas.openxmlformats.org/officeDocument/2006/relationships/image" Target="../media/image55.jpg"/><Relationship Id="rId4" Type="http://schemas.openxmlformats.org/officeDocument/2006/relationships/hyperlink" Target="https://www.legifrance.gouv.fr/loda/article_lc/LEGIARTI000038748380"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hyperlink" Target="http://wikinight.free.fr/index.php/2019/08/10/les-etiquettes-environnementales-de-larrete-du-27-decembre-2018/#Etiquette_environnementale_sur_le_flux_des_sources_des_luminaires_8211_Art_3II4" TargetMode="External"/><Relationship Id="rId7" Type="http://schemas.openxmlformats.org/officeDocument/2006/relationships/hyperlink" Target="http://wikinight.free.fr/index.php/2019/08/10/les-etiquettes-environnementales-de-larrete-du-27-decembre-2018/#Etiquette_environnementale_sur_la_temperature_de_couleur_des_sources_des_luminaires_8211_Art_3II3"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www.legifrance.gouv.fr/loda/article_lc/LEGIARTI000038748380" TargetMode="External"/><Relationship Id="rId5" Type="http://schemas.openxmlformats.org/officeDocument/2006/relationships/hyperlink" Target="https://www.legifrance.gouv.fr/loda/article_lc/LEGIARTI000041461568" TargetMode="External"/><Relationship Id="rId10" Type="http://schemas.openxmlformats.org/officeDocument/2006/relationships/image" Target="../media/image60.jpeg"/><Relationship Id="rId4" Type="http://schemas.openxmlformats.org/officeDocument/2006/relationships/image" Target="../media/image57.jpeg"/><Relationship Id="rId9" Type="http://schemas.openxmlformats.org/officeDocument/2006/relationships/image" Target="../media/image59.jpeg"/></Relationships>
</file>

<file path=ppt/slides/_rels/slide20.xml.rels><?xml version="1.0" encoding="UTF-8" standalone="yes"?>
<Relationships xmlns="http://schemas.openxmlformats.org/package/2006/relationships"><Relationship Id="rId3" Type="http://schemas.openxmlformats.org/officeDocument/2006/relationships/hyperlink" Target="https://www.legifrance.gouv.fr/loda/id/JORFTEXT000037864346/2021-03-12/"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www.legifrance.gouv.fr/loda/article_lc/LEGIARTI000038748380" TargetMode="Externa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hyperlink" Target="https://www.legifrance.gouv.fr/loda/article_lc/LEGIARTI000038748380"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hyperlink" Target="https://www.senat.fr/questions/base/2015/qSEQ150617037.html" TargetMode="External"/><Relationship Id="rId4" Type="http://schemas.openxmlformats.org/officeDocument/2006/relationships/hyperlink" Target="https://www.legifrance.gouv.fr/loda/id/JORFTEXT000037864346/2021-03-12/"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legifrance.gouv.fr/loda/article_lc/LEGIARTI000038748380"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www.legifrance.gouv.fr/affichCodeArticle.do?cidTexte=LEGITEXT000006072050&amp;idArticle=LEGIARTI000018488936&amp;dateTexte=&amp;categorieLien=cid" TargetMode="External"/><Relationship Id="rId5" Type="http://schemas.openxmlformats.org/officeDocument/2006/relationships/hyperlink" Target="https://www.legifrance.gouv.fr/codes/article_lc/LEGIARTI000018532265" TargetMode="External"/><Relationship Id="rId4" Type="http://schemas.openxmlformats.org/officeDocument/2006/relationships/hyperlink" Target="https://www.legifrance.gouv.fr/loda/id/JORFTEXT000037864346/2021-03-12/"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legifrance.gouv.fr/loda/article_lc/LEGIARTI000038748380"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www.legifrance.gouv.fr/affichCodeArticle.do?cidTexte=LEGITEXT000006072050&amp;idArticle=LEGIARTI000018488936&amp;dateTexte=&amp;categorieLien=cid" TargetMode="External"/><Relationship Id="rId5" Type="http://schemas.openxmlformats.org/officeDocument/2006/relationships/hyperlink" Target="https://www.legifrance.gouv.fr/codes/article_lc/LEGIARTI000018532265" TargetMode="External"/><Relationship Id="rId4" Type="http://schemas.openxmlformats.org/officeDocument/2006/relationships/hyperlink" Target="https://www.legifrance.gouv.fr/loda/id/JORFTEXT000037864346/2021-03-12/"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legifrance.gouv.fr/loda/article_lc/LEGIARTI000038748380"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legifrance.gouv.fr/loda/id/JORFTEXT000037864346/2021-03-12/"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legifrance.gouv.fr/loda/article_lc/LEGIARTI000037998137"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www.legifrance.gouv.fr/loda/id/JORFTEXT000037864346/2021-03-12/"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s://fr.schreder.com/fr/projet/comatelec-schreder-pont-neuf-toulouse#group=nogroup&amp;photo=1"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s://olivier-photoreportages.fr/2015/01/la-photo-du-jour-07-01-2015-paysage-de-bord-de-loire-a-tours.html"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www.lightzoomlumiere.fr/realisation/pont-wilson-mise-en-lumiere-du-patrimoine-fluvial-lyon/"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envlit.ifremer.fr/index.php/documents/autres_documents/photographies/littoral_corse_2007/haute_corse_les_quais_du_port_de_calvi_littoral_corse_en_octobre_2007_36"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67.jpg"/><Relationship Id="rId5" Type="http://schemas.openxmlformats.org/officeDocument/2006/relationships/hyperlink" Target="https://www.technilum.com/en/projects/calais-front-de-mer/" TargetMode="External"/><Relationship Id="rId4" Type="http://schemas.openxmlformats.org/officeDocument/2006/relationships/hyperlink" Target="https://www.calais.fr/fr/frontdemer" TargetMode="Externa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ebm"/><Relationship Id="rId1" Type="http://schemas.microsoft.com/office/2007/relationships/media" Target="../media/media1.webm"/><Relationship Id="rId6" Type="http://schemas.openxmlformats.org/officeDocument/2006/relationships/hyperlink" Target="https://www.shutterstock.com/fr/video/clip-16454443-timelapse-nuit-biarritz-france-pays-basque--" TargetMode="External"/><Relationship Id="rId5" Type="http://schemas.openxmlformats.org/officeDocument/2006/relationships/image" Target="../media/image68.png"/><Relationship Id="rId4"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8" Type="http://schemas.openxmlformats.org/officeDocument/2006/relationships/image" Target="../media/image69.jpeg"/><Relationship Id="rId13" Type="http://schemas.openxmlformats.org/officeDocument/2006/relationships/image" Target="../media/image51.png"/><Relationship Id="rId3" Type="http://schemas.openxmlformats.org/officeDocument/2006/relationships/image" Target="../media/image50.png"/><Relationship Id="rId7" Type="http://schemas.openxmlformats.org/officeDocument/2006/relationships/hyperlink" Target="http://wikinight.free.fr/index.php/2019/08/10/les-etiquettes-environnementales-de-larrete-du-27-decembre-2018/" TargetMode="External"/><Relationship Id="rId12" Type="http://schemas.openxmlformats.org/officeDocument/2006/relationships/hyperlink" Target="http://wikinight.free.fr/index.php/2019/08/10/les-etiquettes-environnementales-de-larrete-du-27-decembre-2018/#Etiquette_environnementale_sur_la_temperature_de_couleur_des_sources_des_luminaires_8211_Art_3II3"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https://www.legifrance.gouv.fr/loda/article_lc/LEGIARTI000037998137" TargetMode="External"/><Relationship Id="rId11" Type="http://schemas.openxmlformats.org/officeDocument/2006/relationships/hyperlink" Target="http://wikinight.free.fr/index.php/2019/08/10/les-etiquettes-environnementales-de-larrete-du-27-decembre-2018/#Etiquette_environnementale_sur_le_flux_des_sources_des_luminaires_8211_Art_3II4" TargetMode="External"/><Relationship Id="rId5" Type="http://schemas.openxmlformats.org/officeDocument/2006/relationships/hyperlink" Target="https://www.legifrance.gouv.fr/loda/article_lc/LEGIARTI000038748380" TargetMode="External"/><Relationship Id="rId10" Type="http://schemas.openxmlformats.org/officeDocument/2006/relationships/image" Target="../media/image71.emf"/><Relationship Id="rId4" Type="http://schemas.openxmlformats.org/officeDocument/2006/relationships/hyperlink" Target="https://www.legifrance.gouv.fr/loda/id/JORFTEXT000037864346/" TargetMode="External"/><Relationship Id="rId9" Type="http://schemas.openxmlformats.org/officeDocument/2006/relationships/image" Target="../media/image70.emf"/><Relationship Id="rId1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5CB82D6B-B1E8-424D-A14D-045294EAD347}"/>
              </a:ext>
            </a:extLst>
          </p:cNvPr>
          <p:cNvSpPr>
            <a:spLocks noGrp="1"/>
          </p:cNvSpPr>
          <p:nvPr>
            <p:ph type="title"/>
          </p:nvPr>
        </p:nvSpPr>
        <p:spPr>
          <a:xfrm>
            <a:off x="838200" y="381582"/>
            <a:ext cx="10515600" cy="1325563"/>
          </a:xfrm>
        </p:spPr>
        <p:txBody>
          <a:bodyPr/>
          <a:lstStyle/>
          <a:p>
            <a:endParaRPr lang="fr-FR">
              <a:solidFill>
                <a:schemeClr val="bg1"/>
              </a:solidFill>
            </a:endParaRPr>
          </a:p>
        </p:txBody>
      </p:sp>
      <p:pic>
        <p:nvPicPr>
          <p:cNvPr id="9" name="Espace réservé du contenu 8">
            <a:hlinkClick r:id="rId2"/>
            <a:extLst>
              <a:ext uri="{FF2B5EF4-FFF2-40B4-BE49-F238E27FC236}">
                <a16:creationId xmlns:a16="http://schemas.microsoft.com/office/drawing/2014/main" id="{753C4323-07BF-4B66-85DC-ED0957714F9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702" y="-1"/>
            <a:ext cx="12179297" cy="6858001"/>
          </a:xfrm>
        </p:spPr>
      </p:pic>
      <p:sp>
        <p:nvSpPr>
          <p:cNvPr id="13" name="ZoneTexte 12">
            <a:extLst>
              <a:ext uri="{FF2B5EF4-FFF2-40B4-BE49-F238E27FC236}">
                <a16:creationId xmlns:a16="http://schemas.microsoft.com/office/drawing/2014/main" id="{CCB78A7A-8272-47C0-AE5A-E8B50F729CEE}"/>
              </a:ext>
            </a:extLst>
          </p:cNvPr>
          <p:cNvSpPr txBox="1"/>
          <p:nvPr/>
        </p:nvSpPr>
        <p:spPr>
          <a:xfrm>
            <a:off x="838200" y="4983039"/>
            <a:ext cx="3097560" cy="338554"/>
          </a:xfrm>
          <a:prstGeom prst="rect">
            <a:avLst/>
          </a:prstGeom>
          <a:noFill/>
        </p:spPr>
        <p:txBody>
          <a:bodyPr wrap="square" rtlCol="0">
            <a:spAutoFit/>
          </a:bodyPr>
          <a:lstStyle/>
          <a:p>
            <a:endParaRPr lang="fr-FR" baseline="0" dirty="0">
              <a:solidFill>
                <a:schemeClr val="bg1"/>
              </a:solidFill>
            </a:endParaRPr>
          </a:p>
        </p:txBody>
      </p:sp>
      <p:pic>
        <p:nvPicPr>
          <p:cNvPr id="8" name="Image 7" descr="Logo_France_Nature_Environnement_2016">
            <a:extLst>
              <a:ext uri="{FF2B5EF4-FFF2-40B4-BE49-F238E27FC236}">
                <a16:creationId xmlns:a16="http://schemas.microsoft.com/office/drawing/2014/main" id="{58897F56-BFCE-4509-A604-DCEB90F9B08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84125" y="5821468"/>
            <a:ext cx="1157235" cy="963612"/>
          </a:xfrm>
          <a:prstGeom prst="rect">
            <a:avLst/>
          </a:prstGeom>
          <a:noFill/>
          <a:ln>
            <a:noFill/>
          </a:ln>
        </p:spPr>
      </p:pic>
      <p:sp>
        <p:nvSpPr>
          <p:cNvPr id="11" name="Rectangle 15">
            <a:extLst>
              <a:ext uri="{FF2B5EF4-FFF2-40B4-BE49-F238E27FC236}">
                <a16:creationId xmlns:a16="http://schemas.microsoft.com/office/drawing/2014/main" id="{5F68E2CA-AF50-40FD-BBBE-A6BBE9F9A3CE}"/>
              </a:ext>
            </a:extLst>
          </p:cNvPr>
          <p:cNvSpPr>
            <a:spLocks noChangeArrowheads="1"/>
          </p:cNvSpPr>
          <p:nvPr/>
        </p:nvSpPr>
        <p:spPr bwMode="auto">
          <a:xfrm>
            <a:off x="194803" y="5821468"/>
            <a:ext cx="3793315" cy="963612"/>
          </a:xfrm>
          <a:prstGeom prst="rect">
            <a:avLst/>
          </a:prstGeom>
          <a:solidFill>
            <a:srgbClr val="000000">
              <a:alpha val="50000"/>
            </a:srgbClr>
          </a:solidFill>
          <a:ln w="9525">
            <a:solidFill>
              <a:schemeClr val="accent4"/>
            </a:solidFill>
            <a:miter lim="800000"/>
            <a:headEnd/>
            <a:tailEnd/>
          </a:ln>
          <a:effectLst/>
        </p:spPr>
        <p:txBody>
          <a:bodyPr/>
          <a:lstStyle/>
          <a:p>
            <a:r>
              <a:rPr lang="fr-FR" altLang="fr-FR" sz="1800" baseline="0" dirty="0">
                <a:solidFill>
                  <a:schemeClr val="bg1"/>
                </a:solidFill>
                <a:latin typeface="+mn-lt"/>
              </a:rPr>
              <a:t>Pierre Brunet </a:t>
            </a:r>
          </a:p>
          <a:p>
            <a:pPr>
              <a:spcAft>
                <a:spcPts val="300"/>
              </a:spcAft>
            </a:pPr>
            <a:r>
              <a:rPr lang="fr-FR" altLang="fr-FR" sz="1800" u="sng" baseline="0" dirty="0">
                <a:solidFill>
                  <a:schemeClr val="bg1"/>
                </a:solidFill>
                <a:latin typeface="+mn-lt"/>
                <a:hlinkClick r:id="rId5"/>
              </a:rPr>
              <a:t>pierre.m.brunet@free.fr</a:t>
            </a:r>
            <a:endParaRPr lang="fr-FR" altLang="fr-FR" sz="1800" u="sng" baseline="0" dirty="0">
              <a:solidFill>
                <a:schemeClr val="bg1"/>
              </a:solidFill>
              <a:latin typeface="+mn-lt"/>
            </a:endParaRPr>
          </a:p>
          <a:p>
            <a:r>
              <a:rPr lang="fr-FR" altLang="fr-FR" sz="1800" baseline="0" dirty="0">
                <a:solidFill>
                  <a:schemeClr val="bg1"/>
                </a:solidFill>
                <a:latin typeface="+mn-lt"/>
              </a:rPr>
              <a:t>Réseau juridique FNE</a:t>
            </a:r>
          </a:p>
        </p:txBody>
      </p:sp>
      <p:sp>
        <p:nvSpPr>
          <p:cNvPr id="15" name="Rectangle 15">
            <a:extLst>
              <a:ext uri="{FF2B5EF4-FFF2-40B4-BE49-F238E27FC236}">
                <a16:creationId xmlns:a16="http://schemas.microsoft.com/office/drawing/2014/main" id="{68CB8E90-C322-4B40-A098-75C49F73DCA3}"/>
              </a:ext>
            </a:extLst>
          </p:cNvPr>
          <p:cNvSpPr>
            <a:spLocks noChangeArrowheads="1"/>
          </p:cNvSpPr>
          <p:nvPr/>
        </p:nvSpPr>
        <p:spPr bwMode="auto">
          <a:xfrm>
            <a:off x="6564828" y="1340768"/>
            <a:ext cx="5205100" cy="1030067"/>
          </a:xfrm>
          <a:prstGeom prst="rect">
            <a:avLst/>
          </a:prstGeom>
          <a:solidFill>
            <a:srgbClr val="000000">
              <a:alpha val="28000"/>
            </a:srgbClr>
          </a:solidFill>
          <a:ln w="9525">
            <a:solidFill>
              <a:schemeClr val="accent4"/>
            </a:solidFill>
            <a:miter lim="800000"/>
            <a:headEnd/>
            <a:tailEnd/>
          </a:ln>
          <a:effectLst/>
        </p:spPr>
        <p:txBody>
          <a:bodyPr/>
          <a:lstStyle/>
          <a:p>
            <a:r>
              <a:rPr lang="fr-FR" altLang="fr-FR" sz="2800" i="1" baseline="0" dirty="0">
                <a:solidFill>
                  <a:schemeClr val="bg1"/>
                </a:solidFill>
                <a:latin typeface="+mn-lt"/>
              </a:rPr>
              <a:t>Présentation téléchargeable sur </a:t>
            </a:r>
            <a:r>
              <a:rPr lang="fr-FR" altLang="fr-FR" sz="2800" i="1" baseline="0" dirty="0">
                <a:solidFill>
                  <a:schemeClr val="bg1"/>
                </a:solidFill>
                <a:latin typeface="+mn-lt"/>
                <a:hlinkClick r:id="rId6"/>
              </a:rPr>
              <a:t>wikinight.free.fr</a:t>
            </a:r>
            <a:endParaRPr lang="fr-FR" altLang="fr-FR" sz="2800" i="1" baseline="0" dirty="0">
              <a:solidFill>
                <a:schemeClr val="bg1"/>
              </a:solidFill>
              <a:latin typeface="+mn-lt"/>
            </a:endParaRPr>
          </a:p>
        </p:txBody>
      </p:sp>
      <p:sp>
        <p:nvSpPr>
          <p:cNvPr id="16" name="Rectangle 4">
            <a:extLst>
              <a:ext uri="{FF2B5EF4-FFF2-40B4-BE49-F238E27FC236}">
                <a16:creationId xmlns:a16="http://schemas.microsoft.com/office/drawing/2014/main" id="{01355090-E6B4-421B-B6A4-96EFD682CE6E}"/>
              </a:ext>
            </a:extLst>
          </p:cNvPr>
          <p:cNvSpPr txBox="1">
            <a:spLocks noChangeArrowheads="1"/>
          </p:cNvSpPr>
          <p:nvPr/>
        </p:nvSpPr>
        <p:spPr>
          <a:xfrm>
            <a:off x="0" y="0"/>
            <a:ext cx="12192000" cy="1152525"/>
          </a:xfrm>
          <a:prstGeom prst="rect">
            <a:avLst/>
          </a:prstGeom>
          <a:solidFill>
            <a:srgbClr val="000000">
              <a:alpha val="20000"/>
            </a:srgbClr>
          </a:solidFill>
          <a:ln>
            <a:solidFill>
              <a:schemeClr val="tx1"/>
            </a:solidFill>
            <a:miter lim="800000"/>
            <a:headEnd/>
            <a:tailEnd/>
          </a:ln>
        </p:spPr>
        <p:txBody>
          <a:bodyPr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182563" fontAlgn="auto">
              <a:lnSpc>
                <a:spcPct val="100000"/>
              </a:lnSpc>
              <a:spcBef>
                <a:spcPts val="600"/>
              </a:spcBef>
              <a:spcAft>
                <a:spcPts val="0"/>
              </a:spcAft>
            </a:pPr>
            <a:r>
              <a:rPr lang="fr-FR" sz="3200" b="1" baseline="0" dirty="0">
                <a:latin typeface="Tahoma" panose="020B0604030504040204" pitchFamily="34" charset="0"/>
                <a:ea typeface="Tahoma" panose="020B0604030504040204" pitchFamily="34" charset="0"/>
                <a:cs typeface="Tahoma" panose="020B0604030504040204" pitchFamily="34" charset="0"/>
              </a:rPr>
              <a:t>Eclairage artificiel et milieux aquatiques</a:t>
            </a:r>
          </a:p>
          <a:p>
            <a:pPr marL="182563" fontAlgn="auto">
              <a:lnSpc>
                <a:spcPct val="100000"/>
              </a:lnSpc>
              <a:spcBef>
                <a:spcPts val="600"/>
              </a:spcBef>
              <a:spcAft>
                <a:spcPts val="0"/>
              </a:spcAft>
            </a:pPr>
            <a:r>
              <a:rPr lang="fr-FR" sz="3200" b="1" baseline="0" dirty="0">
                <a:latin typeface="Tahoma" panose="020B0604030504040204" pitchFamily="34" charset="0"/>
                <a:ea typeface="Tahoma" panose="020B0604030504040204" pitchFamily="34" charset="0"/>
                <a:cs typeface="Tahoma" panose="020B0604030504040204" pitchFamily="34" charset="0"/>
              </a:rPr>
              <a:t>Aspects réglementaires</a:t>
            </a:r>
          </a:p>
        </p:txBody>
      </p:sp>
      <p:sp>
        <p:nvSpPr>
          <p:cNvPr id="12" name="ZoneTexte 11">
            <a:extLst>
              <a:ext uri="{FF2B5EF4-FFF2-40B4-BE49-F238E27FC236}">
                <a16:creationId xmlns:a16="http://schemas.microsoft.com/office/drawing/2014/main" id="{BE1D64A8-D993-4B24-9A18-11AC402F1902}"/>
              </a:ext>
            </a:extLst>
          </p:cNvPr>
          <p:cNvSpPr txBox="1"/>
          <p:nvPr/>
        </p:nvSpPr>
        <p:spPr>
          <a:xfrm>
            <a:off x="5951984" y="6201349"/>
            <a:ext cx="6101080" cy="584775"/>
          </a:xfrm>
          <a:prstGeom prst="rect">
            <a:avLst/>
          </a:prstGeom>
          <a:noFill/>
        </p:spPr>
        <p:txBody>
          <a:bodyPr wrap="square">
            <a:spAutoFit/>
          </a:bodyPr>
          <a:lstStyle/>
          <a:p>
            <a:pPr algn="r"/>
            <a:r>
              <a:rPr lang="fr-FR" b="1" baseline="0" dirty="0">
                <a:solidFill>
                  <a:schemeClr val="bg1"/>
                </a:solidFill>
              </a:rPr>
              <a:t>Campagne FNE « </a:t>
            </a:r>
            <a:r>
              <a:rPr lang="fr-FR" b="1" baseline="0" dirty="0">
                <a:solidFill>
                  <a:schemeClr val="bg1"/>
                </a:solidFill>
                <a:hlinkClick r:id="rId7"/>
              </a:rPr>
              <a:t>Halo à l’eau </a:t>
            </a:r>
            <a:r>
              <a:rPr lang="fr-FR" b="1" baseline="0" dirty="0">
                <a:solidFill>
                  <a:schemeClr val="bg1"/>
                </a:solidFill>
              </a:rPr>
              <a:t>»</a:t>
            </a:r>
          </a:p>
          <a:p>
            <a:pPr algn="r"/>
            <a:r>
              <a:rPr lang="fr-FR" b="1" baseline="0" dirty="0" err="1">
                <a:solidFill>
                  <a:schemeClr val="bg1"/>
                </a:solidFill>
              </a:rPr>
              <a:t>Wébinaire</a:t>
            </a:r>
            <a:r>
              <a:rPr lang="fr-FR" b="1" baseline="0" dirty="0">
                <a:solidFill>
                  <a:schemeClr val="bg1"/>
                </a:solidFill>
              </a:rPr>
              <a:t>, 08 novembre 2022</a:t>
            </a:r>
          </a:p>
        </p:txBody>
      </p:sp>
    </p:spTree>
    <p:extLst>
      <p:ext uri="{BB962C8B-B14F-4D97-AF65-F5344CB8AC3E}">
        <p14:creationId xmlns:p14="http://schemas.microsoft.com/office/powerpoint/2010/main" val="3170858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5CB82D6B-B1E8-424D-A14D-045294EAD347}"/>
              </a:ext>
            </a:extLst>
          </p:cNvPr>
          <p:cNvSpPr>
            <a:spLocks noGrp="1"/>
          </p:cNvSpPr>
          <p:nvPr>
            <p:ph type="title"/>
          </p:nvPr>
        </p:nvSpPr>
        <p:spPr>
          <a:xfrm>
            <a:off x="838200" y="381582"/>
            <a:ext cx="10515600" cy="1325563"/>
          </a:xfrm>
        </p:spPr>
        <p:txBody>
          <a:bodyPr/>
          <a:lstStyle/>
          <a:p>
            <a:endParaRPr lang="fr-FR">
              <a:solidFill>
                <a:schemeClr val="bg1"/>
              </a:solidFill>
            </a:endParaRPr>
          </a:p>
        </p:txBody>
      </p:sp>
      <p:pic>
        <p:nvPicPr>
          <p:cNvPr id="9" name="Espace réservé du contenu 8">
            <a:hlinkClick r:id="rId2"/>
            <a:extLst>
              <a:ext uri="{FF2B5EF4-FFF2-40B4-BE49-F238E27FC236}">
                <a16:creationId xmlns:a16="http://schemas.microsoft.com/office/drawing/2014/main" id="{753C4323-07BF-4B66-85DC-ED0957714F9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702" y="-1"/>
            <a:ext cx="12179297" cy="6858001"/>
          </a:xfrm>
        </p:spPr>
      </p:pic>
      <p:sp>
        <p:nvSpPr>
          <p:cNvPr id="13" name="ZoneTexte 12">
            <a:extLst>
              <a:ext uri="{FF2B5EF4-FFF2-40B4-BE49-F238E27FC236}">
                <a16:creationId xmlns:a16="http://schemas.microsoft.com/office/drawing/2014/main" id="{CCB78A7A-8272-47C0-AE5A-E8B50F729CEE}"/>
              </a:ext>
            </a:extLst>
          </p:cNvPr>
          <p:cNvSpPr txBox="1"/>
          <p:nvPr/>
        </p:nvSpPr>
        <p:spPr>
          <a:xfrm>
            <a:off x="838200" y="4983039"/>
            <a:ext cx="3097560" cy="338554"/>
          </a:xfrm>
          <a:prstGeom prst="rect">
            <a:avLst/>
          </a:prstGeom>
          <a:noFill/>
        </p:spPr>
        <p:txBody>
          <a:bodyPr wrap="square" rtlCol="0">
            <a:spAutoFit/>
          </a:bodyPr>
          <a:lstStyle/>
          <a:p>
            <a:endParaRPr lang="fr-FR" baseline="0" dirty="0">
              <a:solidFill>
                <a:schemeClr val="bg1"/>
              </a:solidFill>
            </a:endParaRPr>
          </a:p>
        </p:txBody>
      </p:sp>
      <p:sp>
        <p:nvSpPr>
          <p:cNvPr id="14" name="ZoneTexte 13">
            <a:extLst>
              <a:ext uri="{FF2B5EF4-FFF2-40B4-BE49-F238E27FC236}">
                <a16:creationId xmlns:a16="http://schemas.microsoft.com/office/drawing/2014/main" id="{57058795-0FC3-44D7-996B-0E7E5D16D5A3}"/>
              </a:ext>
            </a:extLst>
          </p:cNvPr>
          <p:cNvSpPr txBox="1"/>
          <p:nvPr/>
        </p:nvSpPr>
        <p:spPr>
          <a:xfrm>
            <a:off x="20578" y="6093296"/>
            <a:ext cx="5383341" cy="584775"/>
          </a:xfrm>
          <a:prstGeom prst="rect">
            <a:avLst/>
          </a:prstGeom>
          <a:noFill/>
        </p:spPr>
        <p:txBody>
          <a:bodyPr wrap="square" rtlCol="0">
            <a:spAutoFit/>
          </a:bodyPr>
          <a:lstStyle/>
          <a:p>
            <a:r>
              <a:rPr lang="fr-FR" baseline="0" dirty="0">
                <a:solidFill>
                  <a:schemeClr val="bg1"/>
                </a:solidFill>
              </a:rPr>
              <a:t>Phytoplancton bioluminescent </a:t>
            </a:r>
            <a:r>
              <a:rPr lang="fr-FR" i="1" baseline="0" dirty="0">
                <a:solidFill>
                  <a:schemeClr val="bg1"/>
                </a:solidFill>
              </a:rPr>
              <a:t>Dinoflagellés</a:t>
            </a:r>
            <a:r>
              <a:rPr lang="fr-FR" baseline="0" dirty="0">
                <a:solidFill>
                  <a:schemeClr val="bg1"/>
                </a:solidFill>
              </a:rPr>
              <a:t>, New-Jersey</a:t>
            </a:r>
          </a:p>
          <a:p>
            <a:r>
              <a:rPr lang="fr-FR" baseline="0" dirty="0">
                <a:solidFill>
                  <a:schemeClr val="bg1"/>
                </a:solidFill>
                <a:hlinkClick r:id="rId2">
                  <a:extLst>
                    <a:ext uri="{A12FA001-AC4F-418D-AE19-62706E023703}">
                      <ahyp:hlinkClr xmlns:ahyp="http://schemas.microsoft.com/office/drawing/2018/hyperlinkcolor" val="tx"/>
                    </a:ext>
                  </a:extLst>
                </a:hlinkClick>
              </a:rPr>
              <a:t>Flickr calano82</a:t>
            </a:r>
            <a:endParaRPr lang="fr-FR" baseline="0" dirty="0">
              <a:solidFill>
                <a:schemeClr val="bg1"/>
              </a:solidFill>
            </a:endParaRPr>
          </a:p>
        </p:txBody>
      </p:sp>
      <p:pic>
        <p:nvPicPr>
          <p:cNvPr id="17" name="Image 16">
            <a:hlinkClick r:id="rId4"/>
            <a:extLst>
              <a:ext uri="{FF2B5EF4-FFF2-40B4-BE49-F238E27FC236}">
                <a16:creationId xmlns:a16="http://schemas.microsoft.com/office/drawing/2014/main" id="{708BDF9F-4DEC-4BCC-843E-93A287839F8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48328" y="4617132"/>
            <a:ext cx="3040013" cy="2145891"/>
          </a:xfrm>
          <a:prstGeom prst="rect">
            <a:avLst/>
          </a:prstGeom>
          <a:ln>
            <a:solidFill>
              <a:schemeClr val="accent2"/>
            </a:solidFill>
          </a:ln>
        </p:spPr>
      </p:pic>
      <p:sp>
        <p:nvSpPr>
          <p:cNvPr id="18" name="Rectangle 1">
            <a:extLst>
              <a:ext uri="{FF2B5EF4-FFF2-40B4-BE49-F238E27FC236}">
                <a16:creationId xmlns:a16="http://schemas.microsoft.com/office/drawing/2014/main" id="{6EDBD482-9EA8-44CC-B79C-D1780C3E8E3F}"/>
              </a:ext>
            </a:extLst>
          </p:cNvPr>
          <p:cNvSpPr>
            <a:spLocks noChangeArrowheads="1"/>
          </p:cNvSpPr>
          <p:nvPr/>
        </p:nvSpPr>
        <p:spPr bwMode="auto">
          <a:xfrm>
            <a:off x="108191" y="188640"/>
            <a:ext cx="4032448" cy="1938992"/>
          </a:xfrm>
          <a:prstGeom prst="rect">
            <a:avLst/>
          </a:prstGeom>
          <a:solidFill>
            <a:schemeClr val="tx1">
              <a:alpha val="29000"/>
            </a:schemeClr>
          </a:solidFill>
          <a:ln>
            <a:solidFill>
              <a:schemeClr val="accent2"/>
            </a:solid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1" u="none" strike="noStrike" cap="none" normalizeH="0" baseline="0" dirty="0">
                <a:ln>
                  <a:noFill/>
                </a:ln>
                <a:solidFill>
                  <a:schemeClr val="bg1"/>
                </a:solidFill>
                <a:effectLst/>
                <a:latin typeface="Arial Unicode MS"/>
              </a:rPr>
              <a:t>L'éclairage artificiel modifie considérablement l'intensité et le spectre de lumière la nuit et homogénéise l'environnement visuel nocturne dans l'espace et le temps</a:t>
            </a:r>
            <a:r>
              <a:rPr kumimoji="0" lang="fr-FR" altLang="fr-FR" sz="2000" b="0" i="1" u="none" strike="noStrike" cap="none" normalizeH="0" baseline="0" dirty="0">
                <a:ln>
                  <a:noFill/>
                </a:ln>
                <a:solidFill>
                  <a:schemeClr val="bg1"/>
                </a:solidFill>
                <a:effectLst/>
              </a:rPr>
              <a:t> </a:t>
            </a:r>
          </a:p>
        </p:txBody>
      </p:sp>
    </p:spTree>
    <p:extLst>
      <p:ext uri="{BB962C8B-B14F-4D97-AF65-F5344CB8AC3E}">
        <p14:creationId xmlns:p14="http://schemas.microsoft.com/office/powerpoint/2010/main" val="3693460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hlinkClick r:id="rId3"/>
          </p:cNvPr>
          <p:cNvPicPr>
            <a:picLocks noChangeAspect="1"/>
          </p:cNvPicPr>
          <p:nvPr/>
        </p:nvPicPr>
        <p:blipFill rotWithShape="1">
          <a:blip r:embed="rId4"/>
          <a:srcRect l="24259" r="25670"/>
          <a:stretch/>
        </p:blipFill>
        <p:spPr>
          <a:xfrm>
            <a:off x="7044185" y="1079574"/>
            <a:ext cx="5112568" cy="5743575"/>
          </a:xfrm>
          <a:prstGeom prst="rect">
            <a:avLst/>
          </a:prstGeom>
        </p:spPr>
      </p:pic>
      <p:sp>
        <p:nvSpPr>
          <p:cNvPr id="1533954" name="Rectangle 2"/>
          <p:cNvSpPr>
            <a:spLocks noGrp="1" noChangeArrowheads="1"/>
          </p:cNvSpPr>
          <p:nvPr>
            <p:ph type="title"/>
          </p:nvPr>
        </p:nvSpPr>
        <p:spPr>
          <a:xfrm>
            <a:off x="119335" y="143097"/>
            <a:ext cx="11017225" cy="936799"/>
          </a:xfr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fontScale="90000"/>
          </a:bodyPr>
          <a:lstStyle/>
          <a:p>
            <a:pPr marL="85725"/>
            <a:r>
              <a:rPr lang="fr-FR" altLang="fr-FR" sz="3600" dirty="0"/>
              <a:t>Réglementation et milieux aquatiques :</a:t>
            </a:r>
            <a:br>
              <a:rPr lang="fr-FR" altLang="fr-FR" sz="3600" dirty="0"/>
            </a:br>
            <a:r>
              <a:rPr lang="fr-FR" altLang="fr-FR" sz="3600" dirty="0"/>
              <a:t>le régime général avec quelques contraintes additionnelles</a:t>
            </a:r>
            <a:endParaRPr lang="fr-FR" altLang="fr-FR" sz="1800" dirty="0"/>
          </a:p>
        </p:txBody>
      </p:sp>
      <p:sp>
        <p:nvSpPr>
          <p:cNvPr id="3" name="Rectangle 4"/>
          <p:cNvSpPr>
            <a:spLocks noChangeArrowheads="1"/>
          </p:cNvSpPr>
          <p:nvPr/>
        </p:nvSpPr>
        <p:spPr bwMode="auto">
          <a:xfrm>
            <a:off x="1524001" y="10036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3"/>
          <p:cNvSpPr txBox="1">
            <a:spLocks noChangeArrowheads="1"/>
          </p:cNvSpPr>
          <p:nvPr/>
        </p:nvSpPr>
        <p:spPr>
          <a:xfrm>
            <a:off x="119335" y="1314243"/>
            <a:ext cx="6816948" cy="5343938"/>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lIns="92075" tIns="46038" rIns="92075" bIns="46038"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0"/>
              </a:spcBef>
              <a:spcAft>
                <a:spcPts val="0"/>
              </a:spcAft>
              <a:buNone/>
            </a:pPr>
            <a:endParaRPr lang="fr-FR" altLang="fr-FR" sz="100" b="0" baseline="0" dirty="0"/>
          </a:p>
          <a:p>
            <a:pPr marL="0" indent="-57150" fontAlgn="auto">
              <a:lnSpc>
                <a:spcPct val="100000"/>
              </a:lnSpc>
              <a:spcBef>
                <a:spcPts val="600"/>
              </a:spcBef>
              <a:spcAft>
                <a:spcPts val="1200"/>
              </a:spcAft>
              <a:buNone/>
            </a:pPr>
            <a:r>
              <a:rPr lang="fr-FR" altLang="fr-FR" sz="1800" u="sng" baseline="0" dirty="0">
                <a:solidFill>
                  <a:schemeClr val="bg1"/>
                </a:solidFill>
              </a:rPr>
              <a:t>Le cadre général</a:t>
            </a:r>
          </a:p>
          <a:p>
            <a:pPr marL="0" indent="-57150" fontAlgn="auto">
              <a:lnSpc>
                <a:spcPct val="100000"/>
              </a:lnSpc>
              <a:spcBef>
                <a:spcPts val="600"/>
              </a:spcBef>
              <a:spcAft>
                <a:spcPts val="1200"/>
              </a:spcAft>
              <a:buNone/>
            </a:pPr>
            <a:r>
              <a:rPr lang="fr-FR" altLang="fr-FR" sz="1600" b="0" baseline="0" dirty="0">
                <a:solidFill>
                  <a:srgbClr val="92D050"/>
                </a:solidFill>
              </a:rPr>
              <a:t>La Loi Grenelle </a:t>
            </a:r>
            <a:r>
              <a:rPr lang="fr-FR" altLang="fr-FR" sz="1600" b="0" baseline="0" dirty="0"/>
              <a:t>(</a:t>
            </a:r>
            <a:r>
              <a:rPr lang="fr-FR" altLang="fr-FR" sz="1600" b="0" i="1" u="sng" baseline="0" dirty="0">
                <a:solidFill>
                  <a:srgbClr val="66CCFF"/>
                </a:solidFill>
                <a:hlinkClick r:id="rId5"/>
              </a:rPr>
              <a:t>Loi 2010-788 du 12 juillet 2010</a:t>
            </a:r>
            <a:r>
              <a:rPr lang="fr-FR" altLang="fr-FR" sz="1600" b="0" baseline="0" dirty="0"/>
              <a:t>), par son aboutissement réglementaire, l’« </a:t>
            </a:r>
            <a:r>
              <a:rPr lang="fr-FR" altLang="fr-FR" sz="1600" b="0" i="1" baseline="0" dirty="0">
                <a:hlinkClick r:id="rId3"/>
              </a:rPr>
              <a:t>Arrêté du 27 décembre 2018 </a:t>
            </a:r>
            <a:r>
              <a:rPr lang="fr-FR" altLang="fr-FR" sz="1600" b="0" i="1" baseline="0" dirty="0"/>
              <a:t>relatif à la prévention, à la réduction et à la limitation des nuisances lumineuses </a:t>
            </a:r>
            <a:r>
              <a:rPr lang="fr-FR" altLang="fr-FR" sz="1600" b="0" baseline="0" dirty="0"/>
              <a:t>», </a:t>
            </a:r>
            <a:r>
              <a:rPr lang="fr-FR" altLang="fr-FR" sz="1600" b="0" baseline="0" dirty="0">
                <a:solidFill>
                  <a:srgbClr val="92D050"/>
                </a:solidFill>
              </a:rPr>
              <a:t>décline les paramètres de maîtrise et de réduction de la pollution lumineuse</a:t>
            </a:r>
            <a:r>
              <a:rPr lang="fr-FR" altLang="fr-FR" sz="1600" b="0" baseline="0" dirty="0"/>
              <a:t>, en particulier :</a:t>
            </a:r>
          </a:p>
          <a:p>
            <a:pPr marL="285750" indent="-342900" fontAlgn="auto">
              <a:lnSpc>
                <a:spcPct val="120000"/>
              </a:lnSpc>
              <a:spcBef>
                <a:spcPts val="600"/>
              </a:spcBef>
              <a:spcAft>
                <a:spcPts val="600"/>
              </a:spcAft>
              <a:buClr>
                <a:schemeClr val="accent4"/>
              </a:buClr>
            </a:pPr>
            <a:r>
              <a:rPr lang="fr-FR" altLang="fr-FR" sz="1800" baseline="0" dirty="0"/>
              <a:t>La quantité de lumière installée sur site</a:t>
            </a:r>
          </a:p>
          <a:p>
            <a:pPr marL="285750" indent="-342900" fontAlgn="auto">
              <a:lnSpc>
                <a:spcPct val="120000"/>
              </a:lnSpc>
              <a:spcBef>
                <a:spcPts val="600"/>
              </a:spcBef>
              <a:spcAft>
                <a:spcPts val="600"/>
              </a:spcAft>
              <a:buClr>
                <a:schemeClr val="accent4"/>
              </a:buClr>
            </a:pPr>
            <a:r>
              <a:rPr lang="fr-FR" altLang="fr-FR" sz="1800" baseline="0" dirty="0"/>
              <a:t>Le flux lumineux perdu</a:t>
            </a:r>
          </a:p>
          <a:p>
            <a:pPr marL="285750" indent="-342900" fontAlgn="auto">
              <a:lnSpc>
                <a:spcPct val="120000"/>
              </a:lnSpc>
              <a:spcBef>
                <a:spcPts val="600"/>
              </a:spcBef>
              <a:spcAft>
                <a:spcPts val="600"/>
              </a:spcAft>
              <a:buClr>
                <a:schemeClr val="accent4"/>
              </a:buClr>
            </a:pPr>
            <a:r>
              <a:rPr lang="fr-FR" altLang="fr-FR" sz="1800" baseline="0" dirty="0"/>
              <a:t>L’extinction</a:t>
            </a:r>
          </a:p>
          <a:p>
            <a:pPr marL="285750" indent="-342900" fontAlgn="auto">
              <a:lnSpc>
                <a:spcPct val="120000"/>
              </a:lnSpc>
              <a:spcBef>
                <a:spcPts val="600"/>
              </a:spcBef>
              <a:spcAft>
                <a:spcPts val="600"/>
              </a:spcAft>
              <a:buClr>
                <a:schemeClr val="accent4"/>
              </a:buClr>
            </a:pPr>
            <a:r>
              <a:rPr lang="fr-FR" altLang="fr-FR" sz="1800" baseline="0" dirty="0"/>
              <a:t>La couleur de la lumière</a:t>
            </a:r>
          </a:p>
          <a:p>
            <a:pPr marL="0" indent="0" fontAlgn="auto">
              <a:lnSpc>
                <a:spcPct val="120000"/>
              </a:lnSpc>
              <a:spcBef>
                <a:spcPts val="600"/>
              </a:spcBef>
              <a:spcAft>
                <a:spcPts val="600"/>
              </a:spcAft>
              <a:buNone/>
            </a:pPr>
            <a:r>
              <a:rPr lang="fr-FR" altLang="fr-FR" sz="1400" baseline="0" dirty="0">
                <a:solidFill>
                  <a:srgbClr val="92D050"/>
                </a:solidFill>
              </a:rPr>
              <a:t>INDIFFÉREMMENT SUR LES DOMAINES PUBLICS ET PRIVÉS </a:t>
            </a:r>
            <a:br>
              <a:rPr lang="fr-FR" altLang="fr-FR" sz="1400" i="1" baseline="0" dirty="0"/>
            </a:br>
            <a:endParaRPr lang="fr-FR" altLang="fr-FR" sz="1400" i="1" baseline="0" dirty="0"/>
          </a:p>
          <a:p>
            <a:pPr marL="0" indent="0" fontAlgn="auto">
              <a:lnSpc>
                <a:spcPct val="120000"/>
              </a:lnSpc>
              <a:spcBef>
                <a:spcPts val="600"/>
              </a:spcBef>
              <a:spcAft>
                <a:spcPts val="600"/>
              </a:spcAft>
              <a:buNone/>
            </a:pPr>
            <a:r>
              <a:rPr lang="fr-FR" altLang="fr-FR" sz="1400" b="0" i="1" baseline="0" dirty="0"/>
              <a:t>A noter : les prescriptions de l’Arrêté n’induisent aucun investissement ou coût additionnel de maintenance</a:t>
            </a:r>
            <a:endParaRPr lang="fr-FR" altLang="fr-FR" sz="1400" i="1" baseline="0" dirty="0"/>
          </a:p>
        </p:txBody>
      </p:sp>
    </p:spTree>
    <p:extLst>
      <p:ext uri="{BB962C8B-B14F-4D97-AF65-F5344CB8AC3E}">
        <p14:creationId xmlns:p14="http://schemas.microsoft.com/office/powerpoint/2010/main" val="2018902925"/>
      </p:ext>
    </p:extLst>
  </p:cSld>
  <p:clrMapOvr>
    <a:masterClrMapping/>
  </p:clrMapOvr>
  <p:transition>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hlinkClick r:id="rId3"/>
          </p:cNvPr>
          <p:cNvPicPr>
            <a:picLocks noChangeAspect="1"/>
          </p:cNvPicPr>
          <p:nvPr/>
        </p:nvPicPr>
        <p:blipFill rotWithShape="1">
          <a:blip r:embed="rId4"/>
          <a:srcRect l="24259" r="25670"/>
          <a:stretch/>
        </p:blipFill>
        <p:spPr>
          <a:xfrm>
            <a:off x="7044185" y="1079574"/>
            <a:ext cx="5112568" cy="5743575"/>
          </a:xfrm>
          <a:prstGeom prst="rect">
            <a:avLst/>
          </a:prstGeom>
        </p:spPr>
      </p:pic>
      <p:sp>
        <p:nvSpPr>
          <p:cNvPr id="1533954" name="Rectangle 2"/>
          <p:cNvSpPr>
            <a:spLocks noGrp="1" noChangeArrowheads="1"/>
          </p:cNvSpPr>
          <p:nvPr>
            <p:ph type="title"/>
          </p:nvPr>
        </p:nvSpPr>
        <p:spPr>
          <a:xfrm>
            <a:off x="119335" y="143097"/>
            <a:ext cx="11017225" cy="936799"/>
          </a:xfr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a:bodyPr>
          <a:lstStyle/>
          <a:p>
            <a:pPr marL="85725"/>
            <a:r>
              <a:rPr lang="fr-FR" altLang="fr-FR" sz="3600" dirty="0"/>
              <a:t>Les installations d’éclairages concernées (</a:t>
            </a:r>
            <a:r>
              <a:rPr lang="fr-FR" altLang="fr-FR" sz="3600" dirty="0">
                <a:hlinkClick r:id="rId5"/>
              </a:rPr>
              <a:t>art. 1</a:t>
            </a:r>
            <a:r>
              <a:rPr lang="fr-FR" altLang="fr-FR" sz="3600" dirty="0"/>
              <a:t>)</a:t>
            </a:r>
            <a:endParaRPr lang="fr-FR" altLang="fr-FR" sz="1800" dirty="0"/>
          </a:p>
        </p:txBody>
      </p:sp>
      <p:sp>
        <p:nvSpPr>
          <p:cNvPr id="3" name="Rectangle 4"/>
          <p:cNvSpPr>
            <a:spLocks noChangeArrowheads="1"/>
          </p:cNvSpPr>
          <p:nvPr/>
        </p:nvSpPr>
        <p:spPr bwMode="auto">
          <a:xfrm>
            <a:off x="1524001" y="10036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3"/>
          <p:cNvSpPr txBox="1">
            <a:spLocks noChangeArrowheads="1"/>
          </p:cNvSpPr>
          <p:nvPr/>
        </p:nvSpPr>
        <p:spPr>
          <a:xfrm>
            <a:off x="119335" y="1314243"/>
            <a:ext cx="6816948" cy="5343938"/>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lIns="92075" tIns="46038" rIns="92075" bIns="46038"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0"/>
              </a:spcBef>
              <a:spcAft>
                <a:spcPts val="0"/>
              </a:spcAft>
              <a:buNone/>
            </a:pPr>
            <a:endParaRPr lang="fr-FR" altLang="fr-FR" sz="100" b="0" baseline="0" dirty="0"/>
          </a:p>
          <a:p>
            <a:pPr marL="0" indent="-57150" fontAlgn="auto">
              <a:lnSpc>
                <a:spcPct val="100000"/>
              </a:lnSpc>
              <a:spcBef>
                <a:spcPts val="600"/>
              </a:spcBef>
              <a:spcAft>
                <a:spcPts val="1200"/>
              </a:spcAft>
              <a:buNone/>
            </a:pPr>
            <a:r>
              <a:rPr lang="fr-FR" altLang="fr-FR" sz="2400" b="0" baseline="0" dirty="0">
                <a:solidFill>
                  <a:schemeClr val="bg1"/>
                </a:solidFill>
              </a:rPr>
              <a:t>Essentiellement</a:t>
            </a:r>
            <a:r>
              <a:rPr lang="fr-FR" altLang="fr-FR" sz="2400" b="0" baseline="0" dirty="0"/>
              <a:t> :</a:t>
            </a:r>
          </a:p>
          <a:p>
            <a:pPr fontAlgn="auto">
              <a:lnSpc>
                <a:spcPct val="100000"/>
              </a:lnSpc>
              <a:spcBef>
                <a:spcPts val="600"/>
              </a:spcBef>
              <a:spcAft>
                <a:spcPts val="1200"/>
              </a:spcAft>
              <a:buClr>
                <a:schemeClr val="accent2"/>
              </a:buClr>
            </a:pPr>
            <a:r>
              <a:rPr lang="fr-FR" altLang="fr-FR" sz="1800" b="0" baseline="0" dirty="0"/>
              <a:t>Les éclairages assurant la sécurité des déplacements, des biens, et des personnes : </a:t>
            </a:r>
            <a:r>
              <a:rPr lang="fr-FR" altLang="fr-FR" sz="1800" baseline="0" dirty="0"/>
              <a:t>« voirie » publique et privée</a:t>
            </a:r>
          </a:p>
          <a:p>
            <a:pPr fontAlgn="auto">
              <a:lnSpc>
                <a:spcPct val="100000"/>
              </a:lnSpc>
              <a:spcBef>
                <a:spcPts val="600"/>
              </a:spcBef>
              <a:spcAft>
                <a:spcPts val="1200"/>
              </a:spcAft>
              <a:buClr>
                <a:schemeClr val="accent2"/>
              </a:buClr>
            </a:pPr>
            <a:r>
              <a:rPr lang="fr-FR" altLang="fr-FR" sz="1800" b="0" baseline="0" dirty="0"/>
              <a:t>Les éclairages des </a:t>
            </a:r>
            <a:r>
              <a:rPr lang="fr-FR" altLang="fr-FR" sz="1800" baseline="0" dirty="0"/>
              <a:t>parcs de stationnement</a:t>
            </a:r>
          </a:p>
          <a:p>
            <a:pPr fontAlgn="auto">
              <a:lnSpc>
                <a:spcPct val="100000"/>
              </a:lnSpc>
              <a:spcBef>
                <a:spcPts val="600"/>
              </a:spcBef>
              <a:spcAft>
                <a:spcPts val="1200"/>
              </a:spcAft>
              <a:buClr>
                <a:schemeClr val="accent2"/>
              </a:buClr>
            </a:pPr>
            <a:r>
              <a:rPr lang="fr-FR" altLang="fr-FR" sz="1800" b="0" baseline="0" dirty="0"/>
              <a:t>Les </a:t>
            </a:r>
            <a:r>
              <a:rPr lang="fr-FR" altLang="fr-FR" sz="1800" baseline="0" dirty="0"/>
              <a:t>mises en lumière </a:t>
            </a:r>
            <a:r>
              <a:rPr lang="fr-FR" altLang="fr-FR" sz="1800" b="0" baseline="0" dirty="0"/>
              <a:t>du patrimoine, du cadre bâti, des parcs et jardins</a:t>
            </a:r>
          </a:p>
          <a:p>
            <a:pPr fontAlgn="auto">
              <a:lnSpc>
                <a:spcPct val="100000"/>
              </a:lnSpc>
              <a:spcBef>
                <a:spcPts val="600"/>
              </a:spcBef>
              <a:spcAft>
                <a:spcPts val="1200"/>
              </a:spcAft>
              <a:buClr>
                <a:schemeClr val="accent2"/>
              </a:buClr>
            </a:pPr>
            <a:r>
              <a:rPr lang="fr-FR" altLang="fr-FR" sz="1800" b="0" baseline="0" dirty="0"/>
              <a:t>Les </a:t>
            </a:r>
            <a:r>
              <a:rPr lang="fr-FR" altLang="fr-FR" sz="1800" baseline="0" dirty="0"/>
              <a:t>mises en lumière </a:t>
            </a:r>
            <a:r>
              <a:rPr lang="fr-FR" altLang="fr-FR" sz="1800" b="0" baseline="0" dirty="0"/>
              <a:t>des bâtiments non résidentiels : commerciaux, professionnels,…</a:t>
            </a:r>
          </a:p>
          <a:p>
            <a:pPr fontAlgn="auto">
              <a:lnSpc>
                <a:spcPct val="100000"/>
              </a:lnSpc>
              <a:spcBef>
                <a:spcPts val="600"/>
              </a:spcBef>
              <a:spcAft>
                <a:spcPts val="1200"/>
              </a:spcAft>
              <a:buClr>
                <a:schemeClr val="accent2"/>
              </a:buClr>
            </a:pPr>
            <a:r>
              <a:rPr lang="fr-FR" altLang="fr-FR" sz="1800" b="0" baseline="0" dirty="0"/>
              <a:t>Les éclairages de </a:t>
            </a:r>
            <a:r>
              <a:rPr lang="fr-FR" altLang="fr-FR" sz="1800" baseline="0" dirty="0"/>
              <a:t>chantiers</a:t>
            </a:r>
            <a:endParaRPr lang="fr-FR" altLang="fr-FR" sz="1400" i="1" baseline="0" dirty="0"/>
          </a:p>
        </p:txBody>
      </p:sp>
    </p:spTree>
    <p:extLst>
      <p:ext uri="{BB962C8B-B14F-4D97-AF65-F5344CB8AC3E}">
        <p14:creationId xmlns:p14="http://schemas.microsoft.com/office/powerpoint/2010/main" val="3540658464"/>
      </p:ext>
    </p:extLst>
  </p:cSld>
  <p:clrMapOvr>
    <a:masterClrMapping/>
  </p:clrMapOvr>
  <p:transition>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93913"/>
            <a:ext cx="4957732" cy="4264087"/>
          </a:xfrm>
          <a:prstGeom prst="rect">
            <a:avLst/>
          </a:prstGeom>
        </p:spPr>
      </p:pic>
      <p:sp>
        <p:nvSpPr>
          <p:cNvPr id="23" name="Titre 22"/>
          <p:cNvSpPr>
            <a:spLocks noGrp="1"/>
          </p:cNvSpPr>
          <p:nvPr>
            <p:ph type="title"/>
          </p:nvPr>
        </p:nvSpPr>
        <p:spPr/>
        <p:txBody>
          <a:bodyPr/>
          <a:lstStyle/>
          <a:p>
            <a:endParaRPr lang="fr-FR" dirty="0"/>
          </a:p>
        </p:txBody>
      </p:sp>
      <p:sp>
        <p:nvSpPr>
          <p:cNvPr id="27" name="Rectangle 2"/>
          <p:cNvSpPr txBox="1">
            <a:spLocks noChangeArrowheads="1"/>
          </p:cNvSpPr>
          <p:nvPr/>
        </p:nvSpPr>
        <p:spPr>
          <a:xfrm>
            <a:off x="119335" y="80627"/>
            <a:ext cx="11017225" cy="1027893"/>
          </a:xfrm>
          <a:prstGeom prst="rect">
            <a:avLst/>
          </a:prstGeo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fontScale="975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spcBef>
                <a:spcPts val="600"/>
              </a:spcBef>
              <a:spcAft>
                <a:spcPts val="600"/>
              </a:spcAft>
            </a:pPr>
            <a:r>
              <a:rPr lang="fr-FR" altLang="fr-FR" sz="3200" baseline="0" dirty="0"/>
              <a:t>La quantité de lumière installée sur site :</a:t>
            </a:r>
          </a:p>
          <a:p>
            <a:pPr fontAlgn="auto">
              <a:spcBef>
                <a:spcPts val="600"/>
              </a:spcBef>
              <a:spcAft>
                <a:spcPts val="600"/>
              </a:spcAft>
            </a:pPr>
            <a:r>
              <a:rPr lang="fr-FR" altLang="fr-FR" sz="3200" baseline="0" dirty="0"/>
              <a:t>« Densité Surfacique de Flux Lumineux Installé »</a:t>
            </a:r>
          </a:p>
        </p:txBody>
      </p:sp>
      <p:sp>
        <p:nvSpPr>
          <p:cNvPr id="28" name="Rectangle 3"/>
          <p:cNvSpPr txBox="1">
            <a:spLocks noChangeArrowheads="1"/>
          </p:cNvSpPr>
          <p:nvPr/>
        </p:nvSpPr>
        <p:spPr>
          <a:xfrm>
            <a:off x="116381" y="1435720"/>
            <a:ext cx="4716525" cy="736506"/>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lIns="92075" tIns="46038" rIns="92075" bIns="46038"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600"/>
              </a:spcBef>
              <a:spcAft>
                <a:spcPts val="600"/>
              </a:spcAft>
              <a:buNone/>
            </a:pPr>
            <a:endParaRPr lang="fr-FR" altLang="fr-FR" sz="100" b="0" baseline="0" dirty="0"/>
          </a:p>
          <a:p>
            <a:pPr marL="0" indent="0">
              <a:lnSpc>
                <a:spcPct val="100000"/>
              </a:lnSpc>
              <a:spcBef>
                <a:spcPts val="0"/>
              </a:spcBef>
              <a:spcAft>
                <a:spcPts val="600"/>
              </a:spcAft>
              <a:buClr>
                <a:srgbClr val="DDAB63"/>
              </a:buClr>
              <a:buSzPct val="100000"/>
              <a:buNone/>
            </a:pPr>
            <a:r>
              <a:rPr lang="fr-FR" altLang="fr-FR" sz="1600" baseline="0" dirty="0">
                <a:solidFill>
                  <a:schemeClr val="bg1"/>
                </a:solidFill>
              </a:rPr>
              <a:t>Une lampe, un module </a:t>
            </a:r>
            <a:r>
              <a:rPr lang="fr-FR" altLang="fr-FR" sz="1600" baseline="0" dirty="0" err="1">
                <a:solidFill>
                  <a:schemeClr val="bg1"/>
                </a:solidFill>
              </a:rPr>
              <a:t>led</a:t>
            </a:r>
            <a:r>
              <a:rPr lang="fr-FR" altLang="fr-FR" sz="1600" baseline="0" dirty="0">
                <a:solidFill>
                  <a:schemeClr val="bg1"/>
                </a:solidFill>
              </a:rPr>
              <a:t>, émettent une </a:t>
            </a:r>
            <a:r>
              <a:rPr lang="fr-FR" altLang="fr-FR" sz="1600" baseline="0" dirty="0">
                <a:solidFill>
                  <a:srgbClr val="92D050"/>
                </a:solidFill>
              </a:rPr>
              <a:t>quantité de lumière, exprimée en lumens</a:t>
            </a:r>
          </a:p>
        </p:txBody>
      </p:sp>
      <p:sp>
        <p:nvSpPr>
          <p:cNvPr id="29" name="Rectangle 3"/>
          <p:cNvSpPr txBox="1">
            <a:spLocks noChangeArrowheads="1"/>
          </p:cNvSpPr>
          <p:nvPr/>
        </p:nvSpPr>
        <p:spPr>
          <a:xfrm>
            <a:off x="5051884" y="1435720"/>
            <a:ext cx="7140116" cy="923972"/>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lIns="92075" tIns="46038" rIns="92075" bIns="46038" rtlCol="0">
            <a:sp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600"/>
              </a:spcBef>
              <a:spcAft>
                <a:spcPts val="600"/>
              </a:spcAft>
              <a:buNone/>
            </a:pPr>
            <a:endParaRPr lang="fr-FR" altLang="fr-FR" sz="100" b="0" baseline="0" dirty="0"/>
          </a:p>
          <a:p>
            <a:pPr marL="0" indent="0">
              <a:lnSpc>
                <a:spcPct val="100000"/>
              </a:lnSpc>
              <a:spcBef>
                <a:spcPts val="0"/>
              </a:spcBef>
              <a:spcAft>
                <a:spcPts val="600"/>
              </a:spcAft>
              <a:buClr>
                <a:srgbClr val="DDAB63"/>
              </a:buClr>
              <a:buSzPct val="100000"/>
              <a:buNone/>
            </a:pPr>
            <a:r>
              <a:rPr lang="fr-FR" altLang="fr-FR" sz="1600" baseline="0" dirty="0">
                <a:solidFill>
                  <a:srgbClr val="92D050"/>
                </a:solidFill>
              </a:rPr>
              <a:t>L’éclairement</a:t>
            </a:r>
            <a:r>
              <a:rPr lang="fr-FR" altLang="fr-FR" sz="1600" baseline="0" dirty="0">
                <a:solidFill>
                  <a:schemeClr val="bg1"/>
                </a:solidFill>
              </a:rPr>
              <a:t>, exprimé en lux, est le nombre de lumens qui atteignent une surface donnée, divisé par cette surface :                   1 </a:t>
            </a:r>
            <a:r>
              <a:rPr lang="fr-FR" altLang="fr-FR" sz="1600" baseline="0" dirty="0">
                <a:solidFill>
                  <a:srgbClr val="92D050"/>
                </a:solidFill>
              </a:rPr>
              <a:t>lux</a:t>
            </a:r>
            <a:r>
              <a:rPr lang="fr-FR" altLang="fr-FR" sz="1600" baseline="0" dirty="0">
                <a:solidFill>
                  <a:schemeClr val="bg1"/>
                </a:solidFill>
              </a:rPr>
              <a:t> = 1 lumen/m</a:t>
            </a:r>
            <a:r>
              <a:rPr lang="fr-FR" altLang="fr-FR" sz="1600" baseline="30000" dirty="0">
                <a:solidFill>
                  <a:schemeClr val="bg1"/>
                </a:solidFill>
              </a:rPr>
              <a:t>2 </a:t>
            </a:r>
            <a:r>
              <a:rPr lang="fr-FR" altLang="fr-FR" sz="1600" baseline="0" dirty="0">
                <a:solidFill>
                  <a:schemeClr val="bg1"/>
                </a:solidFill>
              </a:rPr>
              <a:t>= 1 lm/m</a:t>
            </a:r>
            <a:r>
              <a:rPr lang="fr-FR" altLang="fr-FR" sz="1600" baseline="30000" dirty="0">
                <a:solidFill>
                  <a:schemeClr val="bg1"/>
                </a:solidFill>
              </a:rPr>
              <a:t>2 </a:t>
            </a:r>
          </a:p>
        </p:txBody>
      </p:sp>
      <p:sp>
        <p:nvSpPr>
          <p:cNvPr id="30" name="Ellipse 29"/>
          <p:cNvSpPr/>
          <p:nvPr/>
        </p:nvSpPr>
        <p:spPr>
          <a:xfrm>
            <a:off x="-88795" y="3724492"/>
            <a:ext cx="1307148" cy="5363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7" name="Groupe 36"/>
          <p:cNvGrpSpPr/>
          <p:nvPr/>
        </p:nvGrpSpPr>
        <p:grpSpPr>
          <a:xfrm>
            <a:off x="5046527" y="2427608"/>
            <a:ext cx="7145473" cy="4430392"/>
            <a:chOff x="5029163" y="2708920"/>
            <a:chExt cx="7145473" cy="4149080"/>
          </a:xfrm>
        </p:grpSpPr>
        <p:grpSp>
          <p:nvGrpSpPr>
            <p:cNvPr id="33" name="Groupe 32"/>
            <p:cNvGrpSpPr/>
            <p:nvPr/>
          </p:nvGrpSpPr>
          <p:grpSpPr>
            <a:xfrm>
              <a:off x="5029163" y="2708920"/>
              <a:ext cx="7145473" cy="4149080"/>
              <a:chOff x="143287" y="1222672"/>
              <a:chExt cx="9444372" cy="5443392"/>
            </a:xfrm>
          </p:grpSpPr>
          <p:pic>
            <p:nvPicPr>
              <p:cNvPr id="34" name="Image 33">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287" y="1222672"/>
                <a:ext cx="9444372" cy="5443392"/>
              </a:xfrm>
              <a:prstGeom prst="rect">
                <a:avLst/>
              </a:prstGeom>
              <a:ln>
                <a:solidFill>
                  <a:schemeClr val="accent2"/>
                </a:solidFill>
              </a:ln>
            </p:spPr>
          </p:pic>
          <p:sp>
            <p:nvSpPr>
              <p:cNvPr id="35" name="Rectangle 34"/>
              <p:cNvSpPr/>
              <p:nvPr/>
            </p:nvSpPr>
            <p:spPr>
              <a:xfrm>
                <a:off x="1037438" y="5883511"/>
                <a:ext cx="1980220" cy="468052"/>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p:cNvSpPr/>
              <p:nvPr/>
            </p:nvSpPr>
            <p:spPr>
              <a:xfrm>
                <a:off x="5555940" y="5409220"/>
                <a:ext cx="2178243" cy="468052"/>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1" name="ZoneTexte 30"/>
            <p:cNvSpPr txBox="1"/>
            <p:nvPr/>
          </p:nvSpPr>
          <p:spPr>
            <a:xfrm>
              <a:off x="5844907" y="6282005"/>
              <a:ext cx="2304256" cy="338554"/>
            </a:xfrm>
            <a:prstGeom prst="rect">
              <a:avLst/>
            </a:prstGeom>
            <a:no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1m</a:t>
              </a:r>
              <a:r>
                <a:rPr lang="fr-FR" baseline="30000" dirty="0">
                  <a:solidFill>
                    <a:schemeClr val="bg1">
                      <a:lumMod val="75000"/>
                    </a:schemeClr>
                  </a:solidFill>
                  <a:latin typeface="Times New Roman" panose="02020603050405020304" pitchFamily="18" charset="0"/>
                  <a:cs typeface="Times New Roman" panose="02020603050405020304" pitchFamily="18" charset="0"/>
                </a:rPr>
                <a:t>2</a:t>
              </a:r>
              <a:r>
                <a:rPr lang="fr-FR" baseline="0" dirty="0">
                  <a:solidFill>
                    <a:schemeClr val="bg1">
                      <a:lumMod val="75000"/>
                    </a:schemeClr>
                  </a:solidFill>
                  <a:latin typeface="Times New Roman" panose="02020603050405020304" pitchFamily="18" charset="0"/>
                  <a:cs typeface="Times New Roman" panose="02020603050405020304" pitchFamily="18" charset="0"/>
                </a:rPr>
                <a:t> </a:t>
              </a:r>
              <a:r>
                <a:rPr lang="fr-FR" baseline="0" dirty="0">
                  <a:solidFill>
                    <a:schemeClr val="bg1">
                      <a:lumMod val="75000"/>
                    </a:schemeClr>
                  </a:solidFill>
                  <a:latin typeface="Times New Roman" panose="02020603050405020304" pitchFamily="18" charset="0"/>
                  <a:cs typeface="Times New Roman" panose="02020603050405020304" pitchFamily="18" charset="0"/>
                  <a:sym typeface="Symbol" panose="05050102010706020507" pitchFamily="18" charset="2"/>
                </a:rPr>
                <a:t> 900 lux</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38" name="ZoneTexte 37"/>
            <p:cNvSpPr txBox="1"/>
            <p:nvPr/>
          </p:nvSpPr>
          <p:spPr>
            <a:xfrm>
              <a:off x="9169224" y="5888901"/>
              <a:ext cx="2304256" cy="338554"/>
            </a:xfrm>
            <a:prstGeom prst="rect">
              <a:avLst/>
            </a:prstGeom>
            <a:no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1000m</a:t>
              </a:r>
              <a:r>
                <a:rPr lang="fr-FR" baseline="30000" dirty="0">
                  <a:solidFill>
                    <a:schemeClr val="bg1">
                      <a:lumMod val="75000"/>
                    </a:schemeClr>
                  </a:solidFill>
                  <a:latin typeface="Times New Roman" panose="02020603050405020304" pitchFamily="18" charset="0"/>
                  <a:cs typeface="Times New Roman" panose="02020603050405020304" pitchFamily="18" charset="0"/>
                </a:rPr>
                <a:t>2</a:t>
              </a:r>
              <a:r>
                <a:rPr lang="fr-FR" baseline="0" dirty="0">
                  <a:solidFill>
                    <a:schemeClr val="bg1">
                      <a:lumMod val="75000"/>
                    </a:schemeClr>
                  </a:solidFill>
                  <a:latin typeface="Times New Roman" panose="02020603050405020304" pitchFamily="18" charset="0"/>
                  <a:cs typeface="Times New Roman" panose="02020603050405020304" pitchFamily="18" charset="0"/>
                </a:rPr>
                <a:t> </a:t>
              </a:r>
              <a:r>
                <a:rPr lang="fr-FR" baseline="0" dirty="0">
                  <a:solidFill>
                    <a:schemeClr val="bg1">
                      <a:lumMod val="75000"/>
                    </a:schemeClr>
                  </a:solidFill>
                  <a:latin typeface="Times New Roman" panose="02020603050405020304" pitchFamily="18" charset="0"/>
                  <a:cs typeface="Times New Roman" panose="02020603050405020304" pitchFamily="18" charset="0"/>
                  <a:sym typeface="Symbol" panose="05050102010706020507" pitchFamily="18" charset="2"/>
                </a:rPr>
                <a:t> 0,9 lux</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39" name="ZoneTexte 38"/>
            <p:cNvSpPr txBox="1"/>
            <p:nvPr/>
          </p:nvSpPr>
          <p:spPr>
            <a:xfrm>
              <a:off x="6600056" y="3005228"/>
              <a:ext cx="2232248" cy="338554"/>
            </a:xfrm>
            <a:prstGeom prst="rect">
              <a:avLst/>
            </a:prstGeom>
            <a:solidFill>
              <a:srgbClr val="000000"/>
            </a:solid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1000 lumens</a:t>
              </a:r>
            </a:p>
          </p:txBody>
        </p:sp>
      </p:grpSp>
      <p:sp>
        <p:nvSpPr>
          <p:cNvPr id="18" name="ZoneTexte 17">
            <a:extLst>
              <a:ext uri="{FF2B5EF4-FFF2-40B4-BE49-F238E27FC236}">
                <a16:creationId xmlns:a16="http://schemas.microsoft.com/office/drawing/2014/main" id="{2BE0E28E-7C60-4B5D-90F3-D0E8B673B55B}"/>
              </a:ext>
            </a:extLst>
          </p:cNvPr>
          <p:cNvSpPr txBox="1"/>
          <p:nvPr/>
        </p:nvSpPr>
        <p:spPr>
          <a:xfrm>
            <a:off x="6717721" y="2763006"/>
            <a:ext cx="1459474" cy="338554"/>
          </a:xfrm>
          <a:prstGeom prst="rect">
            <a:avLst/>
          </a:prstGeom>
          <a:solidFill>
            <a:srgbClr val="000000"/>
          </a:solidFill>
        </p:spPr>
        <p:txBody>
          <a:bodyPr wrap="square" rtlCol="0">
            <a:spAutoFit/>
          </a:bodyPr>
          <a:lstStyle/>
          <a:p>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20" name="ZoneTexte 19">
            <a:extLst>
              <a:ext uri="{FF2B5EF4-FFF2-40B4-BE49-F238E27FC236}">
                <a16:creationId xmlns:a16="http://schemas.microsoft.com/office/drawing/2014/main" id="{4966A5A4-BC80-4ED6-8C78-9DB5F7807355}"/>
              </a:ext>
            </a:extLst>
          </p:cNvPr>
          <p:cNvSpPr txBox="1"/>
          <p:nvPr/>
        </p:nvSpPr>
        <p:spPr>
          <a:xfrm>
            <a:off x="10128448" y="2744006"/>
            <a:ext cx="1459474" cy="338554"/>
          </a:xfrm>
          <a:prstGeom prst="rect">
            <a:avLst/>
          </a:prstGeom>
          <a:solidFill>
            <a:srgbClr val="000000"/>
          </a:solidFill>
        </p:spPr>
        <p:txBody>
          <a:bodyPr wrap="square" rtlCol="0">
            <a:spAutoFit/>
          </a:bodyPr>
          <a:lstStyle/>
          <a:p>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17" name="ZoneTexte 16">
            <a:extLst>
              <a:ext uri="{FF2B5EF4-FFF2-40B4-BE49-F238E27FC236}">
                <a16:creationId xmlns:a16="http://schemas.microsoft.com/office/drawing/2014/main" id="{CB8596F9-DA6C-429A-9453-B052BCF09B04}"/>
              </a:ext>
            </a:extLst>
          </p:cNvPr>
          <p:cNvSpPr txBox="1"/>
          <p:nvPr/>
        </p:nvSpPr>
        <p:spPr>
          <a:xfrm>
            <a:off x="6472308" y="2499940"/>
            <a:ext cx="2870464" cy="1785104"/>
          </a:xfrm>
          <a:prstGeom prst="rect">
            <a:avLst/>
          </a:prstGeom>
          <a:noFill/>
        </p:spPr>
        <p:txBody>
          <a:bodyPr wrap="square" rtlCol="0">
            <a:spAutoFit/>
          </a:bodyPr>
          <a:lstStyle/>
          <a:p>
            <a:pPr algn="ctr"/>
            <a:r>
              <a:rPr lang="fr-FR" baseline="0" dirty="0">
                <a:solidFill>
                  <a:schemeClr val="bg1">
                    <a:lumMod val="75000"/>
                  </a:schemeClr>
                </a:solidFill>
                <a:latin typeface="Times New Roman" panose="02020603050405020304" pitchFamily="18" charset="0"/>
                <a:cs typeface="Times New Roman" panose="02020603050405020304" pitchFamily="18" charset="0"/>
              </a:rPr>
              <a:t>Flux de </a:t>
            </a:r>
            <a:r>
              <a:rPr lang="fr-FR" u="sng" baseline="0" dirty="0">
                <a:solidFill>
                  <a:schemeClr val="bg1">
                    <a:lumMod val="75000"/>
                  </a:schemeClr>
                </a:solidFill>
                <a:latin typeface="Times New Roman" panose="02020603050405020304" pitchFamily="18" charset="0"/>
                <a:cs typeface="Times New Roman" panose="02020603050405020304" pitchFamily="18" charset="0"/>
              </a:rPr>
              <a:t>source</a:t>
            </a:r>
            <a:r>
              <a:rPr lang="fr-FR" baseline="0" dirty="0">
                <a:solidFill>
                  <a:schemeClr val="bg1">
                    <a:lumMod val="75000"/>
                  </a:schemeClr>
                </a:solidFill>
                <a:latin typeface="Times New Roman" panose="02020603050405020304" pitchFamily="18" charset="0"/>
                <a:cs typeface="Times New Roman" panose="02020603050405020304" pitchFamily="18" charset="0"/>
              </a:rPr>
              <a:t> </a:t>
            </a:r>
          </a:p>
          <a:p>
            <a:pPr algn="ctr"/>
            <a:r>
              <a:rPr lang="fr-FR" baseline="0" dirty="0">
                <a:solidFill>
                  <a:schemeClr val="bg1">
                    <a:lumMod val="75000"/>
                  </a:schemeClr>
                </a:solidFill>
                <a:latin typeface="Times New Roman" panose="02020603050405020304" pitchFamily="18" charset="0"/>
                <a:cs typeface="Times New Roman" panose="02020603050405020304" pitchFamily="18" charset="0"/>
              </a:rPr>
              <a:t>(lampe, module </a:t>
            </a:r>
            <a:r>
              <a:rPr lang="fr-FR" baseline="0" dirty="0" err="1">
                <a:solidFill>
                  <a:schemeClr val="bg1">
                    <a:lumMod val="75000"/>
                  </a:schemeClr>
                </a:solidFill>
                <a:latin typeface="Times New Roman" panose="02020603050405020304" pitchFamily="18" charset="0"/>
                <a:cs typeface="Times New Roman" panose="02020603050405020304" pitchFamily="18" charset="0"/>
              </a:rPr>
              <a:t>led</a:t>
            </a:r>
            <a:r>
              <a:rPr lang="fr-FR" baseline="0" dirty="0">
                <a:solidFill>
                  <a:schemeClr val="bg1">
                    <a:lumMod val="75000"/>
                  </a:schemeClr>
                </a:solidFill>
                <a:latin typeface="Times New Roman" panose="02020603050405020304" pitchFamily="18" charset="0"/>
                <a:cs typeface="Times New Roman" panose="02020603050405020304" pitchFamily="18" charset="0"/>
              </a:rPr>
              <a:t>) :              </a:t>
            </a:r>
          </a:p>
          <a:p>
            <a:pPr algn="ctr"/>
            <a:r>
              <a:rPr lang="fr-FR" baseline="0" dirty="0">
                <a:solidFill>
                  <a:schemeClr val="bg1">
                    <a:lumMod val="75000"/>
                  </a:schemeClr>
                </a:solidFill>
                <a:latin typeface="Times New Roman" panose="02020603050405020304" pitchFamily="18" charset="0"/>
                <a:cs typeface="Times New Roman" panose="02020603050405020304" pitchFamily="18" charset="0"/>
              </a:rPr>
              <a:t>1000  lumens</a:t>
            </a:r>
          </a:p>
          <a:p>
            <a:pPr algn="ctr"/>
            <a:r>
              <a:rPr lang="fr-FR" baseline="0" dirty="0">
                <a:solidFill>
                  <a:schemeClr val="bg1">
                    <a:lumMod val="75000"/>
                  </a:schemeClr>
                </a:solidFill>
                <a:latin typeface="Times New Roman" panose="02020603050405020304" pitchFamily="18" charset="0"/>
                <a:cs typeface="Times New Roman" panose="02020603050405020304" pitchFamily="18" charset="0"/>
              </a:rPr>
              <a:t>Flux sortant de luminaire :        900 lumens</a:t>
            </a:r>
          </a:p>
          <a:p>
            <a:pPr algn="ctr"/>
            <a:r>
              <a:rPr lang="fr-FR" baseline="0" dirty="0">
                <a:solidFill>
                  <a:schemeClr val="bg1">
                    <a:lumMod val="75000"/>
                  </a:schemeClr>
                </a:solidFill>
                <a:latin typeface="Times New Roman" panose="02020603050405020304" pitchFamily="18" charset="0"/>
                <a:cs typeface="Times New Roman" panose="02020603050405020304" pitchFamily="18" charset="0"/>
              </a:rPr>
              <a:t>(</a:t>
            </a:r>
            <a:r>
              <a:rPr lang="fr-FR" sz="1400" i="1" baseline="0" dirty="0">
                <a:solidFill>
                  <a:schemeClr val="bg1">
                    <a:lumMod val="75000"/>
                  </a:schemeClr>
                </a:solidFill>
                <a:latin typeface="Times New Roman" panose="02020603050405020304" pitchFamily="18" charset="0"/>
                <a:cs typeface="Times New Roman" panose="02020603050405020304" pitchFamily="18" charset="0"/>
              </a:rPr>
              <a:t>rendement optique du luminaire : 90%) </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0913651"/>
      </p:ext>
    </p:extLst>
  </p:cSld>
  <p:clrMapOvr>
    <a:masterClrMapping/>
  </p:clrMapOvr>
  <p:transition>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re 22"/>
          <p:cNvSpPr>
            <a:spLocks noGrp="1"/>
          </p:cNvSpPr>
          <p:nvPr>
            <p:ph type="title"/>
          </p:nvPr>
        </p:nvSpPr>
        <p:spPr>
          <a:xfrm>
            <a:off x="122291" y="116633"/>
            <a:ext cx="11953328" cy="527148"/>
          </a:xfrm>
        </p:spPr>
        <p:txBody>
          <a:bodyPr/>
          <a:lstStyle/>
          <a:p>
            <a:endParaRPr lang="fr-FR" dirty="0"/>
          </a:p>
        </p:txBody>
      </p:sp>
      <p:sp>
        <p:nvSpPr>
          <p:cNvPr id="27" name="Rectangle 2"/>
          <p:cNvSpPr txBox="1">
            <a:spLocks noChangeArrowheads="1"/>
          </p:cNvSpPr>
          <p:nvPr/>
        </p:nvSpPr>
        <p:spPr>
          <a:xfrm>
            <a:off x="119335" y="26637"/>
            <a:ext cx="11017225" cy="839526"/>
          </a:xfrm>
          <a:prstGeom prst="rect">
            <a:avLst/>
          </a:prstGeo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fontScale="75000" lnSpcReduction="2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spcBef>
                <a:spcPts val="600"/>
              </a:spcBef>
              <a:spcAft>
                <a:spcPts val="600"/>
              </a:spcAft>
            </a:pPr>
            <a:r>
              <a:rPr lang="fr-FR" altLang="fr-FR" sz="3600" baseline="0" dirty="0"/>
              <a:t>La quantité de lumière installée sur site :</a:t>
            </a:r>
          </a:p>
          <a:p>
            <a:pPr fontAlgn="auto">
              <a:spcBef>
                <a:spcPts val="600"/>
              </a:spcBef>
              <a:spcAft>
                <a:spcPts val="600"/>
              </a:spcAft>
            </a:pPr>
            <a:r>
              <a:rPr lang="fr-FR" altLang="fr-FR" sz="3600" baseline="0" dirty="0"/>
              <a:t>« Densité Surfacique de Flux Lumineux Installé »</a:t>
            </a:r>
          </a:p>
        </p:txBody>
      </p:sp>
      <p:sp>
        <p:nvSpPr>
          <p:cNvPr id="29" name="Rectangle 3"/>
          <p:cNvSpPr txBox="1">
            <a:spLocks noChangeArrowheads="1"/>
          </p:cNvSpPr>
          <p:nvPr/>
        </p:nvSpPr>
        <p:spPr>
          <a:xfrm>
            <a:off x="8703717" y="1478199"/>
            <a:ext cx="3371902" cy="5352471"/>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lIns="92075" tIns="46038" rIns="92075" bIns="46038"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600"/>
              </a:spcBef>
              <a:spcAft>
                <a:spcPts val="600"/>
              </a:spcAft>
              <a:buNone/>
            </a:pPr>
            <a:endParaRPr lang="fr-FR" altLang="fr-FR" sz="100" b="0" baseline="0" dirty="0"/>
          </a:p>
          <a:p>
            <a:pPr marL="0" indent="0">
              <a:lnSpc>
                <a:spcPct val="100000"/>
              </a:lnSpc>
              <a:spcBef>
                <a:spcPts val="0"/>
              </a:spcBef>
              <a:spcAft>
                <a:spcPts val="600"/>
              </a:spcAft>
              <a:buClr>
                <a:srgbClr val="DDAB63"/>
              </a:buClr>
              <a:buSzPct val="100000"/>
              <a:buNone/>
            </a:pPr>
            <a:r>
              <a:rPr lang="fr-FR" altLang="fr-FR" sz="1600" u="sng" baseline="0" dirty="0">
                <a:solidFill>
                  <a:schemeClr val="bg1"/>
                </a:solidFill>
              </a:rPr>
              <a:t>Surface destinée à être éclairée</a:t>
            </a:r>
            <a:r>
              <a:rPr lang="fr-FR" altLang="fr-FR" sz="1600" baseline="0" dirty="0">
                <a:solidFill>
                  <a:schemeClr val="bg1"/>
                </a:solidFill>
              </a:rPr>
              <a:t> :</a:t>
            </a:r>
          </a:p>
          <a:p>
            <a:pPr marL="0" indent="0">
              <a:lnSpc>
                <a:spcPct val="100000"/>
              </a:lnSpc>
              <a:spcBef>
                <a:spcPts val="0"/>
              </a:spcBef>
              <a:spcAft>
                <a:spcPts val="600"/>
              </a:spcAft>
              <a:buClr>
                <a:srgbClr val="DDAB63"/>
              </a:buClr>
              <a:buSzPct val="100000"/>
              <a:buNone/>
            </a:pPr>
            <a:r>
              <a:rPr lang="fr-FR" altLang="fr-FR" sz="1600" b="0" baseline="0" dirty="0">
                <a:solidFill>
                  <a:schemeClr val="bg1"/>
                </a:solidFill>
                <a:hlinkClick r:id="rId3"/>
              </a:rPr>
              <a:t>Notice</a:t>
            </a:r>
            <a:r>
              <a:rPr lang="fr-FR" altLang="fr-FR" sz="1600" b="0" baseline="0" dirty="0">
                <a:solidFill>
                  <a:schemeClr val="bg1"/>
                </a:solidFill>
              </a:rPr>
              <a:t> du ministère :</a:t>
            </a:r>
          </a:p>
          <a:p>
            <a:pPr marL="0" indent="0">
              <a:lnSpc>
                <a:spcPct val="100000"/>
              </a:lnSpc>
              <a:spcBef>
                <a:spcPts val="0"/>
              </a:spcBef>
              <a:spcAft>
                <a:spcPts val="600"/>
              </a:spcAft>
              <a:buClr>
                <a:srgbClr val="DDAB63"/>
              </a:buClr>
              <a:buSzPct val="100000"/>
              <a:buNone/>
            </a:pPr>
            <a:r>
              <a:rPr lang="fr-FR" sz="1600" b="0" i="1" baseline="0" dirty="0"/>
              <a:t>La surface destinée à être éclairée correspond à la surface utile qui porte les déplacements, les personnes, les biens, dont l’éclairage contribue à favoriser la sécurité. Ainsi, même si un éclairement des « abords » de la surface utile est souhaité, ils ne doivent pas s’additionner à la        « surface destinée à être éclairée » dans le calcul de la DSFLI</a:t>
            </a:r>
          </a:p>
          <a:p>
            <a:pPr marL="0" indent="0">
              <a:lnSpc>
                <a:spcPct val="100000"/>
              </a:lnSpc>
              <a:spcBef>
                <a:spcPts val="0"/>
              </a:spcBef>
              <a:spcAft>
                <a:spcPts val="600"/>
              </a:spcAft>
              <a:buClr>
                <a:srgbClr val="DDAB63"/>
              </a:buClr>
              <a:buSzPct val="100000"/>
              <a:buNone/>
            </a:pPr>
            <a:endParaRPr lang="fr-FR" altLang="fr-FR" sz="1600" baseline="30000" dirty="0">
              <a:solidFill>
                <a:schemeClr val="bg1"/>
              </a:solidFill>
            </a:endParaRPr>
          </a:p>
        </p:txBody>
      </p:sp>
      <p:grpSp>
        <p:nvGrpSpPr>
          <p:cNvPr id="19" name="Groupe 18"/>
          <p:cNvGrpSpPr/>
          <p:nvPr/>
        </p:nvGrpSpPr>
        <p:grpSpPr>
          <a:xfrm>
            <a:off x="-8237" y="1478199"/>
            <a:ext cx="8616280" cy="5379801"/>
            <a:chOff x="143287" y="1222672"/>
            <a:chExt cx="9444372" cy="5443392"/>
          </a:xfrm>
        </p:grpSpPr>
        <p:pic>
          <p:nvPicPr>
            <p:cNvPr id="26" name="Image 25">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287" y="1222672"/>
              <a:ext cx="9444372" cy="5443392"/>
            </a:xfrm>
            <a:prstGeom prst="rect">
              <a:avLst/>
            </a:prstGeom>
            <a:ln>
              <a:solidFill>
                <a:schemeClr val="accent2"/>
              </a:solidFill>
            </a:ln>
          </p:spPr>
        </p:pic>
        <p:sp>
          <p:nvSpPr>
            <p:cNvPr id="30" name="Rectangle 29"/>
            <p:cNvSpPr/>
            <p:nvPr/>
          </p:nvSpPr>
          <p:spPr>
            <a:xfrm>
              <a:off x="1037438" y="5883511"/>
              <a:ext cx="1980220" cy="468052"/>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p:cNvSpPr/>
            <p:nvPr/>
          </p:nvSpPr>
          <p:spPr>
            <a:xfrm>
              <a:off x="5555940" y="5409220"/>
              <a:ext cx="2178243" cy="468052"/>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0" name="ZoneTexte 19"/>
          <p:cNvSpPr txBox="1"/>
          <p:nvPr/>
        </p:nvSpPr>
        <p:spPr>
          <a:xfrm>
            <a:off x="998288" y="6492117"/>
            <a:ext cx="2304256" cy="338554"/>
          </a:xfrm>
          <a:prstGeom prst="rect">
            <a:avLst/>
          </a:prstGeom>
          <a:no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1m</a:t>
            </a:r>
            <a:r>
              <a:rPr lang="fr-FR" baseline="30000" dirty="0">
                <a:solidFill>
                  <a:schemeClr val="bg1">
                    <a:lumMod val="75000"/>
                  </a:schemeClr>
                </a:solidFill>
                <a:latin typeface="Times New Roman" panose="02020603050405020304" pitchFamily="18" charset="0"/>
                <a:cs typeface="Times New Roman" panose="02020603050405020304" pitchFamily="18" charset="0"/>
              </a:rPr>
              <a:t>2</a:t>
            </a:r>
            <a:r>
              <a:rPr lang="fr-FR" baseline="0" dirty="0">
                <a:solidFill>
                  <a:schemeClr val="bg1">
                    <a:lumMod val="75000"/>
                  </a:schemeClr>
                </a:solidFill>
                <a:latin typeface="Times New Roman" panose="02020603050405020304" pitchFamily="18" charset="0"/>
                <a:cs typeface="Times New Roman" panose="02020603050405020304" pitchFamily="18" charset="0"/>
              </a:rPr>
              <a:t> </a:t>
            </a:r>
            <a:r>
              <a:rPr lang="fr-FR" baseline="0" dirty="0">
                <a:solidFill>
                  <a:schemeClr val="bg1">
                    <a:lumMod val="75000"/>
                  </a:schemeClr>
                </a:solidFill>
                <a:latin typeface="Times New Roman" panose="02020603050405020304" pitchFamily="18" charset="0"/>
                <a:cs typeface="Times New Roman" panose="02020603050405020304" pitchFamily="18" charset="0"/>
                <a:sym typeface="Symbol" panose="05050102010706020507" pitchFamily="18" charset="2"/>
              </a:rPr>
              <a:t> 900 lux</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21" name="ZoneTexte 20"/>
          <p:cNvSpPr txBox="1"/>
          <p:nvPr/>
        </p:nvSpPr>
        <p:spPr>
          <a:xfrm>
            <a:off x="5190755" y="6323332"/>
            <a:ext cx="2304256" cy="338554"/>
          </a:xfrm>
          <a:prstGeom prst="rect">
            <a:avLst/>
          </a:prstGeom>
          <a:no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1000m</a:t>
            </a:r>
            <a:r>
              <a:rPr lang="fr-FR" baseline="30000" dirty="0">
                <a:solidFill>
                  <a:schemeClr val="bg1">
                    <a:lumMod val="75000"/>
                  </a:schemeClr>
                </a:solidFill>
                <a:latin typeface="Times New Roman" panose="02020603050405020304" pitchFamily="18" charset="0"/>
                <a:cs typeface="Times New Roman" panose="02020603050405020304" pitchFamily="18" charset="0"/>
              </a:rPr>
              <a:t>2</a:t>
            </a:r>
            <a:r>
              <a:rPr lang="fr-FR" baseline="0" dirty="0">
                <a:solidFill>
                  <a:schemeClr val="bg1">
                    <a:lumMod val="75000"/>
                  </a:schemeClr>
                </a:solidFill>
                <a:latin typeface="Times New Roman" panose="02020603050405020304" pitchFamily="18" charset="0"/>
                <a:cs typeface="Times New Roman" panose="02020603050405020304" pitchFamily="18" charset="0"/>
              </a:rPr>
              <a:t> </a:t>
            </a:r>
            <a:r>
              <a:rPr lang="fr-FR" baseline="0" dirty="0">
                <a:solidFill>
                  <a:schemeClr val="bg1">
                    <a:lumMod val="75000"/>
                  </a:schemeClr>
                </a:solidFill>
                <a:latin typeface="Times New Roman" panose="02020603050405020304" pitchFamily="18" charset="0"/>
                <a:cs typeface="Times New Roman" panose="02020603050405020304" pitchFamily="18" charset="0"/>
                <a:sym typeface="Symbol" panose="05050102010706020507" pitchFamily="18" charset="2"/>
              </a:rPr>
              <a:t> 0,9 lux</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grpSp>
        <p:nvGrpSpPr>
          <p:cNvPr id="32" name="Groupe 31"/>
          <p:cNvGrpSpPr/>
          <p:nvPr/>
        </p:nvGrpSpPr>
        <p:grpSpPr>
          <a:xfrm>
            <a:off x="31173" y="5723149"/>
            <a:ext cx="3488817" cy="414590"/>
            <a:chOff x="83332" y="5481228"/>
            <a:chExt cx="3888432" cy="576064"/>
          </a:xfrm>
          <a:solidFill>
            <a:schemeClr val="tx1">
              <a:alpha val="49000"/>
            </a:schemeClr>
          </a:solidFill>
        </p:grpSpPr>
        <p:sp>
          <p:nvSpPr>
            <p:cNvPr id="33" name="Trapèze 32"/>
            <p:cNvSpPr/>
            <p:nvPr/>
          </p:nvSpPr>
          <p:spPr>
            <a:xfrm>
              <a:off x="83332" y="5481228"/>
              <a:ext cx="3888432" cy="576064"/>
            </a:xfrm>
            <a:prstGeom prst="trapezoid">
              <a:avLst>
                <a:gd name="adj" fmla="val 69643"/>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4" name="Connecteur droit 33"/>
            <p:cNvCxnSpPr>
              <a:stCxn id="33" idx="1"/>
              <a:endCxn id="33" idx="3"/>
            </p:cNvCxnSpPr>
            <p:nvPr/>
          </p:nvCxnSpPr>
          <p:spPr>
            <a:xfrm>
              <a:off x="283926" y="5769260"/>
              <a:ext cx="3487244" cy="0"/>
            </a:xfrm>
            <a:prstGeom prst="line">
              <a:avLst/>
            </a:prstGeom>
            <a:grpFill/>
            <a:ln w="2857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grpSp>
        <p:nvGrpSpPr>
          <p:cNvPr id="35" name="Groupe 34"/>
          <p:cNvGrpSpPr/>
          <p:nvPr/>
        </p:nvGrpSpPr>
        <p:grpSpPr>
          <a:xfrm>
            <a:off x="4066200" y="5718808"/>
            <a:ext cx="3730985" cy="418931"/>
            <a:chOff x="83332" y="5481228"/>
            <a:chExt cx="3888432" cy="576064"/>
          </a:xfrm>
          <a:solidFill>
            <a:schemeClr val="tx1"/>
          </a:solidFill>
        </p:grpSpPr>
        <p:sp>
          <p:nvSpPr>
            <p:cNvPr id="36" name="Trapèze 35"/>
            <p:cNvSpPr/>
            <p:nvPr/>
          </p:nvSpPr>
          <p:spPr>
            <a:xfrm>
              <a:off x="83332" y="5481228"/>
              <a:ext cx="3888432" cy="576064"/>
            </a:xfrm>
            <a:prstGeom prst="trapezoid">
              <a:avLst>
                <a:gd name="adj" fmla="val 69643"/>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7" name="Connecteur droit 36"/>
            <p:cNvCxnSpPr>
              <a:stCxn id="36" idx="1"/>
              <a:endCxn id="36" idx="3"/>
            </p:cNvCxnSpPr>
            <p:nvPr/>
          </p:nvCxnSpPr>
          <p:spPr>
            <a:xfrm>
              <a:off x="283926" y="5769260"/>
              <a:ext cx="3487244" cy="0"/>
            </a:xfrm>
            <a:prstGeom prst="line">
              <a:avLst/>
            </a:prstGeom>
            <a:grpFill/>
            <a:ln w="28575">
              <a:prstDash val="dash"/>
            </a:ln>
          </p:spPr>
          <p:style>
            <a:lnRef idx="1">
              <a:schemeClr val="accent1"/>
            </a:lnRef>
            <a:fillRef idx="0">
              <a:schemeClr val="accent1"/>
            </a:fillRef>
            <a:effectRef idx="0">
              <a:schemeClr val="accent1"/>
            </a:effectRef>
            <a:fontRef idx="minor">
              <a:schemeClr val="tx1"/>
            </a:fontRef>
          </p:style>
        </p:cxnSp>
      </p:grpSp>
      <p:pic>
        <p:nvPicPr>
          <p:cNvPr id="5" name="Image 4">
            <a:hlinkClick r:id="rId3"/>
          </p:cNvPr>
          <p:cNvPicPr>
            <a:picLocks noChangeAspect="1"/>
          </p:cNvPicPr>
          <p:nvPr/>
        </p:nvPicPr>
        <p:blipFill>
          <a:blip r:embed="rId6"/>
          <a:stretch>
            <a:fillRect/>
          </a:stretch>
        </p:blipFill>
        <p:spPr>
          <a:xfrm>
            <a:off x="8816874" y="5329681"/>
            <a:ext cx="2531621" cy="1424037"/>
          </a:xfrm>
          <a:prstGeom prst="rect">
            <a:avLst/>
          </a:prstGeom>
        </p:spPr>
      </p:pic>
      <p:sp>
        <p:nvSpPr>
          <p:cNvPr id="8" name="ZoneTexte 7"/>
          <p:cNvSpPr txBox="1"/>
          <p:nvPr/>
        </p:nvSpPr>
        <p:spPr>
          <a:xfrm>
            <a:off x="4587131" y="5887810"/>
            <a:ext cx="3354642" cy="307777"/>
          </a:xfrm>
          <a:prstGeom prst="rect">
            <a:avLst/>
          </a:prstGeom>
          <a:noFill/>
        </p:spPr>
        <p:txBody>
          <a:bodyPr wrap="square" rtlCol="0">
            <a:spAutoFit/>
          </a:bodyPr>
          <a:lstStyle/>
          <a:p>
            <a:r>
              <a:rPr lang="fr-FR" sz="1400" baseline="0" dirty="0">
                <a:solidFill>
                  <a:srgbClr val="FFFF00"/>
                </a:solidFill>
              </a:rPr>
              <a:t>Une surface à éclairer de 100m</a:t>
            </a:r>
            <a:r>
              <a:rPr lang="fr-FR" sz="1400" baseline="30000" dirty="0">
                <a:solidFill>
                  <a:srgbClr val="FFFF00"/>
                </a:solidFill>
              </a:rPr>
              <a:t>2</a:t>
            </a:r>
          </a:p>
        </p:txBody>
      </p:sp>
      <p:cxnSp>
        <p:nvCxnSpPr>
          <p:cNvPr id="11" name="Connecteur droit avec flèche 10"/>
          <p:cNvCxnSpPr/>
          <p:nvPr/>
        </p:nvCxnSpPr>
        <p:spPr>
          <a:xfrm flipV="1">
            <a:off x="1674368" y="6224163"/>
            <a:ext cx="0" cy="2490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06999" y="4745922"/>
            <a:ext cx="601447" cy="338554"/>
          </a:xfrm>
          <a:prstGeom prst="rect">
            <a:avLst/>
          </a:prstGeom>
        </p:spPr>
        <p:txBody>
          <a:bodyPr wrap="none">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sym typeface="Symbol" panose="05050102010706020507" pitchFamily="18" charset="2"/>
              </a:rPr>
              <a:t>0 lux</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cxnSp>
        <p:nvCxnSpPr>
          <p:cNvPr id="38" name="Connecteur droit avec flèche 37"/>
          <p:cNvCxnSpPr/>
          <p:nvPr/>
        </p:nvCxnSpPr>
        <p:spPr>
          <a:xfrm>
            <a:off x="507722" y="5070632"/>
            <a:ext cx="0" cy="4196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p:cNvCxnSpPr>
            <a:cxnSpLocks/>
          </p:cNvCxnSpPr>
          <p:nvPr/>
        </p:nvCxnSpPr>
        <p:spPr>
          <a:xfrm flipH="1">
            <a:off x="2351584" y="4509120"/>
            <a:ext cx="504056" cy="10492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p:cNvCxnSpPr>
            <a:cxnSpLocks/>
          </p:cNvCxnSpPr>
          <p:nvPr/>
        </p:nvCxnSpPr>
        <p:spPr>
          <a:xfrm>
            <a:off x="3611724" y="4509120"/>
            <a:ext cx="1214700" cy="11232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ZoneTexte 45"/>
          <p:cNvSpPr txBox="1"/>
          <p:nvPr/>
        </p:nvSpPr>
        <p:spPr>
          <a:xfrm>
            <a:off x="136701" y="846947"/>
            <a:ext cx="11857344" cy="620876"/>
          </a:xfrm>
          <a:prstGeom prst="rect">
            <a:avLst/>
          </a:prstGeom>
          <a:noFill/>
        </p:spPr>
        <p:txBody>
          <a:bodyPr wrap="square" rtlCol="0">
            <a:spAutoFit/>
          </a:bodyPr>
          <a:lstStyle/>
          <a:p>
            <a:pPr>
              <a:lnSpc>
                <a:spcPct val="120000"/>
              </a:lnSpc>
            </a:pPr>
            <a:r>
              <a:rPr lang="fr-FR" sz="1500" b="1" baseline="0" dirty="0">
                <a:solidFill>
                  <a:srgbClr val="FFFF00"/>
                </a:solidFill>
              </a:rPr>
              <a:t>LA « DSFLI » : LA </a:t>
            </a:r>
            <a:r>
              <a:rPr lang="fr-FR" sz="1500" b="1" u="sng" baseline="0" dirty="0">
                <a:solidFill>
                  <a:srgbClr val="FFFF00"/>
                </a:solidFill>
              </a:rPr>
              <a:t>SOMME DES FLUX DE TOUTES LES SOURCES</a:t>
            </a:r>
            <a:r>
              <a:rPr lang="fr-FR" sz="1500" b="1" baseline="0" dirty="0">
                <a:solidFill>
                  <a:srgbClr val="FFFF00"/>
                </a:solidFill>
              </a:rPr>
              <a:t> (LAMPES, MODULES LED), EN LUMENS, DESTINÉES À ÉCLAIRER UNE SURFACE DONNÉE EN M</a:t>
            </a:r>
            <a:r>
              <a:rPr lang="fr-FR" sz="1500" b="1" baseline="30000" dirty="0">
                <a:solidFill>
                  <a:srgbClr val="FFFF00"/>
                </a:solidFill>
              </a:rPr>
              <a:t>2 </a:t>
            </a:r>
            <a:r>
              <a:rPr lang="fr-FR" sz="1500" b="1" baseline="0" dirty="0">
                <a:solidFill>
                  <a:schemeClr val="bg1"/>
                </a:solidFill>
              </a:rPr>
              <a:t>; </a:t>
            </a:r>
            <a:r>
              <a:rPr lang="fr-FR" sz="1500" b="1" u="sng" baseline="0" dirty="0">
                <a:solidFill>
                  <a:schemeClr val="bg1"/>
                </a:solidFill>
              </a:rPr>
              <a:t>CE N’EST PAS UN ÉCLAIREMENT</a:t>
            </a:r>
            <a:r>
              <a:rPr lang="fr-FR" sz="1500" b="1" baseline="0" dirty="0">
                <a:solidFill>
                  <a:srgbClr val="FFFF00"/>
                </a:solidFill>
              </a:rPr>
              <a:t>,</a:t>
            </a:r>
            <a:r>
              <a:rPr lang="fr-FR" sz="1500" b="1" baseline="0" dirty="0">
                <a:solidFill>
                  <a:schemeClr val="bg1"/>
                </a:solidFill>
              </a:rPr>
              <a:t> C’EST UNE DOTATION OU QUOTA DE LUMIÈRE</a:t>
            </a:r>
            <a:endParaRPr lang="fr-FR" sz="1500" b="1" baseline="0" dirty="0">
              <a:solidFill>
                <a:srgbClr val="FFFF00"/>
              </a:solidFill>
            </a:endParaRPr>
          </a:p>
        </p:txBody>
      </p:sp>
      <p:cxnSp>
        <p:nvCxnSpPr>
          <p:cNvPr id="47" name="Connecteur droit avec flèche 46"/>
          <p:cNvCxnSpPr/>
          <p:nvPr/>
        </p:nvCxnSpPr>
        <p:spPr>
          <a:xfrm flipH="1">
            <a:off x="6342883" y="1774474"/>
            <a:ext cx="2316261" cy="37157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Connecteur droit avec flèche 48"/>
          <p:cNvCxnSpPr/>
          <p:nvPr/>
        </p:nvCxnSpPr>
        <p:spPr>
          <a:xfrm flipH="1">
            <a:off x="4826424" y="6482749"/>
            <a:ext cx="364332" cy="811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ZoneTexte 57"/>
          <p:cNvSpPr txBox="1"/>
          <p:nvPr/>
        </p:nvSpPr>
        <p:spPr>
          <a:xfrm>
            <a:off x="394917" y="5887810"/>
            <a:ext cx="3354642" cy="307777"/>
          </a:xfrm>
          <a:prstGeom prst="rect">
            <a:avLst/>
          </a:prstGeom>
          <a:noFill/>
        </p:spPr>
        <p:txBody>
          <a:bodyPr wrap="square" rtlCol="0">
            <a:spAutoFit/>
          </a:bodyPr>
          <a:lstStyle/>
          <a:p>
            <a:r>
              <a:rPr lang="fr-FR" sz="1400" baseline="0" dirty="0">
                <a:solidFill>
                  <a:srgbClr val="FFFF00"/>
                </a:solidFill>
              </a:rPr>
              <a:t>Une surface à éclairer de 100m</a:t>
            </a:r>
            <a:r>
              <a:rPr lang="fr-FR" sz="1400" baseline="30000" dirty="0">
                <a:solidFill>
                  <a:srgbClr val="FFFF00"/>
                </a:solidFill>
              </a:rPr>
              <a:t>2</a:t>
            </a:r>
          </a:p>
        </p:txBody>
      </p:sp>
      <p:sp>
        <p:nvSpPr>
          <p:cNvPr id="39" name="ZoneTexte 38"/>
          <p:cNvSpPr txBox="1"/>
          <p:nvPr/>
        </p:nvSpPr>
        <p:spPr>
          <a:xfrm>
            <a:off x="2032662" y="2387601"/>
            <a:ext cx="3158093" cy="2046714"/>
          </a:xfrm>
          <a:prstGeom prst="rect">
            <a:avLst/>
          </a:prstGeom>
          <a:noFill/>
        </p:spPr>
        <p:txBody>
          <a:bodyPr wrap="square" rtlCol="0">
            <a:spAutoFit/>
          </a:bodyPr>
          <a:lstStyle/>
          <a:p>
            <a:pPr>
              <a:spcBef>
                <a:spcPts val="600"/>
              </a:spcBef>
            </a:pPr>
            <a:r>
              <a:rPr lang="fr-FR" b="1" baseline="0" dirty="0">
                <a:solidFill>
                  <a:srgbClr val="FFFF00"/>
                </a:solidFill>
              </a:rPr>
              <a:t>Ces deux installations présentent une même « DSFLI » :</a:t>
            </a:r>
            <a:endParaRPr lang="fr-FR" baseline="0" dirty="0">
              <a:solidFill>
                <a:srgbClr val="FFFF00"/>
              </a:solidFill>
            </a:endParaRPr>
          </a:p>
          <a:p>
            <a:pPr>
              <a:spcBef>
                <a:spcPts val="600"/>
              </a:spcBef>
            </a:pPr>
            <a:r>
              <a:rPr lang="fr-FR" baseline="0" dirty="0">
                <a:solidFill>
                  <a:srgbClr val="FFFF00"/>
                </a:solidFill>
              </a:rPr>
              <a:t>1000 lumens générés pour éclairer 100m</a:t>
            </a:r>
            <a:r>
              <a:rPr lang="fr-FR" baseline="30000" dirty="0">
                <a:solidFill>
                  <a:srgbClr val="FFFF00"/>
                </a:solidFill>
              </a:rPr>
              <a:t>2 </a:t>
            </a:r>
          </a:p>
          <a:p>
            <a:pPr>
              <a:spcBef>
                <a:spcPts val="600"/>
              </a:spcBef>
            </a:pPr>
            <a:r>
              <a:rPr lang="fr-FR" baseline="0" dirty="0">
                <a:solidFill>
                  <a:srgbClr val="FFFF00"/>
                </a:solidFill>
              </a:rPr>
              <a:t>DSFLI = 1000/100 </a:t>
            </a:r>
          </a:p>
          <a:p>
            <a:pPr>
              <a:spcBef>
                <a:spcPts val="600"/>
              </a:spcBef>
            </a:pPr>
            <a:r>
              <a:rPr lang="fr-FR" baseline="0" dirty="0">
                <a:solidFill>
                  <a:srgbClr val="FFFF00"/>
                </a:solidFill>
              </a:rPr>
              <a:t>           = 10 lm/m</a:t>
            </a:r>
            <a:r>
              <a:rPr lang="fr-FR" baseline="30000" dirty="0">
                <a:solidFill>
                  <a:srgbClr val="FFFF00"/>
                </a:solidFill>
              </a:rPr>
              <a:t>2</a:t>
            </a:r>
          </a:p>
        </p:txBody>
      </p:sp>
      <p:sp>
        <p:nvSpPr>
          <p:cNvPr id="40" name="ZoneTexte 39">
            <a:extLst>
              <a:ext uri="{FF2B5EF4-FFF2-40B4-BE49-F238E27FC236}">
                <a16:creationId xmlns:a16="http://schemas.microsoft.com/office/drawing/2014/main" id="{E432E0F4-FAD1-4C1D-A1E7-4B53E533CFB5}"/>
              </a:ext>
            </a:extLst>
          </p:cNvPr>
          <p:cNvSpPr txBox="1"/>
          <p:nvPr/>
        </p:nvSpPr>
        <p:spPr>
          <a:xfrm>
            <a:off x="1961822" y="1779595"/>
            <a:ext cx="3323767" cy="584775"/>
          </a:xfrm>
          <a:prstGeom prst="rect">
            <a:avLst/>
          </a:prstGeom>
          <a:solidFill>
            <a:srgbClr val="000000"/>
          </a:solidFill>
        </p:spPr>
        <p:txBody>
          <a:bodyPr wrap="square" rtlCol="0">
            <a:spAutoFit/>
          </a:bodyPr>
          <a:lstStyle/>
          <a:p>
            <a:pPr algn="ctr"/>
            <a:r>
              <a:rPr lang="fr-FR" baseline="0" dirty="0">
                <a:solidFill>
                  <a:schemeClr val="bg1">
                    <a:lumMod val="75000"/>
                  </a:schemeClr>
                </a:solidFill>
                <a:latin typeface="Times New Roman" panose="02020603050405020304" pitchFamily="18" charset="0"/>
                <a:cs typeface="Times New Roman" panose="02020603050405020304" pitchFamily="18" charset="0"/>
              </a:rPr>
              <a:t>Flux de </a:t>
            </a:r>
            <a:r>
              <a:rPr lang="fr-FR" u="sng" baseline="0" dirty="0">
                <a:solidFill>
                  <a:schemeClr val="bg1">
                    <a:lumMod val="75000"/>
                  </a:schemeClr>
                </a:solidFill>
                <a:latin typeface="Times New Roman" panose="02020603050405020304" pitchFamily="18" charset="0"/>
                <a:cs typeface="Times New Roman" panose="02020603050405020304" pitchFamily="18" charset="0"/>
              </a:rPr>
              <a:t>source</a:t>
            </a:r>
            <a:r>
              <a:rPr lang="fr-FR" baseline="0" dirty="0">
                <a:solidFill>
                  <a:schemeClr val="bg1">
                    <a:lumMod val="75000"/>
                  </a:schemeClr>
                </a:solidFill>
                <a:latin typeface="Times New Roman" panose="02020603050405020304" pitchFamily="18" charset="0"/>
                <a:cs typeface="Times New Roman" panose="02020603050405020304" pitchFamily="18" charset="0"/>
              </a:rPr>
              <a:t> : 1000 lm</a:t>
            </a:r>
          </a:p>
          <a:p>
            <a:pPr algn="ctr"/>
            <a:r>
              <a:rPr lang="fr-FR" baseline="0" dirty="0">
                <a:solidFill>
                  <a:schemeClr val="bg1">
                    <a:lumMod val="75000"/>
                  </a:schemeClr>
                </a:solidFill>
                <a:latin typeface="Times New Roman" panose="02020603050405020304" pitchFamily="18" charset="0"/>
                <a:cs typeface="Times New Roman" panose="02020603050405020304" pitchFamily="18" charset="0"/>
              </a:rPr>
              <a:t>Flux sortant de luminaire : 900 lm</a:t>
            </a:r>
          </a:p>
        </p:txBody>
      </p:sp>
      <p:sp>
        <p:nvSpPr>
          <p:cNvPr id="41" name="ZoneTexte 40">
            <a:extLst>
              <a:ext uri="{FF2B5EF4-FFF2-40B4-BE49-F238E27FC236}">
                <a16:creationId xmlns:a16="http://schemas.microsoft.com/office/drawing/2014/main" id="{30C97B2A-2A99-4B49-8CB7-D06EA676DB15}"/>
              </a:ext>
            </a:extLst>
          </p:cNvPr>
          <p:cNvSpPr txBox="1"/>
          <p:nvPr/>
        </p:nvSpPr>
        <p:spPr>
          <a:xfrm>
            <a:off x="6204012" y="1928274"/>
            <a:ext cx="1911167" cy="338554"/>
          </a:xfrm>
          <a:prstGeom prst="rect">
            <a:avLst/>
          </a:prstGeom>
          <a:solidFill>
            <a:srgbClr val="000000"/>
          </a:solidFill>
        </p:spPr>
        <p:txBody>
          <a:bodyPr wrap="square" rtlCol="0">
            <a:spAutoFit/>
          </a:bodyPr>
          <a:lstStyle/>
          <a:p>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975874"/>
      </p:ext>
    </p:extLst>
  </p:cSld>
  <p:clrMapOvr>
    <a:masterClrMapping/>
  </p:clrMapOvr>
  <p:transition>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3954" name="Rectangle 2"/>
          <p:cNvSpPr>
            <a:spLocks noGrp="1" noChangeArrowheads="1"/>
          </p:cNvSpPr>
          <p:nvPr>
            <p:ph type="title"/>
          </p:nvPr>
        </p:nvSpPr>
        <p:spPr>
          <a:xfrm>
            <a:off x="119335" y="80627"/>
            <a:ext cx="7871676" cy="540061"/>
          </a:xfr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a:bodyPr>
          <a:lstStyle/>
          <a:p>
            <a:pPr fontAlgn="auto">
              <a:spcBef>
                <a:spcPts val="600"/>
              </a:spcBef>
              <a:spcAft>
                <a:spcPts val="600"/>
              </a:spcAft>
            </a:pPr>
            <a:r>
              <a:rPr lang="fr-FR" altLang="fr-FR" sz="2800" dirty="0"/>
              <a:t>La quantité de lumière installée sur site (</a:t>
            </a:r>
            <a:r>
              <a:rPr lang="fr-FR" altLang="fr-FR" sz="2800" dirty="0">
                <a:hlinkClick r:id="rId3"/>
              </a:rPr>
              <a:t>art. 3-II-4 </a:t>
            </a:r>
            <a:r>
              <a:rPr lang="fr-FR" altLang="fr-FR" sz="2800" dirty="0"/>
              <a:t>)</a:t>
            </a:r>
            <a:endParaRPr lang="fr-FR" altLang="fr-FR" sz="2800" b="1" dirty="0"/>
          </a:p>
        </p:txBody>
      </p:sp>
      <p:sp>
        <p:nvSpPr>
          <p:cNvPr id="3" name="Rectangle 4"/>
          <p:cNvSpPr>
            <a:spLocks noChangeArrowheads="1"/>
          </p:cNvSpPr>
          <p:nvPr/>
        </p:nvSpPr>
        <p:spPr bwMode="auto">
          <a:xfrm>
            <a:off x="1524001" y="10036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3"/>
          <p:cNvSpPr txBox="1">
            <a:spLocks noChangeArrowheads="1"/>
          </p:cNvSpPr>
          <p:nvPr/>
        </p:nvSpPr>
        <p:spPr>
          <a:xfrm>
            <a:off x="111931" y="691104"/>
            <a:ext cx="2633341" cy="2155078"/>
          </a:xfrm>
          <a:prstGeom prst="rect">
            <a:avLst/>
          </a:prstGeom>
          <a:gradFill>
            <a:gsLst>
              <a:gs pos="0">
                <a:srgbClr val="3C3C3C"/>
              </a:gs>
              <a:gs pos="100000">
                <a:srgbClr val="000000">
                  <a:alpha val="72000"/>
                </a:srgbClr>
              </a:gs>
            </a:gsLst>
            <a:path path="shape">
              <a:fillToRect l="50000" t="50000" r="50000" b="50000"/>
            </a:path>
          </a:gradFill>
          <a:ln>
            <a:solidFill>
              <a:schemeClr val="accent2"/>
            </a:solidFill>
          </a:ln>
        </p:spPr>
        <p:txBody>
          <a:bodyPr vert="horz" lIns="92075" tIns="46038" rIns="92075" bIns="46038" rtlCol="0">
            <a:sp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0"/>
              </a:spcBef>
              <a:spcAft>
                <a:spcPts val="0"/>
              </a:spcAft>
              <a:buNone/>
            </a:pPr>
            <a:endParaRPr lang="fr-FR" altLang="fr-FR" sz="100" b="0" baseline="0" dirty="0"/>
          </a:p>
          <a:p>
            <a:pPr marL="85725" indent="0">
              <a:lnSpc>
                <a:spcPct val="100000"/>
              </a:lnSpc>
              <a:spcBef>
                <a:spcPts val="600"/>
              </a:spcBef>
              <a:spcAft>
                <a:spcPts val="0"/>
              </a:spcAft>
              <a:buClr>
                <a:srgbClr val="DDAB63"/>
              </a:buClr>
              <a:buSzPct val="100000"/>
              <a:buNone/>
            </a:pPr>
            <a:r>
              <a:rPr lang="fr-FR" altLang="fr-FR" sz="1600" b="0" baseline="0" dirty="0"/>
              <a:t>DSFLI maximale : </a:t>
            </a:r>
            <a:r>
              <a:rPr lang="fr-FR" sz="1600" b="0" baseline="0" dirty="0"/>
              <a:t>flux lumineux total des </a:t>
            </a:r>
            <a:r>
              <a:rPr lang="fr-FR" sz="1600" baseline="0" dirty="0">
                <a:solidFill>
                  <a:schemeClr val="bg1"/>
                </a:solidFill>
              </a:rPr>
              <a:t>sources</a:t>
            </a:r>
            <a:r>
              <a:rPr lang="fr-FR" sz="1600" b="0" baseline="0" dirty="0"/>
              <a:t> des luminaires (</a:t>
            </a:r>
            <a:r>
              <a:rPr lang="fr-FR" sz="1600" b="0" baseline="0" dirty="0">
                <a:solidFill>
                  <a:srgbClr val="92D050"/>
                </a:solidFill>
              </a:rPr>
              <a:t>lampes, barrettes de </a:t>
            </a:r>
            <a:r>
              <a:rPr lang="fr-FR" sz="1600" b="0" baseline="0" dirty="0" err="1">
                <a:solidFill>
                  <a:srgbClr val="92D050"/>
                </a:solidFill>
              </a:rPr>
              <a:t>LEDs</a:t>
            </a:r>
            <a:r>
              <a:rPr lang="fr-FR" sz="1600" b="0" baseline="0" dirty="0"/>
              <a:t>), rapporté à la </a:t>
            </a:r>
            <a:r>
              <a:rPr lang="fr-FR" sz="1600" b="0" baseline="0" dirty="0">
                <a:solidFill>
                  <a:srgbClr val="92D050"/>
                </a:solidFill>
                <a:hlinkClick r:id="rId4"/>
              </a:rPr>
              <a:t>surface destinée à être éclairée</a:t>
            </a:r>
            <a:r>
              <a:rPr lang="fr-FR" sz="1600" b="0" baseline="0" dirty="0"/>
              <a:t>, en lumens par m</a:t>
            </a:r>
            <a:r>
              <a:rPr lang="fr-FR" sz="1600" b="0" baseline="30000" dirty="0"/>
              <a:t>2</a:t>
            </a:r>
            <a:endParaRPr lang="fr-FR" altLang="fr-FR" sz="1600" baseline="0" dirty="0"/>
          </a:p>
        </p:txBody>
      </p:sp>
      <p:pic>
        <p:nvPicPr>
          <p:cNvPr id="7" name="Image 6"/>
          <p:cNvPicPr>
            <a:picLocks noChangeAspect="1"/>
          </p:cNvPicPr>
          <p:nvPr/>
        </p:nvPicPr>
        <p:blipFill rotWithShape="1">
          <a:blip r:embed="rId5"/>
          <a:srcRect l="3992" t="13440" r="49704" b="17681"/>
          <a:stretch/>
        </p:blipFill>
        <p:spPr>
          <a:xfrm>
            <a:off x="9939678" y="1888986"/>
            <a:ext cx="2140391" cy="1790939"/>
          </a:xfrm>
          <a:prstGeom prst="rect">
            <a:avLst/>
          </a:prstGeom>
        </p:spPr>
      </p:pic>
      <p:sp>
        <p:nvSpPr>
          <p:cNvPr id="5" name="ZoneTexte 4"/>
          <p:cNvSpPr txBox="1"/>
          <p:nvPr/>
        </p:nvSpPr>
        <p:spPr>
          <a:xfrm>
            <a:off x="7399698" y="2213107"/>
            <a:ext cx="2455580" cy="1077218"/>
          </a:xfrm>
          <a:prstGeom prst="rect">
            <a:avLst/>
          </a:prstGeom>
          <a:noFill/>
        </p:spPr>
        <p:txBody>
          <a:bodyPr wrap="square" rtlCol="0">
            <a:spAutoFit/>
          </a:bodyPr>
          <a:lstStyle/>
          <a:p>
            <a:pPr algn="r"/>
            <a:r>
              <a:rPr lang="fr-FR" baseline="0" dirty="0">
                <a:solidFill>
                  <a:srgbClr val="92D050"/>
                </a:solidFill>
              </a:rPr>
              <a:t>Les sources :      barrettes de </a:t>
            </a:r>
            <a:r>
              <a:rPr lang="fr-FR" baseline="0" dirty="0" err="1">
                <a:solidFill>
                  <a:srgbClr val="92D050"/>
                </a:solidFill>
              </a:rPr>
              <a:t>LEDs</a:t>
            </a:r>
            <a:endParaRPr lang="fr-FR" baseline="0" dirty="0">
              <a:solidFill>
                <a:srgbClr val="92D050"/>
              </a:solidFill>
            </a:endParaRPr>
          </a:p>
          <a:p>
            <a:pPr algn="r"/>
            <a:r>
              <a:rPr lang="fr-FR" baseline="0" dirty="0">
                <a:solidFill>
                  <a:srgbClr val="92D050"/>
                </a:solidFill>
                <a:sym typeface="Symbol" panose="05050102010706020507" pitchFamily="18" charset="2"/>
              </a:rPr>
              <a:t>250 lumens/</a:t>
            </a:r>
            <a:r>
              <a:rPr lang="fr-FR" baseline="0" dirty="0" err="1">
                <a:solidFill>
                  <a:srgbClr val="92D050"/>
                </a:solidFill>
                <a:sym typeface="Symbol" panose="05050102010706020507" pitchFamily="18" charset="2"/>
              </a:rPr>
              <a:t>led</a:t>
            </a:r>
            <a:endParaRPr lang="fr-FR" baseline="0" dirty="0">
              <a:solidFill>
                <a:srgbClr val="92D050"/>
              </a:solidFill>
              <a:sym typeface="Symbol" panose="05050102010706020507" pitchFamily="18" charset="2"/>
            </a:endParaRPr>
          </a:p>
          <a:p>
            <a:pPr algn="r"/>
            <a:r>
              <a:rPr lang="fr-FR" baseline="0" dirty="0">
                <a:solidFill>
                  <a:schemeClr val="bg1"/>
                </a:solidFill>
                <a:sym typeface="Symbol" panose="05050102010706020507" pitchFamily="18" charset="2"/>
              </a:rPr>
              <a:t>(</a:t>
            </a:r>
            <a:r>
              <a:rPr lang="fr-FR" sz="1400" i="1" baseline="0" dirty="0">
                <a:solidFill>
                  <a:schemeClr val="bg1"/>
                </a:solidFill>
                <a:sym typeface="Symbol" panose="05050102010706020507" pitchFamily="18" charset="2"/>
              </a:rPr>
              <a:t>rendement en 2022)</a:t>
            </a:r>
            <a:endParaRPr lang="fr-FR" sz="1400" i="1" baseline="0" dirty="0">
              <a:solidFill>
                <a:schemeClr val="bg1"/>
              </a:solidFill>
            </a:endParaRPr>
          </a:p>
        </p:txBody>
      </p:sp>
      <p:sp>
        <p:nvSpPr>
          <p:cNvPr id="9" name="ZoneTexte 8"/>
          <p:cNvSpPr txBox="1"/>
          <p:nvPr/>
        </p:nvSpPr>
        <p:spPr>
          <a:xfrm>
            <a:off x="9890430" y="2046113"/>
            <a:ext cx="1909561" cy="307777"/>
          </a:xfrm>
          <a:prstGeom prst="rect">
            <a:avLst/>
          </a:prstGeom>
          <a:noFill/>
        </p:spPr>
        <p:txBody>
          <a:bodyPr wrap="square" rtlCol="0">
            <a:spAutoFit/>
          </a:bodyPr>
          <a:lstStyle/>
          <a:p>
            <a:r>
              <a:rPr lang="fr-FR" sz="1400" baseline="0" dirty="0">
                <a:solidFill>
                  <a:srgbClr val="000B12"/>
                </a:solidFill>
                <a:sym typeface="Symbol" panose="05050102010706020507" pitchFamily="18" charset="2"/>
              </a:rPr>
              <a:t>12  3000 lumens</a:t>
            </a:r>
            <a:endParaRPr lang="fr-FR" sz="1400" baseline="0" dirty="0">
              <a:solidFill>
                <a:srgbClr val="000B12"/>
              </a:solidFill>
            </a:endParaRPr>
          </a:p>
        </p:txBody>
      </p:sp>
      <p:sp>
        <p:nvSpPr>
          <p:cNvPr id="10" name="ZoneTexte 9"/>
          <p:cNvSpPr txBox="1"/>
          <p:nvPr/>
        </p:nvSpPr>
        <p:spPr>
          <a:xfrm>
            <a:off x="10583534" y="3451171"/>
            <a:ext cx="1620180" cy="307777"/>
          </a:xfrm>
          <a:prstGeom prst="rect">
            <a:avLst/>
          </a:prstGeom>
          <a:noFill/>
        </p:spPr>
        <p:txBody>
          <a:bodyPr wrap="square" rtlCol="0">
            <a:spAutoFit/>
          </a:bodyPr>
          <a:lstStyle/>
          <a:p>
            <a:r>
              <a:rPr lang="fr-FR" sz="1400" baseline="0" dirty="0">
                <a:solidFill>
                  <a:srgbClr val="000B12"/>
                </a:solidFill>
                <a:sym typeface="Symbol" panose="05050102010706020507" pitchFamily="18" charset="2"/>
              </a:rPr>
              <a:t>8  2000 lumens</a:t>
            </a:r>
            <a:endParaRPr lang="fr-FR" sz="1400" baseline="0" dirty="0">
              <a:solidFill>
                <a:srgbClr val="000B12"/>
              </a:solidFill>
            </a:endParaRPr>
          </a:p>
        </p:txBody>
      </p:sp>
      <p:pic>
        <p:nvPicPr>
          <p:cNvPr id="12" name="Image 11"/>
          <p:cNvPicPr>
            <a:picLocks noChangeAspect="1"/>
          </p:cNvPicPr>
          <p:nvPr/>
        </p:nvPicPr>
        <p:blipFill>
          <a:blip r:embed="rId6"/>
          <a:stretch>
            <a:fillRect/>
          </a:stretch>
        </p:blipFill>
        <p:spPr>
          <a:xfrm>
            <a:off x="176682" y="3754360"/>
            <a:ext cx="3924437" cy="2207550"/>
          </a:xfrm>
          <a:prstGeom prst="rect">
            <a:avLst/>
          </a:prstGeom>
        </p:spPr>
      </p:pic>
      <p:pic>
        <p:nvPicPr>
          <p:cNvPr id="13" name="Image 12"/>
          <p:cNvPicPr>
            <a:picLocks noChangeAspect="1"/>
          </p:cNvPicPr>
          <p:nvPr/>
        </p:nvPicPr>
        <p:blipFill>
          <a:blip r:embed="rId7"/>
          <a:stretch>
            <a:fillRect/>
          </a:stretch>
        </p:blipFill>
        <p:spPr>
          <a:xfrm>
            <a:off x="4164173" y="3754359"/>
            <a:ext cx="3922199" cy="2206291"/>
          </a:xfrm>
          <a:prstGeom prst="rect">
            <a:avLst/>
          </a:prstGeom>
        </p:spPr>
      </p:pic>
      <p:cxnSp>
        <p:nvCxnSpPr>
          <p:cNvPr id="8" name="Connecteur droit avec flèche 7"/>
          <p:cNvCxnSpPr/>
          <p:nvPr/>
        </p:nvCxnSpPr>
        <p:spPr>
          <a:xfrm flipV="1">
            <a:off x="9264352" y="1882796"/>
            <a:ext cx="72008" cy="370850"/>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p:nvPr/>
        </p:nvCxnSpPr>
        <p:spPr>
          <a:xfrm flipH="1" flipV="1">
            <a:off x="8452900" y="1865996"/>
            <a:ext cx="696049" cy="387650"/>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p:cNvCxnSpPr/>
          <p:nvPr/>
        </p:nvCxnSpPr>
        <p:spPr>
          <a:xfrm>
            <a:off x="9770877" y="2441167"/>
            <a:ext cx="609044" cy="95702"/>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pic>
        <p:nvPicPr>
          <p:cNvPr id="26" name="Image 2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94582" y="3771039"/>
            <a:ext cx="3309617" cy="2206411"/>
          </a:xfrm>
          <a:prstGeom prst="rect">
            <a:avLst/>
          </a:prstGeom>
          <a:ln>
            <a:solidFill>
              <a:schemeClr val="accent4"/>
            </a:solidFill>
          </a:ln>
        </p:spPr>
      </p:pic>
      <p:sp>
        <p:nvSpPr>
          <p:cNvPr id="2" name="Rectangle 1"/>
          <p:cNvSpPr/>
          <p:nvPr/>
        </p:nvSpPr>
        <p:spPr>
          <a:xfrm>
            <a:off x="116889" y="5931338"/>
            <a:ext cx="2013693" cy="430887"/>
          </a:xfrm>
          <a:prstGeom prst="rect">
            <a:avLst/>
          </a:prstGeom>
        </p:spPr>
        <p:txBody>
          <a:bodyPr wrap="none">
            <a:spAutoFit/>
          </a:bodyPr>
          <a:lstStyle/>
          <a:p>
            <a:r>
              <a:rPr lang="fr-FR" sz="1100" i="1" baseline="0" dirty="0">
                <a:solidFill>
                  <a:schemeClr val="bg1"/>
                </a:solidFill>
              </a:rPr>
              <a:t>Surface à éclairer : </a:t>
            </a:r>
            <a:r>
              <a:rPr lang="fr-FR" sz="1100" b="1" i="1" baseline="0" dirty="0">
                <a:solidFill>
                  <a:srgbClr val="92D050"/>
                </a:solidFill>
              </a:rPr>
              <a:t>15680m</a:t>
            </a:r>
            <a:r>
              <a:rPr lang="fr-FR" sz="1100" b="1" i="1" baseline="30000" dirty="0">
                <a:solidFill>
                  <a:srgbClr val="92D050"/>
                </a:solidFill>
              </a:rPr>
              <a:t>2</a:t>
            </a:r>
            <a:r>
              <a:rPr lang="fr-FR" sz="1100" b="1" i="1" baseline="0" dirty="0">
                <a:solidFill>
                  <a:srgbClr val="92D050"/>
                </a:solidFill>
              </a:rPr>
              <a:t> </a:t>
            </a:r>
          </a:p>
          <a:p>
            <a:r>
              <a:rPr lang="fr-FR" sz="1050" i="1" baseline="0" dirty="0">
                <a:solidFill>
                  <a:schemeClr val="bg1"/>
                </a:solidFill>
              </a:rPr>
              <a:t>(</a:t>
            </a:r>
            <a:r>
              <a:rPr lang="fr-FR" sz="1050" i="1" baseline="0" dirty="0">
                <a:solidFill>
                  <a:schemeClr val="bg1"/>
                </a:solidFill>
                <a:hlinkClick r:id="rId9"/>
              </a:rPr>
              <a:t>portail IGN</a:t>
            </a:r>
            <a:r>
              <a:rPr lang="fr-FR" sz="1050" i="1" baseline="0" dirty="0">
                <a:solidFill>
                  <a:schemeClr val="bg1"/>
                </a:solidFill>
              </a:rPr>
              <a:t>)</a:t>
            </a:r>
          </a:p>
        </p:txBody>
      </p:sp>
      <p:sp>
        <p:nvSpPr>
          <p:cNvPr id="4" name="Rectangle 3"/>
          <p:cNvSpPr/>
          <p:nvPr/>
        </p:nvSpPr>
        <p:spPr>
          <a:xfrm>
            <a:off x="4096611" y="5931445"/>
            <a:ext cx="6096000" cy="884858"/>
          </a:xfrm>
          <a:prstGeom prst="rect">
            <a:avLst/>
          </a:prstGeom>
        </p:spPr>
        <p:txBody>
          <a:bodyPr>
            <a:spAutoFit/>
          </a:bodyPr>
          <a:lstStyle/>
          <a:p>
            <a:r>
              <a:rPr lang="fr-FR" sz="1100" i="1" baseline="0" dirty="0">
                <a:solidFill>
                  <a:schemeClr val="bg1"/>
                </a:solidFill>
              </a:rPr>
              <a:t>34 luminaires avec </a:t>
            </a:r>
            <a:r>
              <a:rPr lang="fr-FR" sz="1100" i="1" baseline="0" dirty="0">
                <a:solidFill>
                  <a:srgbClr val="92D050"/>
                </a:solidFill>
              </a:rPr>
              <a:t>source</a:t>
            </a:r>
            <a:r>
              <a:rPr lang="fr-FR" sz="1100" i="1" baseline="0" dirty="0">
                <a:solidFill>
                  <a:schemeClr val="bg1"/>
                </a:solidFill>
              </a:rPr>
              <a:t> LED de 8590 lumens</a:t>
            </a:r>
          </a:p>
          <a:p>
            <a:r>
              <a:rPr lang="fr-FR" sz="1100" i="1" baseline="0" dirty="0">
                <a:solidFill>
                  <a:schemeClr val="bg1"/>
                </a:solidFill>
              </a:rPr>
              <a:t>34 luminaires avec </a:t>
            </a:r>
            <a:r>
              <a:rPr lang="fr-FR" sz="1100" i="1" baseline="0" dirty="0">
                <a:solidFill>
                  <a:srgbClr val="92D050"/>
                </a:solidFill>
              </a:rPr>
              <a:t>source</a:t>
            </a:r>
            <a:r>
              <a:rPr lang="fr-FR" sz="1100" i="1" baseline="0" dirty="0">
                <a:solidFill>
                  <a:schemeClr val="bg1"/>
                </a:solidFill>
              </a:rPr>
              <a:t> LED de 1710 lumens </a:t>
            </a:r>
          </a:p>
          <a:p>
            <a:endParaRPr lang="fr-FR" sz="600" i="1" baseline="0" dirty="0">
              <a:solidFill>
                <a:schemeClr val="bg1"/>
              </a:solidFill>
            </a:endParaRPr>
          </a:p>
          <a:p>
            <a:r>
              <a:rPr lang="fr-FR" sz="1100" i="1" baseline="0" dirty="0">
                <a:solidFill>
                  <a:schemeClr val="bg1"/>
                </a:solidFill>
              </a:rPr>
              <a:t>34×8590 + 34×1710 = </a:t>
            </a:r>
            <a:r>
              <a:rPr lang="fr-FR" sz="1100" b="1" i="1" baseline="0" dirty="0">
                <a:solidFill>
                  <a:srgbClr val="92D050"/>
                </a:solidFill>
              </a:rPr>
              <a:t>350200 lumens </a:t>
            </a:r>
            <a:endParaRPr lang="fr-FR" sz="1050" i="1" baseline="0" dirty="0">
              <a:solidFill>
                <a:srgbClr val="92D050"/>
              </a:solidFill>
            </a:endParaRPr>
          </a:p>
          <a:p>
            <a:r>
              <a:rPr lang="fr-FR" sz="1050" i="1" baseline="0" dirty="0">
                <a:solidFill>
                  <a:schemeClr val="bg1"/>
                </a:solidFill>
              </a:rPr>
              <a:t>(</a:t>
            </a:r>
            <a:r>
              <a:rPr lang="fr-FR" sz="1050" i="1" baseline="0" dirty="0" err="1">
                <a:solidFill>
                  <a:schemeClr val="bg1"/>
                </a:solidFill>
                <a:hlinkClick r:id="rId10"/>
              </a:rPr>
              <a:t>OpenData</a:t>
            </a:r>
            <a:r>
              <a:rPr lang="fr-FR" sz="1050" i="1" baseline="0" dirty="0">
                <a:solidFill>
                  <a:schemeClr val="bg1"/>
                </a:solidFill>
                <a:hlinkClick r:id="rId10"/>
              </a:rPr>
              <a:t> de la ville de Paris</a:t>
            </a:r>
            <a:r>
              <a:rPr lang="fr-FR" sz="1050" i="1" baseline="0" dirty="0">
                <a:solidFill>
                  <a:schemeClr val="bg1"/>
                </a:solidFill>
              </a:rPr>
              <a:t>)</a:t>
            </a:r>
            <a:endParaRPr lang="fr-FR" sz="1050" i="1" dirty="0">
              <a:solidFill>
                <a:schemeClr val="bg1"/>
              </a:solidFill>
            </a:endParaRPr>
          </a:p>
        </p:txBody>
      </p:sp>
      <p:pic>
        <p:nvPicPr>
          <p:cNvPr id="14" name="Image 13"/>
          <p:cNvPicPr>
            <a:picLocks noChangeAspect="1"/>
          </p:cNvPicPr>
          <p:nvPr/>
        </p:nvPicPr>
        <p:blipFill rotWithShape="1">
          <a:blip r:embed="rId11" cstate="print">
            <a:extLst>
              <a:ext uri="{BEBA8EAE-BF5A-486C-A8C5-ECC9F3942E4B}">
                <a14:imgProps xmlns:a14="http://schemas.microsoft.com/office/drawing/2010/main">
                  <a14:imgLayer r:embed="rId12">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l="1645" t="1560" b="44727"/>
          <a:stretch/>
        </p:blipFill>
        <p:spPr>
          <a:xfrm>
            <a:off x="8085470" y="69339"/>
            <a:ext cx="4009297" cy="1744920"/>
          </a:xfrm>
          <a:prstGeom prst="rect">
            <a:avLst/>
          </a:prstGeom>
        </p:spPr>
      </p:pic>
      <mc:AlternateContent xmlns:mc="http://schemas.openxmlformats.org/markup-compatibility/2006" xmlns:a14="http://schemas.microsoft.com/office/drawing/2010/main">
        <mc:Choice Requires="a14">
          <p:sp>
            <p:nvSpPr>
              <p:cNvPr id="20" name="ZoneTexte 19"/>
              <p:cNvSpPr txBox="1"/>
              <p:nvPr/>
            </p:nvSpPr>
            <p:spPr>
              <a:xfrm>
                <a:off x="8124147" y="5938875"/>
                <a:ext cx="4007063" cy="736997"/>
              </a:xfrm>
              <a:prstGeom prst="rect">
                <a:avLst/>
              </a:prstGeom>
              <a:noFill/>
            </p:spPr>
            <p:txBody>
              <a:bodyPr wrap="square" rtlCol="0">
                <a:spAutoFit/>
              </a:bodyPr>
              <a:lstStyle/>
              <a:p>
                <a:pPr>
                  <a:spcBef>
                    <a:spcPts val="600"/>
                  </a:spcBef>
                  <a:spcAft>
                    <a:spcPts val="600"/>
                  </a:spcAft>
                  <a:buClr>
                    <a:srgbClr val="DDAB63"/>
                  </a:buClr>
                  <a:buSzPct val="100000"/>
                </a:pPr>
                <a:r>
                  <a:rPr lang="fr-FR" altLang="fr-FR" sz="1500" b="1" baseline="0" dirty="0">
                    <a:solidFill>
                      <a:srgbClr val="92D050"/>
                    </a:solidFill>
                    <a:latin typeface="Tahoma" panose="020B0604030504040204" pitchFamily="34" charset="0"/>
                  </a:rPr>
                  <a:t>DSFLI = </a:t>
                </a:r>
                <a14:m>
                  <m:oMath xmlns:m="http://schemas.openxmlformats.org/officeDocument/2006/math">
                    <m:f>
                      <m:fPr>
                        <m:ctrlPr>
                          <a:rPr lang="fr-FR" altLang="fr-FR" sz="1500" b="1" i="1" baseline="0" dirty="0">
                            <a:solidFill>
                              <a:srgbClr val="92D050"/>
                            </a:solidFill>
                            <a:latin typeface="Cambria Math" panose="02040503050406030204" pitchFamily="18" charset="0"/>
                          </a:rPr>
                        </m:ctrlPr>
                      </m:fPr>
                      <m:num>
                        <m:r>
                          <a:rPr lang="fr-FR" altLang="fr-FR" sz="1500" b="1" i="1" baseline="0" dirty="0">
                            <a:solidFill>
                              <a:srgbClr val="92D050"/>
                            </a:solidFill>
                            <a:latin typeface="Cambria Math" panose="02040503050406030204" pitchFamily="18" charset="0"/>
                          </a:rPr>
                          <m:t>𝟑𝟓𝟎𝟐𝟎𝟎</m:t>
                        </m:r>
                      </m:num>
                      <m:den>
                        <m:r>
                          <a:rPr lang="fr-FR" altLang="fr-FR" sz="1500" b="1" i="1" baseline="0" dirty="0">
                            <a:solidFill>
                              <a:srgbClr val="92D050"/>
                            </a:solidFill>
                            <a:latin typeface="Cambria Math" panose="02040503050406030204" pitchFamily="18" charset="0"/>
                          </a:rPr>
                          <m:t>𝟏𝟓𝟔𝟖𝟎</m:t>
                        </m:r>
                      </m:den>
                    </m:f>
                  </m:oMath>
                </a14:m>
                <a:r>
                  <a:rPr lang="fr-FR" altLang="fr-FR" sz="1500" b="1" baseline="0" dirty="0">
                    <a:solidFill>
                      <a:srgbClr val="92D050"/>
                    </a:solidFill>
                    <a:latin typeface="Tahoma" panose="020B0604030504040204" pitchFamily="34" charset="0"/>
                  </a:rPr>
                  <a:t> = 22 lm/m</a:t>
                </a:r>
                <a:r>
                  <a:rPr lang="fr-FR" altLang="fr-FR" sz="1500" b="1" baseline="30000" dirty="0">
                    <a:solidFill>
                      <a:srgbClr val="92D050"/>
                    </a:solidFill>
                    <a:latin typeface="Tahoma" panose="020B0604030504040204" pitchFamily="34" charset="0"/>
                  </a:rPr>
                  <a:t>2  </a:t>
                </a:r>
                <a:r>
                  <a:rPr lang="fr-FR" altLang="fr-FR" sz="1500" b="1" baseline="0" dirty="0">
                    <a:solidFill>
                      <a:srgbClr val="92D050"/>
                    </a:solidFill>
                    <a:latin typeface="Tahoma" panose="020B0604030504040204" pitchFamily="34" charset="0"/>
                  </a:rPr>
                  <a:t>&lt;35</a:t>
                </a:r>
              </a:p>
              <a:p>
                <a:pPr>
                  <a:spcBef>
                    <a:spcPts val="0"/>
                  </a:spcBef>
                  <a:spcAft>
                    <a:spcPts val="0"/>
                  </a:spcAft>
                  <a:buClr>
                    <a:srgbClr val="DDAB63"/>
                  </a:buClr>
                  <a:buSzPct val="100000"/>
                </a:pPr>
                <a:r>
                  <a:rPr lang="fr-FR" altLang="fr-FR" sz="1500" b="1" baseline="0" dirty="0">
                    <a:solidFill>
                      <a:srgbClr val="92D050"/>
                    </a:solidFill>
                    <a:latin typeface="Tahoma" panose="020B0604030504040204" pitchFamily="34" charset="0"/>
                  </a:rPr>
                  <a:t>CONFORME</a:t>
                </a:r>
                <a:endParaRPr lang="fr-FR" altLang="fr-FR" sz="1500" b="1" baseline="30000" dirty="0">
                  <a:solidFill>
                    <a:srgbClr val="92D050"/>
                  </a:solidFill>
                  <a:latin typeface="Tahoma" panose="020B0604030504040204" pitchFamily="34" charset="0"/>
                </a:endParaRPr>
              </a:p>
            </p:txBody>
          </p:sp>
        </mc:Choice>
        <mc:Fallback xmlns="">
          <p:sp>
            <p:nvSpPr>
              <p:cNvPr id="20" name="ZoneTexte 19"/>
              <p:cNvSpPr txBox="1">
                <a:spLocks noRot="1" noChangeAspect="1" noMove="1" noResize="1" noEditPoints="1" noAdjustHandles="1" noChangeArrowheads="1" noChangeShapeType="1" noTextEdit="1"/>
              </p:cNvSpPr>
              <p:nvPr/>
            </p:nvSpPr>
            <p:spPr>
              <a:xfrm>
                <a:off x="8124147" y="5938875"/>
                <a:ext cx="4007063" cy="736997"/>
              </a:xfrm>
              <a:prstGeom prst="rect">
                <a:avLst/>
              </a:prstGeom>
              <a:blipFill>
                <a:blip r:embed="rId13"/>
                <a:stretch>
                  <a:fillRect l="-609" b="-8264"/>
                </a:stretch>
              </a:blipFill>
            </p:spPr>
            <p:txBody>
              <a:bodyPr/>
              <a:lstStyle/>
              <a:p>
                <a:r>
                  <a:rPr lang="fr-FR">
                    <a:noFill/>
                  </a:rPr>
                  <a:t> </a:t>
                </a:r>
              </a:p>
            </p:txBody>
          </p:sp>
        </mc:Fallback>
      </mc:AlternateContent>
      <p:graphicFrame>
        <p:nvGraphicFramePr>
          <p:cNvPr id="15" name="Tableau 14">
            <a:extLst>
              <a:ext uri="{FF2B5EF4-FFF2-40B4-BE49-F238E27FC236}">
                <a16:creationId xmlns:a16="http://schemas.microsoft.com/office/drawing/2014/main" id="{1B11E13B-3B22-B1D9-AD6F-5780CC3F3174}"/>
              </a:ext>
            </a:extLst>
          </p:cNvPr>
          <p:cNvGraphicFramePr>
            <a:graphicFrameLocks noGrp="1"/>
          </p:cNvGraphicFramePr>
          <p:nvPr>
            <p:extLst>
              <p:ext uri="{D42A27DB-BD31-4B8C-83A1-F6EECF244321}">
                <p14:modId xmlns:p14="http://schemas.microsoft.com/office/powerpoint/2010/main" val="3129085636"/>
              </p:ext>
            </p:extLst>
          </p:nvPr>
        </p:nvGraphicFramePr>
        <p:xfrm>
          <a:off x="2821121" y="694429"/>
          <a:ext cx="5163994" cy="2227096"/>
        </p:xfrm>
        <a:graphic>
          <a:graphicData uri="http://schemas.openxmlformats.org/drawingml/2006/table">
            <a:tbl>
              <a:tblPr/>
              <a:tblGrid>
                <a:gridCol w="2366430">
                  <a:extLst>
                    <a:ext uri="{9D8B030D-6E8A-4147-A177-3AD203B41FA5}">
                      <a16:colId xmlns:a16="http://schemas.microsoft.com/office/drawing/2014/main" val="218287683"/>
                    </a:ext>
                  </a:extLst>
                </a:gridCol>
                <a:gridCol w="1368152">
                  <a:extLst>
                    <a:ext uri="{9D8B030D-6E8A-4147-A177-3AD203B41FA5}">
                      <a16:colId xmlns:a16="http://schemas.microsoft.com/office/drawing/2014/main" val="1004360365"/>
                    </a:ext>
                  </a:extLst>
                </a:gridCol>
                <a:gridCol w="1429412">
                  <a:extLst>
                    <a:ext uri="{9D8B030D-6E8A-4147-A177-3AD203B41FA5}">
                      <a16:colId xmlns:a16="http://schemas.microsoft.com/office/drawing/2014/main" val="1808179357"/>
                    </a:ext>
                  </a:extLst>
                </a:gridCol>
              </a:tblGrid>
              <a:tr h="341553">
                <a:tc>
                  <a:txBody>
                    <a:bodyPr/>
                    <a:lstStyle/>
                    <a:p>
                      <a:pPr algn="ctr"/>
                      <a:r>
                        <a:rPr lang="fr-FR" sz="1600" dirty="0">
                          <a:solidFill>
                            <a:srgbClr val="FFFFFF"/>
                          </a:solidFill>
                          <a:effectLst/>
                        </a:rPr>
                        <a:t>DSFLI (lumens/m</a:t>
                      </a:r>
                      <a:r>
                        <a:rPr lang="fr-FR" sz="1600" baseline="30000" dirty="0">
                          <a:solidFill>
                            <a:srgbClr val="FFFFFF"/>
                          </a:solidFill>
                          <a:effectLst/>
                        </a:rPr>
                        <a:t>2</a:t>
                      </a:r>
                      <a:r>
                        <a:rPr lang="fr-FR" sz="1600" dirty="0">
                          <a:solidFill>
                            <a:srgbClr val="FFFFFF"/>
                          </a:solidFill>
                          <a:effectLst/>
                        </a:rPr>
                        <a:t>)</a:t>
                      </a:r>
                    </a:p>
                  </a:txBody>
                  <a:tcPr marL="38100" marR="38100" marT="38100" marB="38100" anchor="ctr">
                    <a:lnL>
                      <a:noFill/>
                    </a:lnL>
                    <a:lnR w="7620" cap="flat" cmpd="sng" algn="ctr">
                      <a:solidFill>
                        <a:srgbClr val="D8D8D8"/>
                      </a:solidFill>
                      <a:prstDash val="solid"/>
                      <a:round/>
                      <a:headEnd type="none" w="med" len="med"/>
                      <a:tailEnd type="none" w="med" len="med"/>
                    </a:lnR>
                    <a:lnT>
                      <a:noFill/>
                    </a:lnT>
                    <a:lnB w="7620" cap="flat" cmpd="sng" algn="ctr">
                      <a:solidFill>
                        <a:srgbClr val="D8D8D8"/>
                      </a:solidFill>
                      <a:prstDash val="solid"/>
                      <a:round/>
                      <a:headEnd type="none" w="med" len="med"/>
                      <a:tailEnd type="none" w="med" len="med"/>
                    </a:lnB>
                    <a:solidFill>
                      <a:srgbClr val="5C75A2"/>
                    </a:solidFill>
                  </a:tcPr>
                </a:tc>
                <a:tc>
                  <a:txBody>
                    <a:bodyPr/>
                    <a:lstStyle/>
                    <a:p>
                      <a:pPr algn="ctr"/>
                      <a:r>
                        <a:rPr lang="fr-FR" sz="1600" dirty="0">
                          <a:solidFill>
                            <a:srgbClr val="FFFFFF"/>
                          </a:solidFill>
                          <a:effectLst/>
                        </a:rPr>
                        <a:t>En agglomération</a:t>
                      </a:r>
                    </a:p>
                  </a:txBody>
                  <a:tcPr marL="38100" marR="38100" marT="38100" marB="38100" anchor="ctr">
                    <a:lnL w="7620" cap="flat" cmpd="sng" algn="ctr">
                      <a:solidFill>
                        <a:srgbClr val="D8D8D8"/>
                      </a:solidFill>
                      <a:prstDash val="solid"/>
                      <a:round/>
                      <a:headEnd type="none" w="med" len="med"/>
                      <a:tailEnd type="none" w="med" len="med"/>
                    </a:lnL>
                    <a:lnR w="7620" cap="flat" cmpd="sng" algn="ctr">
                      <a:solidFill>
                        <a:srgbClr val="D8D8D8"/>
                      </a:solidFill>
                      <a:prstDash val="solid"/>
                      <a:round/>
                      <a:headEnd type="none" w="med" len="med"/>
                      <a:tailEnd type="none" w="med" len="med"/>
                    </a:lnR>
                    <a:lnT>
                      <a:noFill/>
                    </a:lnT>
                    <a:lnB w="7620" cap="flat" cmpd="sng" algn="ctr">
                      <a:solidFill>
                        <a:srgbClr val="D8D8D8"/>
                      </a:solidFill>
                      <a:prstDash val="solid"/>
                      <a:round/>
                      <a:headEnd type="none" w="med" len="med"/>
                      <a:tailEnd type="none" w="med" len="med"/>
                    </a:lnB>
                    <a:solidFill>
                      <a:srgbClr val="5C75A2"/>
                    </a:solidFill>
                  </a:tcPr>
                </a:tc>
                <a:tc>
                  <a:txBody>
                    <a:bodyPr/>
                    <a:lstStyle/>
                    <a:p>
                      <a:pPr algn="ctr"/>
                      <a:r>
                        <a:rPr lang="fr-FR" sz="1600" dirty="0">
                          <a:solidFill>
                            <a:srgbClr val="FFFFFF"/>
                          </a:solidFill>
                          <a:effectLst/>
                        </a:rPr>
                        <a:t>Hors agglomération</a:t>
                      </a:r>
                    </a:p>
                  </a:txBody>
                  <a:tcPr marL="38100" marR="38100" marT="38100" marB="38100" anchor="ctr">
                    <a:lnL w="7620" cap="flat" cmpd="sng" algn="ctr">
                      <a:solidFill>
                        <a:srgbClr val="D8D8D8"/>
                      </a:solidFill>
                      <a:prstDash val="solid"/>
                      <a:round/>
                      <a:headEnd type="none" w="med" len="med"/>
                      <a:tailEnd type="none" w="med" len="med"/>
                    </a:lnL>
                    <a:lnR w="7620" cap="flat" cmpd="sng" algn="ctr">
                      <a:solidFill>
                        <a:srgbClr val="D8D8D8"/>
                      </a:solidFill>
                      <a:prstDash val="solid"/>
                      <a:round/>
                      <a:headEnd type="none" w="med" len="med"/>
                      <a:tailEnd type="none" w="med" len="med"/>
                    </a:lnR>
                    <a:lnT>
                      <a:noFill/>
                    </a:lnT>
                    <a:lnB w="7620" cap="flat" cmpd="sng" algn="ctr">
                      <a:solidFill>
                        <a:srgbClr val="D8D8D8"/>
                      </a:solidFill>
                      <a:prstDash val="solid"/>
                      <a:round/>
                      <a:headEnd type="none" w="med" len="med"/>
                      <a:tailEnd type="none" w="med" len="med"/>
                    </a:lnB>
                    <a:solidFill>
                      <a:srgbClr val="5C75A2"/>
                    </a:solidFill>
                  </a:tcPr>
                </a:tc>
                <a:extLst>
                  <a:ext uri="{0D108BD9-81ED-4DB2-BD59-A6C34878D82A}">
                    <a16:rowId xmlns:a16="http://schemas.microsoft.com/office/drawing/2014/main" val="111236717"/>
                  </a:ext>
                </a:extLst>
              </a:tr>
              <a:tr h="415804">
                <a:tc>
                  <a:txBody>
                    <a:bodyPr/>
                    <a:lstStyle/>
                    <a:p>
                      <a:pPr algn="just"/>
                      <a:r>
                        <a:rPr lang="fr-FR" sz="1600" dirty="0">
                          <a:effectLst/>
                        </a:rPr>
                        <a:t>Voirie (publique et privée)</a:t>
                      </a:r>
                    </a:p>
                  </a:txBody>
                  <a:tcPr marL="76200" marR="76200" marT="76200" marB="76200" anchor="ctr">
                    <a:lnL>
                      <a:noFill/>
                    </a:lnL>
                    <a:lnR w="7620" cap="flat" cmpd="sng" algn="ctr">
                      <a:solidFill>
                        <a:srgbClr val="D8D8D8"/>
                      </a:solidFill>
                      <a:prstDash val="solid"/>
                      <a:round/>
                      <a:headEnd type="none" w="med" len="med"/>
                      <a:tailEnd type="none" w="med" len="med"/>
                    </a:lnR>
                    <a:lnT w="7620" cap="flat" cmpd="sng" algn="ctr">
                      <a:solidFill>
                        <a:srgbClr val="D8D8D8"/>
                      </a:solidFill>
                      <a:prstDash val="solid"/>
                      <a:round/>
                      <a:headEnd type="none" w="med" len="med"/>
                      <a:tailEnd type="none" w="med" len="med"/>
                    </a:lnT>
                    <a:lnB w="7620" cap="flat" cmpd="sng" algn="ctr">
                      <a:solidFill>
                        <a:srgbClr val="D8D8D8"/>
                      </a:solidFill>
                      <a:prstDash val="solid"/>
                      <a:round/>
                      <a:headEnd type="none" w="med" len="med"/>
                      <a:tailEnd type="none" w="med" len="med"/>
                    </a:lnB>
                    <a:solidFill>
                      <a:srgbClr val="EEEEEE"/>
                    </a:solidFill>
                  </a:tcPr>
                </a:tc>
                <a:tc>
                  <a:txBody>
                    <a:bodyPr/>
                    <a:lstStyle/>
                    <a:p>
                      <a:pPr algn="ctr"/>
                      <a:r>
                        <a:rPr lang="fr-FR" sz="1600" b="1" dirty="0">
                          <a:effectLst/>
                        </a:rPr>
                        <a:t>&lt; 35</a:t>
                      </a:r>
                    </a:p>
                  </a:txBody>
                  <a:tcPr marL="76200" marR="76200" marT="76200" marB="76200" anchor="ctr">
                    <a:lnL w="7620" cap="flat" cmpd="sng" algn="ctr">
                      <a:solidFill>
                        <a:srgbClr val="D8D8D8"/>
                      </a:solidFill>
                      <a:prstDash val="solid"/>
                      <a:round/>
                      <a:headEnd type="none" w="med" len="med"/>
                      <a:tailEnd type="none" w="med" len="med"/>
                    </a:lnL>
                    <a:lnR w="7620" cap="flat" cmpd="sng" algn="ctr">
                      <a:solidFill>
                        <a:srgbClr val="D8D8D8"/>
                      </a:solidFill>
                      <a:prstDash val="solid"/>
                      <a:round/>
                      <a:headEnd type="none" w="med" len="med"/>
                      <a:tailEnd type="none" w="med" len="med"/>
                    </a:lnR>
                    <a:lnT w="7620" cap="flat" cmpd="sng" algn="ctr">
                      <a:solidFill>
                        <a:srgbClr val="D8D8D8"/>
                      </a:solidFill>
                      <a:prstDash val="solid"/>
                      <a:round/>
                      <a:headEnd type="none" w="med" len="med"/>
                      <a:tailEnd type="none" w="med" len="med"/>
                    </a:lnT>
                    <a:lnB w="7620" cap="flat" cmpd="sng" algn="ctr">
                      <a:solidFill>
                        <a:srgbClr val="D8D8D8"/>
                      </a:solidFill>
                      <a:prstDash val="solid"/>
                      <a:round/>
                      <a:headEnd type="none" w="med" len="med"/>
                      <a:tailEnd type="none" w="med" len="med"/>
                    </a:lnB>
                    <a:solidFill>
                      <a:srgbClr val="EEEEEE"/>
                    </a:solidFill>
                  </a:tcPr>
                </a:tc>
                <a:tc>
                  <a:txBody>
                    <a:bodyPr/>
                    <a:lstStyle/>
                    <a:p>
                      <a:pPr algn="ctr"/>
                      <a:r>
                        <a:rPr lang="fr-FR" sz="1600" dirty="0">
                          <a:effectLst/>
                        </a:rPr>
                        <a:t>&lt; 25</a:t>
                      </a:r>
                    </a:p>
                  </a:txBody>
                  <a:tcPr marL="76200" marR="76200" marT="76200" marB="76200" anchor="ctr">
                    <a:lnL w="7620" cap="flat" cmpd="sng" algn="ctr">
                      <a:solidFill>
                        <a:srgbClr val="D8D8D8"/>
                      </a:solidFill>
                      <a:prstDash val="solid"/>
                      <a:round/>
                      <a:headEnd type="none" w="med" len="med"/>
                      <a:tailEnd type="none" w="med" len="med"/>
                    </a:lnL>
                    <a:lnR>
                      <a:noFill/>
                    </a:lnR>
                    <a:lnT w="7620" cap="flat" cmpd="sng" algn="ctr">
                      <a:solidFill>
                        <a:srgbClr val="D8D8D8"/>
                      </a:solidFill>
                      <a:prstDash val="solid"/>
                      <a:round/>
                      <a:headEnd type="none" w="med" len="med"/>
                      <a:tailEnd type="none" w="med" len="med"/>
                    </a:lnT>
                    <a:lnB w="7620" cap="flat" cmpd="sng" algn="ctr">
                      <a:solidFill>
                        <a:srgbClr val="D8D8D8"/>
                      </a:solidFill>
                      <a:prstDash val="solid"/>
                      <a:round/>
                      <a:headEnd type="none" w="med" len="med"/>
                      <a:tailEnd type="none" w="med" len="med"/>
                    </a:lnB>
                    <a:solidFill>
                      <a:srgbClr val="EEEEEE"/>
                    </a:solidFill>
                  </a:tcPr>
                </a:tc>
                <a:extLst>
                  <a:ext uri="{0D108BD9-81ED-4DB2-BD59-A6C34878D82A}">
                    <a16:rowId xmlns:a16="http://schemas.microsoft.com/office/drawing/2014/main" val="19578862"/>
                  </a:ext>
                </a:extLst>
              </a:tr>
              <a:tr h="415804">
                <a:tc>
                  <a:txBody>
                    <a:bodyPr/>
                    <a:lstStyle/>
                    <a:p>
                      <a:pPr algn="just"/>
                      <a:r>
                        <a:rPr lang="fr-FR" sz="1600" dirty="0">
                          <a:effectLst/>
                        </a:rPr>
                        <a:t>Parcs et jardins</a:t>
                      </a:r>
                    </a:p>
                  </a:txBody>
                  <a:tcPr marL="76200" marR="76200" marT="76200" marB="76200" anchor="ctr">
                    <a:lnL>
                      <a:noFill/>
                    </a:lnL>
                    <a:lnR w="7620" cap="flat" cmpd="sng" algn="ctr">
                      <a:solidFill>
                        <a:srgbClr val="D8D8D8"/>
                      </a:solidFill>
                      <a:prstDash val="solid"/>
                      <a:round/>
                      <a:headEnd type="none" w="med" len="med"/>
                      <a:tailEnd type="none" w="med" len="med"/>
                    </a:lnR>
                    <a:lnT w="7620" cap="flat" cmpd="sng" algn="ctr">
                      <a:solidFill>
                        <a:srgbClr val="D8D8D8"/>
                      </a:solidFill>
                      <a:prstDash val="solid"/>
                      <a:round/>
                      <a:headEnd type="none" w="med" len="med"/>
                      <a:tailEnd type="none" w="med" len="med"/>
                    </a:lnT>
                    <a:lnB w="7620" cap="flat" cmpd="sng" algn="ctr">
                      <a:solidFill>
                        <a:srgbClr val="D8D8D8"/>
                      </a:solidFill>
                      <a:prstDash val="solid"/>
                      <a:round/>
                      <a:headEnd type="none" w="med" len="med"/>
                      <a:tailEnd type="none" w="med" len="med"/>
                    </a:lnB>
                    <a:solidFill>
                      <a:srgbClr val="F5F5F5"/>
                    </a:solidFill>
                  </a:tcPr>
                </a:tc>
                <a:tc>
                  <a:txBody>
                    <a:bodyPr/>
                    <a:lstStyle/>
                    <a:p>
                      <a:pPr algn="ctr"/>
                      <a:r>
                        <a:rPr lang="fr-FR" sz="1600" dirty="0">
                          <a:effectLst/>
                        </a:rPr>
                        <a:t>&lt; 25</a:t>
                      </a:r>
                    </a:p>
                  </a:txBody>
                  <a:tcPr marL="76200" marR="76200" marT="76200" marB="76200" anchor="ctr">
                    <a:lnL w="7620" cap="flat" cmpd="sng" algn="ctr">
                      <a:solidFill>
                        <a:srgbClr val="D8D8D8"/>
                      </a:solidFill>
                      <a:prstDash val="solid"/>
                      <a:round/>
                      <a:headEnd type="none" w="med" len="med"/>
                      <a:tailEnd type="none" w="med" len="med"/>
                    </a:lnL>
                    <a:lnR w="7620" cap="flat" cmpd="sng" algn="ctr">
                      <a:solidFill>
                        <a:srgbClr val="D8D8D8"/>
                      </a:solidFill>
                      <a:prstDash val="solid"/>
                      <a:round/>
                      <a:headEnd type="none" w="med" len="med"/>
                      <a:tailEnd type="none" w="med" len="med"/>
                    </a:lnR>
                    <a:lnT w="7620" cap="flat" cmpd="sng" algn="ctr">
                      <a:solidFill>
                        <a:srgbClr val="D8D8D8"/>
                      </a:solidFill>
                      <a:prstDash val="solid"/>
                      <a:round/>
                      <a:headEnd type="none" w="med" len="med"/>
                      <a:tailEnd type="none" w="med" len="med"/>
                    </a:lnT>
                    <a:lnB w="7620" cap="flat" cmpd="sng" algn="ctr">
                      <a:solidFill>
                        <a:srgbClr val="D8D8D8"/>
                      </a:solidFill>
                      <a:prstDash val="solid"/>
                      <a:round/>
                      <a:headEnd type="none" w="med" len="med"/>
                      <a:tailEnd type="none" w="med" len="med"/>
                    </a:lnB>
                    <a:solidFill>
                      <a:srgbClr val="F5F5F5"/>
                    </a:solidFill>
                  </a:tcPr>
                </a:tc>
                <a:tc>
                  <a:txBody>
                    <a:bodyPr/>
                    <a:lstStyle/>
                    <a:p>
                      <a:pPr algn="ctr"/>
                      <a:r>
                        <a:rPr lang="fr-FR" sz="1600" dirty="0">
                          <a:effectLst/>
                        </a:rPr>
                        <a:t>&lt; 10</a:t>
                      </a:r>
                    </a:p>
                  </a:txBody>
                  <a:tcPr marL="76200" marR="76200" marT="76200" marB="76200" anchor="ctr">
                    <a:lnL w="7620" cap="flat" cmpd="sng" algn="ctr">
                      <a:solidFill>
                        <a:srgbClr val="D8D8D8"/>
                      </a:solidFill>
                      <a:prstDash val="solid"/>
                      <a:round/>
                      <a:headEnd type="none" w="med" len="med"/>
                      <a:tailEnd type="none" w="med" len="med"/>
                    </a:lnL>
                    <a:lnR>
                      <a:noFill/>
                    </a:lnR>
                    <a:lnT w="7620" cap="flat" cmpd="sng" algn="ctr">
                      <a:solidFill>
                        <a:srgbClr val="D8D8D8"/>
                      </a:solidFill>
                      <a:prstDash val="solid"/>
                      <a:round/>
                      <a:headEnd type="none" w="med" len="med"/>
                      <a:tailEnd type="none" w="med" len="med"/>
                    </a:lnT>
                    <a:lnB w="7620" cap="flat" cmpd="sng" algn="ctr">
                      <a:solidFill>
                        <a:srgbClr val="D8D8D8"/>
                      </a:solidFill>
                      <a:prstDash val="solid"/>
                      <a:round/>
                      <a:headEnd type="none" w="med" len="med"/>
                      <a:tailEnd type="none" w="med" len="med"/>
                    </a:lnB>
                    <a:solidFill>
                      <a:srgbClr val="F5F5F5"/>
                    </a:solidFill>
                  </a:tcPr>
                </a:tc>
                <a:extLst>
                  <a:ext uri="{0D108BD9-81ED-4DB2-BD59-A6C34878D82A}">
                    <a16:rowId xmlns:a16="http://schemas.microsoft.com/office/drawing/2014/main" val="1020185414"/>
                  </a:ext>
                </a:extLst>
              </a:tr>
              <a:tr h="415804">
                <a:tc>
                  <a:txBody>
                    <a:bodyPr/>
                    <a:lstStyle/>
                    <a:p>
                      <a:pPr algn="just"/>
                      <a:r>
                        <a:rPr lang="fr-FR" sz="1600" dirty="0">
                          <a:effectLst/>
                        </a:rPr>
                        <a:t>Bâtiments non résidentiels</a:t>
                      </a:r>
                    </a:p>
                  </a:txBody>
                  <a:tcPr marL="76200" marR="76200" marT="76200" marB="76200" anchor="ctr">
                    <a:lnL>
                      <a:noFill/>
                    </a:lnL>
                    <a:lnR w="7620" cap="flat" cmpd="sng" algn="ctr">
                      <a:solidFill>
                        <a:srgbClr val="D8D8D8"/>
                      </a:solidFill>
                      <a:prstDash val="solid"/>
                      <a:round/>
                      <a:headEnd type="none" w="med" len="med"/>
                      <a:tailEnd type="none" w="med" len="med"/>
                    </a:lnR>
                    <a:lnT w="7620" cap="flat" cmpd="sng" algn="ctr">
                      <a:solidFill>
                        <a:srgbClr val="D8D8D8"/>
                      </a:solidFill>
                      <a:prstDash val="solid"/>
                      <a:round/>
                      <a:headEnd type="none" w="med" len="med"/>
                      <a:tailEnd type="none" w="med" len="med"/>
                    </a:lnT>
                    <a:lnB w="7620" cap="flat" cmpd="sng" algn="ctr">
                      <a:solidFill>
                        <a:srgbClr val="D8D8D8"/>
                      </a:solidFill>
                      <a:prstDash val="solid"/>
                      <a:round/>
                      <a:headEnd type="none" w="med" len="med"/>
                      <a:tailEnd type="none" w="med" len="med"/>
                    </a:lnB>
                    <a:solidFill>
                      <a:srgbClr val="EEEEEE"/>
                    </a:solidFill>
                  </a:tcPr>
                </a:tc>
                <a:tc>
                  <a:txBody>
                    <a:bodyPr/>
                    <a:lstStyle/>
                    <a:p>
                      <a:pPr algn="ctr"/>
                      <a:r>
                        <a:rPr lang="fr-FR" sz="1600" dirty="0">
                          <a:effectLst/>
                        </a:rPr>
                        <a:t>&lt; 25</a:t>
                      </a:r>
                    </a:p>
                  </a:txBody>
                  <a:tcPr marL="76200" marR="76200" marT="76200" marB="76200" anchor="ctr">
                    <a:lnL w="7620" cap="flat" cmpd="sng" algn="ctr">
                      <a:solidFill>
                        <a:srgbClr val="D8D8D8"/>
                      </a:solidFill>
                      <a:prstDash val="solid"/>
                      <a:round/>
                      <a:headEnd type="none" w="med" len="med"/>
                      <a:tailEnd type="none" w="med" len="med"/>
                    </a:lnL>
                    <a:lnR w="7620" cap="flat" cmpd="sng" algn="ctr">
                      <a:solidFill>
                        <a:srgbClr val="D8D8D8"/>
                      </a:solidFill>
                      <a:prstDash val="solid"/>
                      <a:round/>
                      <a:headEnd type="none" w="med" len="med"/>
                      <a:tailEnd type="none" w="med" len="med"/>
                    </a:lnR>
                    <a:lnT w="7620" cap="flat" cmpd="sng" algn="ctr">
                      <a:solidFill>
                        <a:srgbClr val="D8D8D8"/>
                      </a:solidFill>
                      <a:prstDash val="solid"/>
                      <a:round/>
                      <a:headEnd type="none" w="med" len="med"/>
                      <a:tailEnd type="none" w="med" len="med"/>
                    </a:lnT>
                    <a:lnB w="7620" cap="flat" cmpd="sng" algn="ctr">
                      <a:solidFill>
                        <a:srgbClr val="D8D8D8"/>
                      </a:solidFill>
                      <a:prstDash val="solid"/>
                      <a:round/>
                      <a:headEnd type="none" w="med" len="med"/>
                      <a:tailEnd type="none" w="med" len="med"/>
                    </a:lnB>
                    <a:solidFill>
                      <a:srgbClr val="EEEEEE"/>
                    </a:solidFill>
                  </a:tcPr>
                </a:tc>
                <a:tc>
                  <a:txBody>
                    <a:bodyPr/>
                    <a:lstStyle/>
                    <a:p>
                      <a:pPr algn="ctr"/>
                      <a:r>
                        <a:rPr lang="fr-FR" sz="1600" dirty="0">
                          <a:effectLst/>
                        </a:rPr>
                        <a:t>&lt; 20</a:t>
                      </a:r>
                    </a:p>
                  </a:txBody>
                  <a:tcPr marL="76200" marR="76200" marT="76200" marB="76200" anchor="ctr">
                    <a:lnL w="7620" cap="flat" cmpd="sng" algn="ctr">
                      <a:solidFill>
                        <a:srgbClr val="D8D8D8"/>
                      </a:solidFill>
                      <a:prstDash val="solid"/>
                      <a:round/>
                      <a:headEnd type="none" w="med" len="med"/>
                      <a:tailEnd type="none" w="med" len="med"/>
                    </a:lnL>
                    <a:lnR>
                      <a:noFill/>
                    </a:lnR>
                    <a:lnT w="7620" cap="flat" cmpd="sng" algn="ctr">
                      <a:solidFill>
                        <a:srgbClr val="D8D8D8"/>
                      </a:solidFill>
                      <a:prstDash val="solid"/>
                      <a:round/>
                      <a:headEnd type="none" w="med" len="med"/>
                      <a:tailEnd type="none" w="med" len="med"/>
                    </a:lnT>
                    <a:lnB w="7620" cap="flat" cmpd="sng" algn="ctr">
                      <a:solidFill>
                        <a:srgbClr val="D8D8D8"/>
                      </a:solidFill>
                      <a:prstDash val="solid"/>
                      <a:round/>
                      <a:headEnd type="none" w="med" len="med"/>
                      <a:tailEnd type="none" w="med" len="med"/>
                    </a:lnB>
                    <a:solidFill>
                      <a:srgbClr val="EEEEEE"/>
                    </a:solidFill>
                  </a:tcPr>
                </a:tc>
                <a:extLst>
                  <a:ext uri="{0D108BD9-81ED-4DB2-BD59-A6C34878D82A}">
                    <a16:rowId xmlns:a16="http://schemas.microsoft.com/office/drawing/2014/main" val="3492384117"/>
                  </a:ext>
                </a:extLst>
              </a:tr>
              <a:tr h="415804">
                <a:tc>
                  <a:txBody>
                    <a:bodyPr/>
                    <a:lstStyle/>
                    <a:p>
                      <a:pPr algn="just"/>
                      <a:r>
                        <a:rPr lang="fr-FR" sz="1600" dirty="0">
                          <a:effectLst/>
                        </a:rPr>
                        <a:t>Parcs de stationnement</a:t>
                      </a:r>
                    </a:p>
                  </a:txBody>
                  <a:tcPr marL="76200" marR="76200" marT="76200" marB="76200" anchor="ctr">
                    <a:lnL>
                      <a:noFill/>
                    </a:lnL>
                    <a:lnR w="7620" cap="flat" cmpd="sng" algn="ctr">
                      <a:solidFill>
                        <a:srgbClr val="D8D8D8"/>
                      </a:solidFill>
                      <a:prstDash val="solid"/>
                      <a:round/>
                      <a:headEnd type="none" w="med" len="med"/>
                      <a:tailEnd type="none" w="med" len="med"/>
                    </a:lnR>
                    <a:lnT w="7620" cap="flat" cmpd="sng" algn="ctr">
                      <a:solidFill>
                        <a:srgbClr val="D8D8D8"/>
                      </a:solidFill>
                      <a:prstDash val="solid"/>
                      <a:round/>
                      <a:headEnd type="none" w="med" len="med"/>
                      <a:tailEnd type="none" w="med" len="med"/>
                    </a:lnT>
                    <a:lnB>
                      <a:noFill/>
                    </a:lnB>
                    <a:solidFill>
                      <a:srgbClr val="F5F5F5"/>
                    </a:solidFill>
                  </a:tcPr>
                </a:tc>
                <a:tc>
                  <a:txBody>
                    <a:bodyPr/>
                    <a:lstStyle/>
                    <a:p>
                      <a:pPr algn="ctr"/>
                      <a:r>
                        <a:rPr lang="fr-FR" sz="1600" b="1" dirty="0">
                          <a:effectLst/>
                        </a:rPr>
                        <a:t>&lt; 25</a:t>
                      </a:r>
                    </a:p>
                  </a:txBody>
                  <a:tcPr marL="76200" marR="76200" marT="76200" marB="76200" anchor="ctr">
                    <a:lnL w="7620" cap="flat" cmpd="sng" algn="ctr">
                      <a:solidFill>
                        <a:srgbClr val="D8D8D8"/>
                      </a:solidFill>
                      <a:prstDash val="solid"/>
                      <a:round/>
                      <a:headEnd type="none" w="med" len="med"/>
                      <a:tailEnd type="none" w="med" len="med"/>
                    </a:lnL>
                    <a:lnR w="7620" cap="flat" cmpd="sng" algn="ctr">
                      <a:solidFill>
                        <a:srgbClr val="D8D8D8"/>
                      </a:solidFill>
                      <a:prstDash val="solid"/>
                      <a:round/>
                      <a:headEnd type="none" w="med" len="med"/>
                      <a:tailEnd type="none" w="med" len="med"/>
                    </a:lnR>
                    <a:lnT w="7620" cap="flat" cmpd="sng" algn="ctr">
                      <a:solidFill>
                        <a:srgbClr val="D8D8D8"/>
                      </a:solidFill>
                      <a:prstDash val="solid"/>
                      <a:round/>
                      <a:headEnd type="none" w="med" len="med"/>
                      <a:tailEnd type="none" w="med" len="med"/>
                    </a:lnT>
                    <a:lnB>
                      <a:noFill/>
                    </a:lnB>
                    <a:solidFill>
                      <a:srgbClr val="F5F5F5"/>
                    </a:solidFill>
                  </a:tcPr>
                </a:tc>
                <a:tc>
                  <a:txBody>
                    <a:bodyPr/>
                    <a:lstStyle/>
                    <a:p>
                      <a:pPr algn="ctr"/>
                      <a:r>
                        <a:rPr lang="fr-FR" sz="1600" dirty="0">
                          <a:effectLst/>
                        </a:rPr>
                        <a:t>&lt; 20</a:t>
                      </a:r>
                    </a:p>
                  </a:txBody>
                  <a:tcPr marL="76200" marR="76200" marT="76200" marB="76200" anchor="ctr">
                    <a:lnL w="7620" cap="flat" cmpd="sng" algn="ctr">
                      <a:solidFill>
                        <a:srgbClr val="D8D8D8"/>
                      </a:solidFill>
                      <a:prstDash val="solid"/>
                      <a:round/>
                      <a:headEnd type="none" w="med" len="med"/>
                      <a:tailEnd type="none" w="med" len="med"/>
                    </a:lnL>
                    <a:lnR>
                      <a:noFill/>
                    </a:lnR>
                    <a:lnT w="7620" cap="flat" cmpd="sng" algn="ctr">
                      <a:solidFill>
                        <a:srgbClr val="D8D8D8"/>
                      </a:solidFill>
                      <a:prstDash val="solid"/>
                      <a:round/>
                      <a:headEnd type="none" w="med" len="med"/>
                      <a:tailEnd type="none" w="med" len="med"/>
                    </a:lnT>
                    <a:lnB>
                      <a:noFill/>
                    </a:lnB>
                    <a:solidFill>
                      <a:srgbClr val="F5F5F5"/>
                    </a:solidFill>
                  </a:tcPr>
                </a:tc>
                <a:extLst>
                  <a:ext uri="{0D108BD9-81ED-4DB2-BD59-A6C34878D82A}">
                    <a16:rowId xmlns:a16="http://schemas.microsoft.com/office/drawing/2014/main" val="120906454"/>
                  </a:ext>
                </a:extLst>
              </a:tr>
            </a:tbl>
          </a:graphicData>
        </a:graphic>
      </p:graphicFrame>
      <p:sp>
        <p:nvSpPr>
          <p:cNvPr id="21" name="Rectangle 3">
            <a:extLst>
              <a:ext uri="{FF2B5EF4-FFF2-40B4-BE49-F238E27FC236}">
                <a16:creationId xmlns:a16="http://schemas.microsoft.com/office/drawing/2014/main" id="{44CBADAC-503C-EDEE-9BA9-D52267C2E17A}"/>
              </a:ext>
            </a:extLst>
          </p:cNvPr>
          <p:cNvSpPr txBox="1">
            <a:spLocks noChangeArrowheads="1"/>
          </p:cNvSpPr>
          <p:nvPr/>
        </p:nvSpPr>
        <p:spPr>
          <a:xfrm>
            <a:off x="111931" y="3311473"/>
            <a:ext cx="6776157" cy="339196"/>
          </a:xfrm>
          <a:prstGeom prst="rect">
            <a:avLst/>
          </a:prstGeom>
          <a:gradFill>
            <a:gsLst>
              <a:gs pos="0">
                <a:srgbClr val="3C3C3C"/>
              </a:gs>
              <a:gs pos="100000">
                <a:srgbClr val="000000">
                  <a:alpha val="72000"/>
                </a:srgbClr>
              </a:gs>
            </a:gsLst>
            <a:path path="shape">
              <a:fillToRect l="50000" t="50000" r="50000" b="50000"/>
            </a:path>
          </a:gradFill>
          <a:ln>
            <a:solidFill>
              <a:schemeClr val="accent2"/>
            </a:solidFill>
          </a:ln>
        </p:spPr>
        <p:txBody>
          <a:bodyPr vert="horz" wrap="square" lIns="92075" tIns="46038" rIns="92075" bIns="46038" rtlCol="0">
            <a:sp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300"/>
              </a:spcBef>
              <a:spcAft>
                <a:spcPts val="0"/>
              </a:spcAft>
              <a:buClr>
                <a:srgbClr val="DDAB63"/>
              </a:buClr>
              <a:buSzPct val="100000"/>
              <a:buNone/>
            </a:pPr>
            <a:r>
              <a:rPr lang="fr-FR" sz="1600" b="0" baseline="0" dirty="0">
                <a:hlinkClick r:id="rId14"/>
              </a:rPr>
              <a:t>Exemple</a:t>
            </a:r>
            <a:r>
              <a:rPr lang="fr-FR" sz="1600" b="0" baseline="0" dirty="0"/>
              <a:t> de calcul de la </a:t>
            </a:r>
            <a:r>
              <a:rPr lang="fr-FR" sz="1600" b="0" baseline="0" dirty="0">
                <a:solidFill>
                  <a:srgbClr val="92D050"/>
                </a:solidFill>
              </a:rPr>
              <a:t>Densité Surfacique de Flux Lumineux Installé </a:t>
            </a:r>
            <a:r>
              <a:rPr lang="fr-FR" sz="1600" b="0" baseline="0" dirty="0">
                <a:solidFill>
                  <a:schemeClr val="bg1"/>
                </a:solidFill>
              </a:rPr>
              <a:t>:</a:t>
            </a:r>
            <a:endParaRPr lang="fr-FR" altLang="fr-FR" sz="1600" baseline="0" dirty="0"/>
          </a:p>
        </p:txBody>
      </p:sp>
    </p:spTree>
    <p:extLst>
      <p:ext uri="{BB962C8B-B14F-4D97-AF65-F5344CB8AC3E}">
        <p14:creationId xmlns:p14="http://schemas.microsoft.com/office/powerpoint/2010/main" val="1045678980"/>
      </p:ext>
    </p:extLst>
  </p:cSld>
  <p:clrMapOvr>
    <a:masterClrMapping/>
  </p:clrMapOvr>
  <p:transition>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2434826" y="461735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5" name="Rectangle 3"/>
          <p:cNvSpPr txBox="1">
            <a:spLocks noChangeArrowheads="1"/>
          </p:cNvSpPr>
          <p:nvPr/>
        </p:nvSpPr>
        <p:spPr bwMode="auto">
          <a:xfrm>
            <a:off x="77670" y="836712"/>
            <a:ext cx="12036660" cy="5529696"/>
          </a:xfrm>
          <a:prstGeom prst="rect">
            <a:avLst/>
          </a:prstGeom>
          <a:gradFill>
            <a:gsLst>
              <a:gs pos="0">
                <a:srgbClr val="3C3C3C"/>
              </a:gs>
              <a:gs pos="100000">
                <a:srgbClr val="000000">
                  <a:alpha val="72000"/>
                </a:srgbClr>
              </a:gs>
            </a:gsLst>
            <a:path path="shape">
              <a:fillToRect l="50000" t="50000" r="50000" b="50000"/>
            </a:path>
          </a:gradFill>
          <a:ln>
            <a:solidFill>
              <a:schemeClr val="accent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chemeClr val="hlink"/>
              </a:buClr>
              <a:buSzPct val="80000"/>
              <a:buFont typeface="Arial" panose="020B0604020202020204" pitchFamily="34" charset="0"/>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Font typeface="Wingdings" panose="05000000000000000000" pitchFamily="2" charset="2"/>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hlink"/>
              </a:buClr>
              <a:buSzPct val="80000"/>
              <a:buFont typeface="Arial" panose="020B0604020202020204" pitchFamily="34" charset="0"/>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folHlink"/>
              </a:buClr>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80000"/>
              <a:buFont typeface="Arial" panose="020B0604020202020204" pitchFamily="34" charset="0"/>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spcAft>
                <a:spcPts val="1200"/>
              </a:spcAft>
              <a:buSzTx/>
              <a:buNone/>
            </a:pPr>
            <a:r>
              <a:rPr lang="fr-FR" altLang="fr-FR" sz="2400" baseline="0" dirty="0">
                <a:solidFill>
                  <a:schemeClr val="bg1"/>
                </a:solidFill>
                <a:effectLst/>
                <a:latin typeface="Tahoma" panose="020B0604030504040204" pitchFamily="34" charset="0"/>
              </a:rPr>
              <a:t>Difficulté : accéder à l’information du flux lumineux des sources</a:t>
            </a:r>
          </a:p>
          <a:p>
            <a:pPr marL="355600" indent="-355600">
              <a:spcBef>
                <a:spcPts val="600"/>
              </a:spcBef>
              <a:spcAft>
                <a:spcPts val="0"/>
              </a:spcAft>
              <a:buClr>
                <a:schemeClr val="accent2"/>
              </a:buClr>
              <a:buSzPct val="100000"/>
              <a:buFont typeface="Wingdings" panose="05000000000000000000" pitchFamily="2" charset="2"/>
              <a:buChar char="q"/>
            </a:pPr>
            <a:r>
              <a:rPr lang="fr-FR" altLang="fr-FR" sz="1800" baseline="0" dirty="0">
                <a:solidFill>
                  <a:srgbClr val="FFFFFF"/>
                </a:solidFill>
                <a:effectLst/>
                <a:latin typeface="Tahoma" panose="020B0604030504040204" pitchFamily="34" charset="0"/>
              </a:rPr>
              <a:t>Le flux lumineux des </a:t>
            </a:r>
            <a:r>
              <a:rPr lang="fr-FR" altLang="fr-FR" sz="1800" u="sng" baseline="0" dirty="0">
                <a:solidFill>
                  <a:srgbClr val="92D050"/>
                </a:solidFill>
                <a:effectLst/>
                <a:latin typeface="Tahoma" panose="020B0604030504040204" pitchFamily="34" charset="0"/>
              </a:rPr>
              <a:t>sources</a:t>
            </a:r>
            <a:r>
              <a:rPr lang="fr-FR" altLang="fr-FR" sz="1800" baseline="0" dirty="0">
                <a:solidFill>
                  <a:srgbClr val="FFFFFF"/>
                </a:solidFill>
                <a:effectLst/>
                <a:latin typeface="Tahoma" panose="020B0604030504040204" pitchFamily="34" charset="0"/>
              </a:rPr>
              <a:t> des luminaires : une donnée constructeur</a:t>
            </a:r>
            <a:endParaRPr lang="fr-FR" sz="1600" baseline="0" dirty="0">
              <a:solidFill>
                <a:srgbClr val="FFFFFF"/>
              </a:solidFill>
              <a:effectLst/>
            </a:endParaRPr>
          </a:p>
        </p:txBody>
      </p:sp>
      <p:sp>
        <p:nvSpPr>
          <p:cNvPr id="6" name="ZoneTexte 5"/>
          <p:cNvSpPr txBox="1"/>
          <p:nvPr/>
        </p:nvSpPr>
        <p:spPr>
          <a:xfrm>
            <a:off x="7211616" y="2189021"/>
            <a:ext cx="3456384" cy="256480"/>
          </a:xfrm>
          <a:prstGeom prst="rect">
            <a:avLst/>
          </a:prstGeom>
          <a:noFill/>
        </p:spPr>
        <p:txBody>
          <a:bodyPr wrap="square" rtlCol="0">
            <a:spAutoFit/>
          </a:bodyPr>
          <a:lstStyle/>
          <a:p>
            <a:pPr algn="r"/>
            <a:r>
              <a:rPr lang="fr-FR" i="1" dirty="0"/>
              <a:t>Emballage de luminaire :</a:t>
            </a:r>
          </a:p>
        </p:txBody>
      </p:sp>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0612" y="2301586"/>
            <a:ext cx="5475563" cy="4363713"/>
          </a:xfrm>
          <a:prstGeom prst="rect">
            <a:avLst/>
          </a:prstGeom>
        </p:spPr>
      </p:pic>
      <p:pic>
        <p:nvPicPr>
          <p:cNvPr id="8" name="Imag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825" y="2293473"/>
            <a:ext cx="6187887" cy="4451759"/>
          </a:xfrm>
          <a:prstGeom prst="rect">
            <a:avLst/>
          </a:prstGeom>
        </p:spPr>
      </p:pic>
      <p:sp>
        <p:nvSpPr>
          <p:cNvPr id="11" name="ZoneTexte 10"/>
          <p:cNvSpPr txBox="1"/>
          <p:nvPr/>
        </p:nvSpPr>
        <p:spPr>
          <a:xfrm>
            <a:off x="2578477" y="2199779"/>
            <a:ext cx="3456384" cy="256480"/>
          </a:xfrm>
          <a:prstGeom prst="rect">
            <a:avLst/>
          </a:prstGeom>
          <a:noFill/>
        </p:spPr>
        <p:txBody>
          <a:bodyPr wrap="square" rtlCol="0">
            <a:spAutoFit/>
          </a:bodyPr>
          <a:lstStyle/>
          <a:p>
            <a:pPr algn="r"/>
            <a:r>
              <a:rPr lang="fr-FR" i="1" dirty="0"/>
              <a:t>Catalogue :</a:t>
            </a:r>
          </a:p>
        </p:txBody>
      </p:sp>
      <p:sp>
        <p:nvSpPr>
          <p:cNvPr id="5" name="Rectangle 2">
            <a:extLst>
              <a:ext uri="{FF2B5EF4-FFF2-40B4-BE49-F238E27FC236}">
                <a16:creationId xmlns:a16="http://schemas.microsoft.com/office/drawing/2014/main" id="{CBFCB4BE-9CD7-BB92-BA98-ECA7918734BF}"/>
              </a:ext>
            </a:extLst>
          </p:cNvPr>
          <p:cNvSpPr txBox="1">
            <a:spLocks noChangeArrowheads="1"/>
          </p:cNvSpPr>
          <p:nvPr/>
        </p:nvSpPr>
        <p:spPr>
          <a:xfrm>
            <a:off x="119335" y="80627"/>
            <a:ext cx="7871676" cy="540061"/>
          </a:xfrm>
          <a:prstGeom prst="rect">
            <a:avLst/>
          </a:prstGeo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spcBef>
                <a:spcPts val="600"/>
              </a:spcBef>
              <a:spcAft>
                <a:spcPts val="600"/>
              </a:spcAft>
            </a:pPr>
            <a:r>
              <a:rPr lang="fr-FR" altLang="fr-FR" sz="2800" baseline="0"/>
              <a:t>La quantité de lumière installée sur site (</a:t>
            </a:r>
            <a:r>
              <a:rPr lang="fr-FR" altLang="fr-FR" sz="2800" baseline="0">
                <a:hlinkClick r:id="rId5"/>
              </a:rPr>
              <a:t>art. 3-II-4 </a:t>
            </a:r>
            <a:r>
              <a:rPr lang="fr-FR" altLang="fr-FR" sz="2800" baseline="0"/>
              <a:t>)</a:t>
            </a:r>
            <a:endParaRPr lang="fr-FR" altLang="fr-FR" sz="2800" b="1" baseline="0" dirty="0"/>
          </a:p>
        </p:txBody>
      </p:sp>
      <p:sp>
        <p:nvSpPr>
          <p:cNvPr id="9" name="ZoneTexte 8">
            <a:extLst>
              <a:ext uri="{FF2B5EF4-FFF2-40B4-BE49-F238E27FC236}">
                <a16:creationId xmlns:a16="http://schemas.microsoft.com/office/drawing/2014/main" id="{3D8574F6-BBF0-4E10-EA0C-5BB11205F23F}"/>
              </a:ext>
            </a:extLst>
          </p:cNvPr>
          <p:cNvSpPr txBox="1"/>
          <p:nvPr/>
        </p:nvSpPr>
        <p:spPr>
          <a:xfrm>
            <a:off x="767408" y="1985612"/>
            <a:ext cx="5675049" cy="338554"/>
          </a:xfrm>
          <a:prstGeom prst="rect">
            <a:avLst/>
          </a:prstGeom>
          <a:noFill/>
        </p:spPr>
        <p:txBody>
          <a:bodyPr wrap="square" rtlCol="0">
            <a:spAutoFit/>
          </a:bodyPr>
          <a:lstStyle/>
          <a:p>
            <a:pPr algn="r"/>
            <a:r>
              <a:rPr lang="fr-FR" i="1" baseline="0" dirty="0">
                <a:solidFill>
                  <a:schemeClr val="bg1"/>
                </a:solidFill>
              </a:rPr>
              <a:t>Fiche technique d’une source : module LED « </a:t>
            </a:r>
            <a:r>
              <a:rPr lang="fr-FR" i="1" baseline="0" dirty="0" err="1">
                <a:solidFill>
                  <a:schemeClr val="bg1"/>
                </a:solidFill>
              </a:rPr>
              <a:t>Ragni</a:t>
            </a:r>
            <a:r>
              <a:rPr lang="fr-FR" i="1" baseline="0" dirty="0">
                <a:solidFill>
                  <a:schemeClr val="bg1"/>
                </a:solidFill>
              </a:rPr>
              <a:t> EVO2 »</a:t>
            </a:r>
          </a:p>
        </p:txBody>
      </p:sp>
      <p:sp>
        <p:nvSpPr>
          <p:cNvPr id="10" name="ZoneTexte 9">
            <a:extLst>
              <a:ext uri="{FF2B5EF4-FFF2-40B4-BE49-F238E27FC236}">
                <a16:creationId xmlns:a16="http://schemas.microsoft.com/office/drawing/2014/main" id="{203B6A5D-6EE9-4B24-83CF-E15D33293ABD}"/>
              </a:ext>
            </a:extLst>
          </p:cNvPr>
          <p:cNvSpPr txBox="1"/>
          <p:nvPr/>
        </p:nvSpPr>
        <p:spPr>
          <a:xfrm>
            <a:off x="7856102" y="1985612"/>
            <a:ext cx="4221868" cy="338554"/>
          </a:xfrm>
          <a:prstGeom prst="rect">
            <a:avLst/>
          </a:prstGeom>
          <a:noFill/>
        </p:spPr>
        <p:txBody>
          <a:bodyPr wrap="square" rtlCol="0">
            <a:spAutoFit/>
          </a:bodyPr>
          <a:lstStyle/>
          <a:p>
            <a:pPr algn="r"/>
            <a:r>
              <a:rPr lang="fr-FR" i="1" baseline="0" dirty="0">
                <a:solidFill>
                  <a:schemeClr val="bg1"/>
                </a:solidFill>
              </a:rPr>
              <a:t>Emballage du luminaire</a:t>
            </a:r>
          </a:p>
        </p:txBody>
      </p:sp>
    </p:spTree>
    <p:extLst>
      <p:ext uri="{BB962C8B-B14F-4D97-AF65-F5344CB8AC3E}">
        <p14:creationId xmlns:p14="http://schemas.microsoft.com/office/powerpoint/2010/main" val="748322531"/>
      </p:ext>
    </p:extLst>
  </p:cSld>
  <p:clrMapOvr>
    <a:masterClrMapping/>
  </p:clrMapOvr>
  <p:transition>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2434826" y="461735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5" name="Rectangle 3"/>
          <p:cNvSpPr txBox="1">
            <a:spLocks noChangeArrowheads="1"/>
          </p:cNvSpPr>
          <p:nvPr/>
        </p:nvSpPr>
        <p:spPr bwMode="auto">
          <a:xfrm>
            <a:off x="77670" y="836712"/>
            <a:ext cx="12036660" cy="5529696"/>
          </a:xfrm>
          <a:prstGeom prst="rect">
            <a:avLst/>
          </a:prstGeom>
          <a:gradFill>
            <a:gsLst>
              <a:gs pos="0">
                <a:srgbClr val="3C3C3C"/>
              </a:gs>
              <a:gs pos="100000">
                <a:srgbClr val="000000">
                  <a:alpha val="72000"/>
                </a:srgbClr>
              </a:gs>
            </a:gsLst>
            <a:path path="shape">
              <a:fillToRect l="50000" t="50000" r="50000" b="50000"/>
            </a:path>
          </a:gradFill>
          <a:ln>
            <a:solidFill>
              <a:schemeClr val="accent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chemeClr val="hlink"/>
              </a:buClr>
              <a:buSzPct val="80000"/>
              <a:buFont typeface="Arial" panose="020B0604020202020204" pitchFamily="34" charset="0"/>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Font typeface="Wingdings" panose="05000000000000000000" pitchFamily="2" charset="2"/>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hlink"/>
              </a:buClr>
              <a:buSzPct val="80000"/>
              <a:buFont typeface="Arial" panose="020B0604020202020204" pitchFamily="34" charset="0"/>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folHlink"/>
              </a:buClr>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80000"/>
              <a:buFont typeface="Arial" panose="020B0604020202020204" pitchFamily="34" charset="0"/>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SzTx/>
              <a:buNone/>
            </a:pPr>
            <a:r>
              <a:rPr lang="fr-FR" altLang="fr-FR" sz="2400" baseline="0" dirty="0">
                <a:solidFill>
                  <a:schemeClr val="bg1"/>
                </a:solidFill>
                <a:effectLst/>
                <a:latin typeface="Tahoma" panose="020B0604030504040204" pitchFamily="34" charset="0"/>
              </a:rPr>
              <a:t>Difficulté : </a:t>
            </a:r>
          </a:p>
          <a:p>
            <a:pPr marL="0" indent="0">
              <a:spcBef>
                <a:spcPts val="0"/>
              </a:spcBef>
              <a:spcAft>
                <a:spcPts val="0"/>
              </a:spcAft>
              <a:buSzTx/>
              <a:buNone/>
            </a:pPr>
            <a:r>
              <a:rPr lang="fr-FR" altLang="fr-FR" sz="2400" baseline="0" dirty="0">
                <a:solidFill>
                  <a:schemeClr val="bg1"/>
                </a:solidFill>
                <a:effectLst/>
                <a:latin typeface="Tahoma" panose="020B0604030504040204" pitchFamily="34" charset="0"/>
              </a:rPr>
              <a:t>accéder à l’information du flux lumineux des sources</a:t>
            </a:r>
          </a:p>
          <a:p>
            <a:pPr marL="355600" indent="-355600">
              <a:spcBef>
                <a:spcPts val="600"/>
              </a:spcBef>
              <a:spcAft>
                <a:spcPts val="0"/>
              </a:spcAft>
              <a:buClr>
                <a:schemeClr val="accent2"/>
              </a:buClr>
              <a:buSzPct val="100000"/>
              <a:buFont typeface="Wingdings" panose="05000000000000000000" pitchFamily="2" charset="2"/>
              <a:buChar char="q"/>
            </a:pPr>
            <a:r>
              <a:rPr lang="fr-FR" altLang="fr-FR" sz="1800" baseline="0" dirty="0">
                <a:solidFill>
                  <a:srgbClr val="FFFFFF"/>
                </a:solidFill>
                <a:effectLst/>
                <a:latin typeface="Tahoma" panose="020B0604030504040204" pitchFamily="34" charset="0"/>
              </a:rPr>
              <a:t>Le flux lumineux des </a:t>
            </a:r>
            <a:r>
              <a:rPr lang="fr-FR" altLang="fr-FR" sz="1800" u="sng" baseline="0" dirty="0">
                <a:solidFill>
                  <a:srgbClr val="92D050"/>
                </a:solidFill>
                <a:effectLst/>
                <a:latin typeface="Tahoma" panose="020B0604030504040204" pitchFamily="34" charset="0"/>
              </a:rPr>
              <a:t>sources</a:t>
            </a:r>
            <a:r>
              <a:rPr lang="fr-FR" altLang="fr-FR" sz="1800" baseline="0" dirty="0">
                <a:solidFill>
                  <a:srgbClr val="FFFFFF"/>
                </a:solidFill>
                <a:effectLst/>
                <a:latin typeface="Tahoma" panose="020B0604030504040204" pitchFamily="34" charset="0"/>
              </a:rPr>
              <a:t> des luminaires : une donnée constructeur</a:t>
            </a:r>
          </a:p>
          <a:p>
            <a:pPr marL="755650" lvl="1" indent="-355600">
              <a:spcBef>
                <a:spcPts val="600"/>
              </a:spcBef>
              <a:spcAft>
                <a:spcPts val="0"/>
              </a:spcAft>
              <a:buClr>
                <a:schemeClr val="accent2"/>
              </a:buClr>
              <a:buSzPct val="100000"/>
              <a:buFont typeface="Wingdings" panose="05000000000000000000" pitchFamily="2" charset="2"/>
              <a:buChar char="Ø"/>
            </a:pPr>
            <a:r>
              <a:rPr lang="fr-FR" altLang="fr-FR" sz="1600" baseline="0" dirty="0">
                <a:solidFill>
                  <a:srgbClr val="FFFFFF"/>
                </a:solidFill>
                <a:latin typeface="Tahoma" panose="020B0604030504040204" pitchFamily="34" charset="0"/>
              </a:rPr>
              <a:t>en cas d’accès à un </a:t>
            </a:r>
            <a:r>
              <a:rPr lang="fr-FR" altLang="fr-FR" sz="1600" baseline="0" dirty="0">
                <a:solidFill>
                  <a:srgbClr val="92D050"/>
                </a:solidFill>
                <a:latin typeface="Tahoma" panose="020B0604030504040204" pitchFamily="34" charset="0"/>
              </a:rPr>
              <a:t>QR code</a:t>
            </a:r>
            <a:r>
              <a:rPr lang="fr-FR" altLang="fr-FR" sz="1600" baseline="0" dirty="0">
                <a:solidFill>
                  <a:srgbClr val="FFFFFF"/>
                </a:solidFill>
                <a:latin typeface="Tahoma" panose="020B0604030504040204" pitchFamily="34" charset="0"/>
              </a:rPr>
              <a:t>…</a:t>
            </a:r>
          </a:p>
          <a:p>
            <a:pPr marL="755650" lvl="1" indent="-355600">
              <a:spcBef>
                <a:spcPts val="600"/>
              </a:spcBef>
              <a:spcAft>
                <a:spcPts val="0"/>
              </a:spcAft>
              <a:buClr>
                <a:schemeClr val="accent2"/>
              </a:buClr>
              <a:buSzPct val="100000"/>
              <a:buFont typeface="Wingdings" panose="05000000000000000000" pitchFamily="2" charset="2"/>
              <a:buChar char="Ø"/>
            </a:pPr>
            <a:r>
              <a:rPr lang="fr-FR" altLang="fr-FR" sz="1600" baseline="0" dirty="0">
                <a:solidFill>
                  <a:srgbClr val="FFFFFF"/>
                </a:solidFill>
                <a:latin typeface="Tahoma" panose="020B0604030504040204" pitchFamily="34" charset="0"/>
              </a:rPr>
              <a:t>exemple </a:t>
            </a:r>
            <a:r>
              <a:rPr lang="fr-FR" altLang="fr-FR" sz="1600" baseline="0" dirty="0">
                <a:solidFill>
                  <a:srgbClr val="92D050"/>
                </a:solidFill>
                <a:effectLst/>
                <a:latin typeface="Tahoma" panose="020B0604030504040204" pitchFamily="34" charset="0"/>
              </a:rPr>
              <a:t>appli Philips</a:t>
            </a:r>
            <a:r>
              <a:rPr lang="fr-FR" altLang="fr-FR" sz="1600" i="1" baseline="0" dirty="0">
                <a:solidFill>
                  <a:srgbClr val="92D050"/>
                </a:solidFill>
                <a:latin typeface="Tahoma" panose="020B0604030504040204" pitchFamily="34" charset="0"/>
              </a:rPr>
              <a:t> </a:t>
            </a:r>
            <a:r>
              <a:rPr lang="fr-FR" altLang="fr-FR" sz="1600" i="1" baseline="0" dirty="0" err="1">
                <a:solidFill>
                  <a:srgbClr val="92D050"/>
                </a:solidFill>
                <a:latin typeface="Tahoma" panose="020B0604030504040204" pitchFamily="34" charset="0"/>
              </a:rPr>
              <a:t>Signify</a:t>
            </a:r>
            <a:r>
              <a:rPr lang="fr-FR" altLang="fr-FR" sz="1600" i="1" baseline="0" dirty="0">
                <a:solidFill>
                  <a:srgbClr val="92D050"/>
                </a:solidFill>
                <a:latin typeface="Tahoma" panose="020B0604030504040204" pitchFamily="34" charset="0"/>
              </a:rPr>
              <a:t> Service Tag </a:t>
            </a:r>
            <a:r>
              <a:rPr lang="fr-FR" altLang="fr-FR" sz="1600" i="1" baseline="0" dirty="0">
                <a:solidFill>
                  <a:srgbClr val="FFFFFF"/>
                </a:solidFill>
                <a:latin typeface="Tahoma" panose="020B0604030504040204" pitchFamily="34" charset="0"/>
              </a:rPr>
              <a:t> </a:t>
            </a:r>
            <a:r>
              <a:rPr lang="fr-FR" altLang="fr-FR" sz="1600" baseline="0" dirty="0">
                <a:solidFill>
                  <a:srgbClr val="FFFFFF"/>
                </a:solidFill>
                <a:effectLst/>
                <a:latin typeface="Tahoma" panose="020B0604030504040204" pitchFamily="34" charset="0"/>
              </a:rPr>
              <a:t>(Google Play)</a:t>
            </a:r>
          </a:p>
          <a:p>
            <a:pPr marL="989013" lvl="2" indent="-273050">
              <a:spcBef>
                <a:spcPts val="600"/>
              </a:spcBef>
              <a:spcAft>
                <a:spcPts val="0"/>
              </a:spcAft>
              <a:buClr>
                <a:schemeClr val="accent2"/>
              </a:buClr>
              <a:buSzPct val="100000"/>
              <a:buFont typeface="Courier New" panose="02070309020205020404" pitchFamily="49" charset="0"/>
              <a:buChar char="o"/>
            </a:pPr>
            <a:r>
              <a:rPr lang="fr-FR" altLang="fr-FR" sz="1400" baseline="0" dirty="0">
                <a:solidFill>
                  <a:srgbClr val="FFFFFF"/>
                </a:solidFill>
                <a:effectLst/>
                <a:latin typeface="Tahoma" panose="020B0604030504040204" pitchFamily="34" charset="0"/>
              </a:rPr>
              <a:t>accès à la température de couleur, </a:t>
            </a:r>
            <a:r>
              <a:rPr lang="fr-FR" altLang="fr-FR" sz="1400" b="1" baseline="0" dirty="0">
                <a:solidFill>
                  <a:srgbClr val="92D050"/>
                </a:solidFill>
                <a:effectLst/>
                <a:latin typeface="Tahoma" panose="020B0604030504040204" pitchFamily="34" charset="0"/>
              </a:rPr>
              <a:t>au flux de la source</a:t>
            </a:r>
            <a:r>
              <a:rPr lang="fr-FR" altLang="fr-FR" sz="1400" baseline="0" dirty="0">
                <a:solidFill>
                  <a:srgbClr val="FFFFFF"/>
                </a:solidFill>
                <a:effectLst/>
                <a:latin typeface="Tahoma" panose="020B0604030504040204" pitchFamily="34" charset="0"/>
              </a:rPr>
              <a:t>, à l’optique (</a:t>
            </a:r>
            <a:r>
              <a:rPr lang="fr-FR" altLang="fr-FR" sz="1400" baseline="0" dirty="0">
                <a:solidFill>
                  <a:srgbClr val="FFFFFF"/>
                </a:solidFill>
                <a:effectLst/>
                <a:latin typeface="Tahoma" panose="020B0604030504040204" pitchFamily="34" charset="0"/>
                <a:sym typeface="Symbol" panose="05050102010706020507" pitchFamily="18" charset="2"/>
              </a:rPr>
              <a:t> Code Flux n°3)</a:t>
            </a:r>
          </a:p>
          <a:p>
            <a:pPr marL="989013" lvl="2" indent="-273050">
              <a:spcBef>
                <a:spcPts val="600"/>
              </a:spcBef>
              <a:spcAft>
                <a:spcPts val="0"/>
              </a:spcAft>
              <a:buClr>
                <a:schemeClr val="accent2"/>
              </a:buClr>
              <a:buSzPct val="100000"/>
              <a:buFont typeface="Courier New" panose="02070309020205020404" pitchFamily="49" charset="0"/>
              <a:buChar char="o"/>
            </a:pPr>
            <a:r>
              <a:rPr lang="fr-FR" altLang="fr-FR" sz="1400" baseline="0" dirty="0">
                <a:solidFill>
                  <a:srgbClr val="FFFFFF"/>
                </a:solidFill>
                <a:effectLst/>
                <a:latin typeface="Tahoma" panose="020B0604030504040204" pitchFamily="34" charset="0"/>
              </a:rPr>
              <a:t>16 </a:t>
            </a:r>
            <a:r>
              <a:rPr lang="fr-FR" altLang="fr-FR" sz="1400" baseline="0" dirty="0" err="1">
                <a:solidFill>
                  <a:srgbClr val="FFFFFF"/>
                </a:solidFill>
                <a:effectLst/>
                <a:latin typeface="Tahoma" panose="020B0604030504040204" pitchFamily="34" charset="0"/>
              </a:rPr>
              <a:t>LEDs</a:t>
            </a:r>
            <a:r>
              <a:rPr lang="fr-FR" altLang="fr-FR" sz="1400" baseline="0" dirty="0">
                <a:solidFill>
                  <a:srgbClr val="FFFFFF"/>
                </a:solidFill>
                <a:effectLst/>
                <a:latin typeface="Tahoma" panose="020B0604030504040204" pitchFamily="34" charset="0"/>
              </a:rPr>
              <a:t>, a priori 4000 lumens… de fait 3500 lumens</a:t>
            </a:r>
            <a:endParaRPr lang="fr-FR" altLang="fr-FR" sz="1400" baseline="0" dirty="0">
              <a:solidFill>
                <a:srgbClr val="FFFFFF"/>
              </a:solidFill>
              <a:latin typeface="Tahoma" panose="020B0604030504040204" pitchFamily="34" charset="0"/>
            </a:endParaRPr>
          </a:p>
          <a:p>
            <a:pPr marL="355600" indent="-355600">
              <a:spcBef>
                <a:spcPts val="600"/>
              </a:spcBef>
              <a:spcAft>
                <a:spcPts val="0"/>
              </a:spcAft>
              <a:buClr>
                <a:schemeClr val="accent2"/>
              </a:buClr>
              <a:buSzPct val="100000"/>
              <a:buFont typeface="Wingdings" panose="05000000000000000000" pitchFamily="2" charset="2"/>
              <a:buChar char="q"/>
            </a:pPr>
            <a:endParaRPr lang="fr-FR" sz="1600" baseline="0" dirty="0">
              <a:solidFill>
                <a:srgbClr val="FFFFFF"/>
              </a:solidFill>
              <a:effectLst/>
            </a:endParaRPr>
          </a:p>
        </p:txBody>
      </p:sp>
      <p:sp>
        <p:nvSpPr>
          <p:cNvPr id="6" name="ZoneTexte 5"/>
          <p:cNvSpPr txBox="1"/>
          <p:nvPr/>
        </p:nvSpPr>
        <p:spPr>
          <a:xfrm>
            <a:off x="7211616" y="2189021"/>
            <a:ext cx="3456384" cy="256480"/>
          </a:xfrm>
          <a:prstGeom prst="rect">
            <a:avLst/>
          </a:prstGeom>
          <a:noFill/>
        </p:spPr>
        <p:txBody>
          <a:bodyPr wrap="square" rtlCol="0">
            <a:spAutoFit/>
          </a:bodyPr>
          <a:lstStyle/>
          <a:p>
            <a:pPr algn="r"/>
            <a:r>
              <a:rPr lang="fr-FR" i="1" dirty="0"/>
              <a:t>Emballage de luminaire :</a:t>
            </a:r>
          </a:p>
        </p:txBody>
      </p:sp>
      <p:sp>
        <p:nvSpPr>
          <p:cNvPr id="11" name="ZoneTexte 10"/>
          <p:cNvSpPr txBox="1"/>
          <p:nvPr/>
        </p:nvSpPr>
        <p:spPr>
          <a:xfrm>
            <a:off x="2578477" y="2199779"/>
            <a:ext cx="3456384" cy="256480"/>
          </a:xfrm>
          <a:prstGeom prst="rect">
            <a:avLst/>
          </a:prstGeom>
          <a:noFill/>
        </p:spPr>
        <p:txBody>
          <a:bodyPr wrap="square" rtlCol="0">
            <a:spAutoFit/>
          </a:bodyPr>
          <a:lstStyle/>
          <a:p>
            <a:pPr algn="r"/>
            <a:r>
              <a:rPr lang="fr-FR" i="1" dirty="0"/>
              <a:t>Catalogue :</a:t>
            </a:r>
          </a:p>
        </p:txBody>
      </p:sp>
      <p:sp>
        <p:nvSpPr>
          <p:cNvPr id="5" name="Rectangle 2">
            <a:extLst>
              <a:ext uri="{FF2B5EF4-FFF2-40B4-BE49-F238E27FC236}">
                <a16:creationId xmlns:a16="http://schemas.microsoft.com/office/drawing/2014/main" id="{CBFCB4BE-9CD7-BB92-BA98-ECA7918734BF}"/>
              </a:ext>
            </a:extLst>
          </p:cNvPr>
          <p:cNvSpPr txBox="1">
            <a:spLocks noChangeArrowheads="1"/>
          </p:cNvSpPr>
          <p:nvPr/>
        </p:nvSpPr>
        <p:spPr>
          <a:xfrm>
            <a:off x="119335" y="80627"/>
            <a:ext cx="7871676" cy="540061"/>
          </a:xfrm>
          <a:prstGeom prst="rect">
            <a:avLst/>
          </a:prstGeo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spcBef>
                <a:spcPts val="600"/>
              </a:spcBef>
              <a:spcAft>
                <a:spcPts val="600"/>
              </a:spcAft>
            </a:pPr>
            <a:r>
              <a:rPr lang="fr-FR" altLang="fr-FR" sz="2800" baseline="0"/>
              <a:t>La quantité de lumière installée sur site (</a:t>
            </a:r>
            <a:r>
              <a:rPr lang="fr-FR" altLang="fr-FR" sz="2800" baseline="0">
                <a:hlinkClick r:id="rId3"/>
              </a:rPr>
              <a:t>art. 3-II-4 </a:t>
            </a:r>
            <a:r>
              <a:rPr lang="fr-FR" altLang="fr-FR" sz="2800" baseline="0"/>
              <a:t>)</a:t>
            </a:r>
            <a:endParaRPr lang="fr-FR" altLang="fr-FR" sz="2800" b="1" baseline="0" dirty="0"/>
          </a:p>
        </p:txBody>
      </p:sp>
      <p:pic>
        <p:nvPicPr>
          <p:cNvPr id="7" name="Image 6">
            <a:extLst>
              <a:ext uri="{FF2B5EF4-FFF2-40B4-BE49-F238E27FC236}">
                <a16:creationId xmlns:a16="http://schemas.microsoft.com/office/drawing/2014/main" id="{E1B685DE-8DC3-8EA2-6C04-69F4720469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0882" y="-1"/>
            <a:ext cx="3879366" cy="6896650"/>
          </a:xfrm>
          <a:prstGeom prst="rect">
            <a:avLst/>
          </a:prstGeom>
        </p:spPr>
      </p:pic>
      <mc:AlternateContent xmlns:mc="http://schemas.openxmlformats.org/markup-compatibility/2006" xmlns:p14="http://schemas.microsoft.com/office/powerpoint/2010/main">
        <mc:Choice Requires="p14">
          <p:contentPart p14:bwMode="auto" r:id="rId5">
            <p14:nvContentPartPr>
              <p14:cNvPr id="9" name="Encre 8">
                <a:extLst>
                  <a:ext uri="{FF2B5EF4-FFF2-40B4-BE49-F238E27FC236}">
                    <a16:creationId xmlns:a16="http://schemas.microsoft.com/office/drawing/2014/main" id="{685B0946-31B2-9FA5-951D-439948F68A4C}"/>
                  </a:ext>
                </a:extLst>
              </p14:cNvPr>
              <p14:cNvContentPartPr/>
              <p14:nvPr/>
            </p14:nvContentPartPr>
            <p14:xfrm>
              <a:off x="8460243" y="2987932"/>
              <a:ext cx="1359720" cy="60480"/>
            </p14:xfrm>
          </p:contentPart>
        </mc:Choice>
        <mc:Fallback xmlns="">
          <p:pic>
            <p:nvPicPr>
              <p:cNvPr id="9" name="Encre 8">
                <a:extLst>
                  <a:ext uri="{FF2B5EF4-FFF2-40B4-BE49-F238E27FC236}">
                    <a16:creationId xmlns:a16="http://schemas.microsoft.com/office/drawing/2014/main" id="{685B0946-31B2-9FA5-951D-439948F68A4C}"/>
                  </a:ext>
                </a:extLst>
              </p:cNvPr>
              <p:cNvPicPr/>
              <p:nvPr/>
            </p:nvPicPr>
            <p:blipFill>
              <a:blip r:embed="rId6"/>
              <a:stretch>
                <a:fillRect/>
              </a:stretch>
            </p:blipFill>
            <p:spPr>
              <a:xfrm>
                <a:off x="8428923" y="2924932"/>
                <a:ext cx="1422360" cy="186120"/>
              </a:xfrm>
              <a:prstGeom prst="rect">
                <a:avLst/>
              </a:prstGeom>
            </p:spPr>
          </p:pic>
        </mc:Fallback>
      </mc:AlternateContent>
      <p:pic>
        <p:nvPicPr>
          <p:cNvPr id="8" name="Image 7">
            <a:extLst>
              <a:ext uri="{FF2B5EF4-FFF2-40B4-BE49-F238E27FC236}">
                <a16:creationId xmlns:a16="http://schemas.microsoft.com/office/drawing/2014/main" id="{5EB1FB5B-7A5D-0D5C-E1CB-474B11584F0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0744" y="4778139"/>
            <a:ext cx="3719736" cy="2088273"/>
          </a:xfrm>
          <a:prstGeom prst="rect">
            <a:avLst/>
          </a:prstGeom>
        </p:spPr>
      </p:pic>
      <p:pic>
        <p:nvPicPr>
          <p:cNvPr id="2" name="Image 1">
            <a:extLst>
              <a:ext uri="{FF2B5EF4-FFF2-40B4-BE49-F238E27FC236}">
                <a16:creationId xmlns:a16="http://schemas.microsoft.com/office/drawing/2014/main" id="{12C9EF3A-2584-0038-3B15-3E0960D3AB1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7102" t="39118" r="50636" b="28258"/>
          <a:stretch/>
        </p:blipFill>
        <p:spPr>
          <a:xfrm>
            <a:off x="2403641" y="3836309"/>
            <a:ext cx="3719736" cy="3060340"/>
          </a:xfrm>
          <a:prstGeom prst="rect">
            <a:avLst/>
          </a:prstGeom>
        </p:spPr>
      </p:pic>
      <p:pic>
        <p:nvPicPr>
          <p:cNvPr id="4" name="Image 3">
            <a:extLst>
              <a:ext uri="{FF2B5EF4-FFF2-40B4-BE49-F238E27FC236}">
                <a16:creationId xmlns:a16="http://schemas.microsoft.com/office/drawing/2014/main" id="{6F88AE5D-C466-DBD9-0E86-55890DB99B88}"/>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32223" t="43437" r="63898" b="48503"/>
          <a:stretch/>
        </p:blipFill>
        <p:spPr>
          <a:xfrm>
            <a:off x="5711341" y="3852185"/>
            <a:ext cx="2609541" cy="3044464"/>
          </a:xfrm>
          <a:prstGeom prst="rect">
            <a:avLst/>
          </a:prstGeom>
        </p:spPr>
      </p:pic>
    </p:spTree>
    <p:extLst>
      <p:ext uri="{BB962C8B-B14F-4D97-AF65-F5344CB8AC3E}">
        <p14:creationId xmlns:p14="http://schemas.microsoft.com/office/powerpoint/2010/main" val="687647276"/>
      </p:ext>
    </p:extLst>
  </p:cSld>
  <p:clrMapOvr>
    <a:masterClrMapping/>
  </p:clrMapOvr>
  <p:transition>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2434826" y="461735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5" name="Rectangle 3"/>
          <p:cNvSpPr txBox="1">
            <a:spLocks noChangeArrowheads="1"/>
          </p:cNvSpPr>
          <p:nvPr/>
        </p:nvSpPr>
        <p:spPr bwMode="auto">
          <a:xfrm>
            <a:off x="77670" y="837327"/>
            <a:ext cx="12036660" cy="5940045"/>
          </a:xfrm>
          <a:prstGeom prst="rect">
            <a:avLst/>
          </a:prstGeom>
          <a:gradFill>
            <a:gsLst>
              <a:gs pos="0">
                <a:srgbClr val="3C3C3C"/>
              </a:gs>
              <a:gs pos="100000">
                <a:srgbClr val="000000">
                  <a:alpha val="72000"/>
                </a:srgbClr>
              </a:gs>
            </a:gsLst>
            <a:path path="shape">
              <a:fillToRect l="50000" t="50000" r="50000" b="50000"/>
            </a:path>
          </a:gradFill>
          <a:ln>
            <a:solidFill>
              <a:schemeClr val="accent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chemeClr val="hlink"/>
              </a:buClr>
              <a:buSzPct val="80000"/>
              <a:buFont typeface="Arial" panose="020B0604020202020204" pitchFamily="34" charset="0"/>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Font typeface="Wingdings" panose="05000000000000000000" pitchFamily="2" charset="2"/>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hlink"/>
              </a:buClr>
              <a:buSzPct val="80000"/>
              <a:buFont typeface="Arial" panose="020B0604020202020204" pitchFamily="34" charset="0"/>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folHlink"/>
              </a:buClr>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80000"/>
              <a:buFont typeface="Arial" panose="020B0604020202020204" pitchFamily="34" charset="0"/>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spcAft>
                <a:spcPts val="1200"/>
              </a:spcAft>
              <a:buSzTx/>
              <a:buNone/>
            </a:pPr>
            <a:r>
              <a:rPr lang="fr-FR" altLang="fr-FR" sz="2400" baseline="0" dirty="0">
                <a:solidFill>
                  <a:schemeClr val="bg1"/>
                </a:solidFill>
                <a:effectLst/>
                <a:latin typeface="Tahoma" panose="020B0604030504040204" pitchFamily="34" charset="0"/>
              </a:rPr>
              <a:t>Difficulté : accéder à l’information du flux lumineux des sources</a:t>
            </a:r>
          </a:p>
          <a:p>
            <a:pPr marL="355600" indent="-355600">
              <a:spcBef>
                <a:spcPts val="600"/>
              </a:spcBef>
              <a:spcAft>
                <a:spcPts val="0"/>
              </a:spcAft>
              <a:buClr>
                <a:schemeClr val="accent2"/>
              </a:buClr>
              <a:buSzPct val="100000"/>
              <a:buFont typeface="Wingdings" panose="05000000000000000000" pitchFamily="2" charset="2"/>
              <a:buChar char="q"/>
            </a:pPr>
            <a:r>
              <a:rPr lang="fr-FR" altLang="fr-FR" sz="1800" baseline="0" dirty="0">
                <a:solidFill>
                  <a:srgbClr val="FFFFFF"/>
                </a:solidFill>
                <a:effectLst/>
                <a:latin typeface="Tahoma" panose="020B0604030504040204" pitchFamily="34" charset="0"/>
              </a:rPr>
              <a:t>Le flux lumineux des </a:t>
            </a:r>
            <a:r>
              <a:rPr lang="fr-FR" altLang="fr-FR" sz="1800" u="sng" baseline="0" dirty="0">
                <a:solidFill>
                  <a:srgbClr val="92D050"/>
                </a:solidFill>
                <a:effectLst/>
                <a:latin typeface="Tahoma" panose="020B0604030504040204" pitchFamily="34" charset="0"/>
              </a:rPr>
              <a:t>sources</a:t>
            </a:r>
            <a:r>
              <a:rPr lang="fr-FR" altLang="fr-FR" sz="1800" baseline="0" dirty="0">
                <a:solidFill>
                  <a:srgbClr val="FFFFFF"/>
                </a:solidFill>
                <a:effectLst/>
                <a:latin typeface="Tahoma" panose="020B0604030504040204" pitchFamily="34" charset="0"/>
              </a:rPr>
              <a:t> des luminaires : </a:t>
            </a:r>
            <a:r>
              <a:rPr lang="fr-FR" altLang="fr-FR" sz="1800" b="1" baseline="0" dirty="0">
                <a:solidFill>
                  <a:srgbClr val="FFFFFF"/>
                </a:solidFill>
                <a:effectLst/>
                <a:latin typeface="Tahoma" panose="020B0604030504040204" pitchFamily="34" charset="0"/>
              </a:rPr>
              <a:t>une donnée projet</a:t>
            </a:r>
            <a:endParaRPr lang="fr-FR" sz="1600" b="1" baseline="0" dirty="0">
              <a:solidFill>
                <a:srgbClr val="FFFFFF"/>
              </a:solidFill>
              <a:effectLst/>
            </a:endParaRPr>
          </a:p>
        </p:txBody>
      </p:sp>
      <p:sp>
        <p:nvSpPr>
          <p:cNvPr id="6" name="ZoneTexte 5"/>
          <p:cNvSpPr txBox="1"/>
          <p:nvPr/>
        </p:nvSpPr>
        <p:spPr>
          <a:xfrm>
            <a:off x="7211616" y="2189021"/>
            <a:ext cx="3456384" cy="256480"/>
          </a:xfrm>
          <a:prstGeom prst="rect">
            <a:avLst/>
          </a:prstGeom>
          <a:noFill/>
        </p:spPr>
        <p:txBody>
          <a:bodyPr wrap="square" rtlCol="0">
            <a:spAutoFit/>
          </a:bodyPr>
          <a:lstStyle/>
          <a:p>
            <a:pPr algn="r"/>
            <a:r>
              <a:rPr lang="fr-FR" i="1" dirty="0"/>
              <a:t>Emballage de luminaire :</a:t>
            </a:r>
          </a:p>
        </p:txBody>
      </p:sp>
      <p:sp>
        <p:nvSpPr>
          <p:cNvPr id="11" name="ZoneTexte 10"/>
          <p:cNvSpPr txBox="1"/>
          <p:nvPr/>
        </p:nvSpPr>
        <p:spPr>
          <a:xfrm>
            <a:off x="2578477" y="2199779"/>
            <a:ext cx="3456384" cy="256480"/>
          </a:xfrm>
          <a:prstGeom prst="rect">
            <a:avLst/>
          </a:prstGeom>
          <a:noFill/>
        </p:spPr>
        <p:txBody>
          <a:bodyPr wrap="square" rtlCol="0">
            <a:spAutoFit/>
          </a:bodyPr>
          <a:lstStyle/>
          <a:p>
            <a:pPr algn="r"/>
            <a:r>
              <a:rPr lang="fr-FR" i="1" dirty="0"/>
              <a:t>Catalogue :</a:t>
            </a:r>
          </a:p>
        </p:txBody>
      </p:sp>
      <p:sp>
        <p:nvSpPr>
          <p:cNvPr id="5" name="Rectangle 2">
            <a:extLst>
              <a:ext uri="{FF2B5EF4-FFF2-40B4-BE49-F238E27FC236}">
                <a16:creationId xmlns:a16="http://schemas.microsoft.com/office/drawing/2014/main" id="{CBFCB4BE-9CD7-BB92-BA98-ECA7918734BF}"/>
              </a:ext>
            </a:extLst>
          </p:cNvPr>
          <p:cNvSpPr txBox="1">
            <a:spLocks noChangeArrowheads="1"/>
          </p:cNvSpPr>
          <p:nvPr/>
        </p:nvSpPr>
        <p:spPr>
          <a:xfrm>
            <a:off x="119335" y="80627"/>
            <a:ext cx="7871676" cy="540061"/>
          </a:xfrm>
          <a:prstGeom prst="rect">
            <a:avLst/>
          </a:prstGeo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spcBef>
                <a:spcPts val="600"/>
              </a:spcBef>
              <a:spcAft>
                <a:spcPts val="600"/>
              </a:spcAft>
            </a:pPr>
            <a:r>
              <a:rPr lang="fr-FR" altLang="fr-FR" sz="2800" baseline="0"/>
              <a:t>La quantité de lumière installée sur site (</a:t>
            </a:r>
            <a:r>
              <a:rPr lang="fr-FR" altLang="fr-FR" sz="2800" baseline="0">
                <a:hlinkClick r:id="rId3"/>
              </a:rPr>
              <a:t>art. 3-II-4 </a:t>
            </a:r>
            <a:r>
              <a:rPr lang="fr-FR" altLang="fr-FR" sz="2800" baseline="0"/>
              <a:t>)</a:t>
            </a:r>
            <a:endParaRPr lang="fr-FR" altLang="fr-FR" sz="2800" b="1" baseline="0" dirty="0"/>
          </a:p>
        </p:txBody>
      </p:sp>
      <p:sp>
        <p:nvSpPr>
          <p:cNvPr id="2" name="ZoneTexte 1">
            <a:extLst>
              <a:ext uri="{FF2B5EF4-FFF2-40B4-BE49-F238E27FC236}">
                <a16:creationId xmlns:a16="http://schemas.microsoft.com/office/drawing/2014/main" id="{9D3122E2-0713-1B9C-A7A7-EDB5784E0E47}"/>
              </a:ext>
            </a:extLst>
          </p:cNvPr>
          <p:cNvSpPr txBox="1"/>
          <p:nvPr/>
        </p:nvSpPr>
        <p:spPr>
          <a:xfrm>
            <a:off x="5915980" y="2035132"/>
            <a:ext cx="7190733" cy="307777"/>
          </a:xfrm>
          <a:prstGeom prst="rect">
            <a:avLst/>
          </a:prstGeom>
          <a:noFill/>
        </p:spPr>
        <p:txBody>
          <a:bodyPr wrap="square" rtlCol="0">
            <a:spAutoFit/>
          </a:bodyPr>
          <a:lstStyle/>
          <a:p>
            <a:r>
              <a:rPr lang="fr-FR" sz="1400" i="1" baseline="0" dirty="0">
                <a:solidFill>
                  <a:schemeClr val="bg1"/>
                </a:solidFill>
              </a:rPr>
              <a:t>Exemple de projet « SNCF / AREP » et informations  délivrées </a:t>
            </a:r>
          </a:p>
        </p:txBody>
      </p:sp>
      <p:pic>
        <p:nvPicPr>
          <p:cNvPr id="4" name="Picture 5">
            <a:extLst>
              <a:ext uri="{FF2B5EF4-FFF2-40B4-BE49-F238E27FC236}">
                <a16:creationId xmlns:a16="http://schemas.microsoft.com/office/drawing/2014/main" id="{A17CCE95-30CB-53DA-E360-D9F90009E7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224" y="1752845"/>
            <a:ext cx="4176623" cy="4965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a:extLst>
              <a:ext uri="{FF2B5EF4-FFF2-40B4-BE49-F238E27FC236}">
                <a16:creationId xmlns:a16="http://schemas.microsoft.com/office/drawing/2014/main" id="{668540F8-18D3-6AF8-6BB0-B2398154E4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1639" y="2599677"/>
            <a:ext cx="7190732" cy="412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6575892"/>
      </p:ext>
    </p:extLst>
  </p:cSld>
  <p:clrMapOvr>
    <a:masterClrMapping/>
  </p:clrMapOvr>
  <p:transition>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2434826" y="461735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5" name="Rectangle 3"/>
          <p:cNvSpPr txBox="1">
            <a:spLocks noChangeArrowheads="1"/>
          </p:cNvSpPr>
          <p:nvPr/>
        </p:nvSpPr>
        <p:spPr bwMode="auto">
          <a:xfrm>
            <a:off x="77670" y="837328"/>
            <a:ext cx="12036660" cy="5940045"/>
          </a:xfrm>
          <a:prstGeom prst="rect">
            <a:avLst/>
          </a:prstGeom>
          <a:gradFill>
            <a:gsLst>
              <a:gs pos="0">
                <a:srgbClr val="3C3C3C"/>
              </a:gs>
              <a:gs pos="100000">
                <a:srgbClr val="000000">
                  <a:alpha val="72000"/>
                </a:srgbClr>
              </a:gs>
            </a:gsLst>
            <a:path path="shape">
              <a:fillToRect l="50000" t="50000" r="50000" b="50000"/>
            </a:path>
          </a:gradFill>
          <a:ln>
            <a:solidFill>
              <a:schemeClr val="accent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chemeClr val="hlink"/>
              </a:buClr>
              <a:buSzPct val="80000"/>
              <a:buFont typeface="Arial" panose="020B0604020202020204" pitchFamily="34" charset="0"/>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Font typeface="Wingdings" panose="05000000000000000000" pitchFamily="2" charset="2"/>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hlink"/>
              </a:buClr>
              <a:buSzPct val="80000"/>
              <a:buFont typeface="Arial" panose="020B0604020202020204" pitchFamily="34" charset="0"/>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folHlink"/>
              </a:buClr>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80000"/>
              <a:buFont typeface="Arial" panose="020B0604020202020204" pitchFamily="34" charset="0"/>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33513" indent="-1433513">
              <a:spcBef>
                <a:spcPts val="0"/>
              </a:spcBef>
              <a:spcAft>
                <a:spcPts val="0"/>
              </a:spcAft>
              <a:buSzTx/>
              <a:buNone/>
            </a:pPr>
            <a:r>
              <a:rPr lang="fr-FR" altLang="fr-FR" sz="2400" baseline="0" dirty="0">
                <a:solidFill>
                  <a:schemeClr val="bg1"/>
                </a:solidFill>
                <a:effectLst/>
                <a:latin typeface="Tahoma" panose="020B0604030504040204" pitchFamily="34" charset="0"/>
              </a:rPr>
              <a:t>Difficulté : </a:t>
            </a:r>
          </a:p>
          <a:p>
            <a:pPr marL="1433513" indent="-1433513">
              <a:spcBef>
                <a:spcPts val="0"/>
              </a:spcBef>
              <a:spcAft>
                <a:spcPts val="0"/>
              </a:spcAft>
              <a:buSzTx/>
              <a:buNone/>
            </a:pPr>
            <a:r>
              <a:rPr lang="fr-FR" altLang="fr-FR" sz="2400" baseline="0" dirty="0">
                <a:solidFill>
                  <a:schemeClr val="bg1"/>
                </a:solidFill>
                <a:effectLst/>
                <a:latin typeface="Tahoma" panose="020B0604030504040204" pitchFamily="34" charset="0"/>
              </a:rPr>
              <a:t>accéder à l’information du flux lumineux des sources</a:t>
            </a:r>
          </a:p>
          <a:p>
            <a:pPr marL="355600" indent="-355600">
              <a:spcBef>
                <a:spcPts val="600"/>
              </a:spcBef>
              <a:spcAft>
                <a:spcPts val="0"/>
              </a:spcAft>
              <a:buClr>
                <a:schemeClr val="accent2"/>
              </a:buClr>
              <a:buSzPct val="100000"/>
              <a:buFont typeface="Wingdings" panose="05000000000000000000" pitchFamily="2" charset="2"/>
              <a:buChar char="q"/>
            </a:pPr>
            <a:r>
              <a:rPr lang="fr-FR" altLang="fr-FR" sz="1600" baseline="0" dirty="0">
                <a:solidFill>
                  <a:srgbClr val="FFFFFF"/>
                </a:solidFill>
                <a:effectLst/>
                <a:latin typeface="Tahoma" panose="020B0604030504040204" pitchFamily="34" charset="0"/>
              </a:rPr>
              <a:t>Le flux lumineux des </a:t>
            </a:r>
            <a:r>
              <a:rPr lang="fr-FR" altLang="fr-FR" sz="1600" u="sng" baseline="0" dirty="0">
                <a:solidFill>
                  <a:srgbClr val="92D050"/>
                </a:solidFill>
                <a:effectLst/>
                <a:latin typeface="Tahoma" panose="020B0604030504040204" pitchFamily="34" charset="0"/>
              </a:rPr>
              <a:t>sources</a:t>
            </a:r>
            <a:r>
              <a:rPr lang="fr-FR" altLang="fr-FR" sz="1600" baseline="0" dirty="0">
                <a:solidFill>
                  <a:srgbClr val="FFFFFF"/>
                </a:solidFill>
                <a:effectLst/>
                <a:latin typeface="Tahoma" panose="020B0604030504040204" pitchFamily="34" charset="0"/>
              </a:rPr>
              <a:t> des luminaires : une estimation</a:t>
            </a:r>
          </a:p>
          <a:p>
            <a:pPr marL="355600" indent="-355600">
              <a:spcBef>
                <a:spcPts val="600"/>
              </a:spcBef>
              <a:spcAft>
                <a:spcPts val="0"/>
              </a:spcAft>
              <a:buClr>
                <a:schemeClr val="accent2"/>
              </a:buClr>
              <a:buSzPct val="100000"/>
              <a:buFont typeface="Wingdings" panose="05000000000000000000" pitchFamily="2" charset="2"/>
              <a:buChar char="q"/>
            </a:pPr>
            <a:r>
              <a:rPr lang="fr-FR" altLang="fr-FR" sz="1600" baseline="0" dirty="0">
                <a:solidFill>
                  <a:srgbClr val="FFFFFF"/>
                </a:solidFill>
                <a:latin typeface="Tahoma" panose="020B0604030504040204" pitchFamily="34" charset="0"/>
              </a:rPr>
              <a:t>En 2022 </a:t>
            </a:r>
            <a:r>
              <a:rPr lang="fr-FR" altLang="fr-FR" sz="1600" b="1" baseline="0" dirty="0">
                <a:solidFill>
                  <a:srgbClr val="FFFFFF"/>
                </a:solidFill>
                <a:latin typeface="Tahoma" panose="020B0604030504040204" pitchFamily="34" charset="0"/>
              </a:rPr>
              <a:t>le rendement lumineux </a:t>
            </a:r>
            <a:r>
              <a:rPr lang="fr-FR" altLang="fr-FR" sz="1600" baseline="0" dirty="0">
                <a:solidFill>
                  <a:srgbClr val="FFFFFF"/>
                </a:solidFill>
                <a:latin typeface="Tahoma" panose="020B0604030504040204" pitchFamily="34" charset="0"/>
              </a:rPr>
              <a:t>est de : </a:t>
            </a:r>
            <a:r>
              <a:rPr lang="fr-FR" altLang="fr-FR" sz="1600" b="1" baseline="0" dirty="0">
                <a:solidFill>
                  <a:srgbClr val="92D050"/>
                </a:solidFill>
                <a:latin typeface="Tahoma" panose="020B0604030504040204" pitchFamily="34" charset="0"/>
              </a:rPr>
              <a:t>200 à 250 lumens / </a:t>
            </a:r>
            <a:r>
              <a:rPr lang="fr-FR" altLang="fr-FR" sz="1600" b="1" baseline="0" dirty="0" err="1">
                <a:solidFill>
                  <a:srgbClr val="92D050"/>
                </a:solidFill>
                <a:latin typeface="Tahoma" panose="020B0604030504040204" pitchFamily="34" charset="0"/>
              </a:rPr>
              <a:t>led</a:t>
            </a:r>
            <a:endParaRPr lang="fr-FR" altLang="fr-FR" sz="1600" b="1" baseline="0" dirty="0">
              <a:solidFill>
                <a:srgbClr val="92D050"/>
              </a:solidFill>
              <a:latin typeface="Tahoma" panose="020B0604030504040204" pitchFamily="34" charset="0"/>
            </a:endParaRPr>
          </a:p>
          <a:p>
            <a:pPr marL="355600" indent="-355600">
              <a:spcBef>
                <a:spcPts val="600"/>
              </a:spcBef>
              <a:spcAft>
                <a:spcPts val="0"/>
              </a:spcAft>
              <a:buClr>
                <a:schemeClr val="accent2"/>
              </a:buClr>
              <a:buSzPct val="100000"/>
              <a:buFont typeface="Wingdings" panose="05000000000000000000" pitchFamily="2" charset="2"/>
              <a:buChar char="q"/>
            </a:pPr>
            <a:endParaRPr lang="fr-FR" sz="1600" baseline="0" dirty="0">
              <a:solidFill>
                <a:srgbClr val="FFFFFF"/>
              </a:solidFill>
              <a:effectLst/>
            </a:endParaRPr>
          </a:p>
        </p:txBody>
      </p:sp>
      <p:sp>
        <p:nvSpPr>
          <p:cNvPr id="6" name="ZoneTexte 5"/>
          <p:cNvSpPr txBox="1"/>
          <p:nvPr/>
        </p:nvSpPr>
        <p:spPr>
          <a:xfrm>
            <a:off x="7211616" y="2189021"/>
            <a:ext cx="3456384" cy="256480"/>
          </a:xfrm>
          <a:prstGeom prst="rect">
            <a:avLst/>
          </a:prstGeom>
          <a:noFill/>
        </p:spPr>
        <p:txBody>
          <a:bodyPr wrap="square" rtlCol="0">
            <a:spAutoFit/>
          </a:bodyPr>
          <a:lstStyle/>
          <a:p>
            <a:pPr algn="r"/>
            <a:r>
              <a:rPr lang="fr-FR" i="1" dirty="0"/>
              <a:t>Emballage de luminaire :</a:t>
            </a:r>
          </a:p>
        </p:txBody>
      </p:sp>
      <p:sp>
        <p:nvSpPr>
          <p:cNvPr id="11" name="ZoneTexte 10"/>
          <p:cNvSpPr txBox="1"/>
          <p:nvPr/>
        </p:nvSpPr>
        <p:spPr>
          <a:xfrm>
            <a:off x="2578477" y="2199779"/>
            <a:ext cx="3456384" cy="256480"/>
          </a:xfrm>
          <a:prstGeom prst="rect">
            <a:avLst/>
          </a:prstGeom>
          <a:noFill/>
        </p:spPr>
        <p:txBody>
          <a:bodyPr wrap="square" rtlCol="0">
            <a:spAutoFit/>
          </a:bodyPr>
          <a:lstStyle/>
          <a:p>
            <a:pPr algn="r"/>
            <a:r>
              <a:rPr lang="fr-FR" i="1" dirty="0"/>
              <a:t>Catalogue :</a:t>
            </a:r>
          </a:p>
        </p:txBody>
      </p:sp>
      <p:sp>
        <p:nvSpPr>
          <p:cNvPr id="5" name="Rectangle 2">
            <a:extLst>
              <a:ext uri="{FF2B5EF4-FFF2-40B4-BE49-F238E27FC236}">
                <a16:creationId xmlns:a16="http://schemas.microsoft.com/office/drawing/2014/main" id="{CBFCB4BE-9CD7-BB92-BA98-ECA7918734BF}"/>
              </a:ext>
            </a:extLst>
          </p:cNvPr>
          <p:cNvSpPr txBox="1">
            <a:spLocks noChangeArrowheads="1"/>
          </p:cNvSpPr>
          <p:nvPr/>
        </p:nvSpPr>
        <p:spPr>
          <a:xfrm>
            <a:off x="119335" y="80627"/>
            <a:ext cx="7871676" cy="540061"/>
          </a:xfrm>
          <a:prstGeom prst="rect">
            <a:avLst/>
          </a:prstGeo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spcBef>
                <a:spcPts val="600"/>
              </a:spcBef>
              <a:spcAft>
                <a:spcPts val="600"/>
              </a:spcAft>
            </a:pPr>
            <a:r>
              <a:rPr lang="fr-FR" altLang="fr-FR" sz="2800" baseline="0"/>
              <a:t>La quantité de lumière installée sur site (</a:t>
            </a:r>
            <a:r>
              <a:rPr lang="fr-FR" altLang="fr-FR" sz="2800" baseline="0">
                <a:hlinkClick r:id="rId3"/>
              </a:rPr>
              <a:t>art. 3-II-4 </a:t>
            </a:r>
            <a:r>
              <a:rPr lang="fr-FR" altLang="fr-FR" sz="2800" baseline="0"/>
              <a:t>)</a:t>
            </a:r>
            <a:endParaRPr lang="fr-FR" altLang="fr-FR" sz="2800" b="1" baseline="0" dirty="0"/>
          </a:p>
        </p:txBody>
      </p:sp>
      <p:pic>
        <p:nvPicPr>
          <p:cNvPr id="13" name="Image 12">
            <a:extLst>
              <a:ext uri="{FF2B5EF4-FFF2-40B4-BE49-F238E27FC236}">
                <a16:creationId xmlns:a16="http://schemas.microsoft.com/office/drawing/2014/main" id="{32812962-8BFF-DD1E-CECE-7609DAE3594E}"/>
              </a:ext>
            </a:extLst>
          </p:cNvPr>
          <p:cNvPicPr>
            <a:picLocks noChangeAspect="1"/>
          </p:cNvPicPr>
          <p:nvPr/>
        </p:nvPicPr>
        <p:blipFill rotWithShape="1">
          <a:blip r:embed="rId4"/>
          <a:srcRect l="8458" t="36376" r="4603" b="18264"/>
          <a:stretch/>
        </p:blipFill>
        <p:spPr>
          <a:xfrm>
            <a:off x="122843" y="2734169"/>
            <a:ext cx="7390942" cy="2169082"/>
          </a:xfrm>
          <a:prstGeom prst="rect">
            <a:avLst/>
          </a:prstGeom>
        </p:spPr>
      </p:pic>
      <p:pic>
        <p:nvPicPr>
          <p:cNvPr id="14" name="Image 13">
            <a:extLst>
              <a:ext uri="{FF2B5EF4-FFF2-40B4-BE49-F238E27FC236}">
                <a16:creationId xmlns:a16="http://schemas.microsoft.com/office/drawing/2014/main" id="{C4B9D8E3-179B-4210-19A3-7B84BB07663E}"/>
              </a:ext>
            </a:extLst>
          </p:cNvPr>
          <p:cNvPicPr>
            <a:picLocks noChangeAspect="1"/>
          </p:cNvPicPr>
          <p:nvPr/>
        </p:nvPicPr>
        <p:blipFill rotWithShape="1">
          <a:blip r:embed="rId5"/>
          <a:srcRect l="3992" t="13440" r="49704" b="17681"/>
          <a:stretch/>
        </p:blipFill>
        <p:spPr>
          <a:xfrm>
            <a:off x="7679349" y="0"/>
            <a:ext cx="4512651" cy="3775892"/>
          </a:xfrm>
          <a:prstGeom prst="rect">
            <a:avLst/>
          </a:prstGeom>
        </p:spPr>
      </p:pic>
      <p:sp>
        <p:nvSpPr>
          <p:cNvPr id="15" name="ZoneTexte 14">
            <a:extLst>
              <a:ext uri="{FF2B5EF4-FFF2-40B4-BE49-F238E27FC236}">
                <a16:creationId xmlns:a16="http://schemas.microsoft.com/office/drawing/2014/main" id="{08B414D6-F064-DFBE-3590-25A95DA90DDD}"/>
              </a:ext>
            </a:extLst>
          </p:cNvPr>
          <p:cNvSpPr txBox="1"/>
          <p:nvPr/>
        </p:nvSpPr>
        <p:spPr>
          <a:xfrm>
            <a:off x="8915936" y="4209823"/>
            <a:ext cx="2307211" cy="338554"/>
          </a:xfrm>
          <a:prstGeom prst="rect">
            <a:avLst/>
          </a:prstGeom>
          <a:noFill/>
        </p:spPr>
        <p:txBody>
          <a:bodyPr wrap="square" rtlCol="0">
            <a:spAutoFit/>
          </a:bodyPr>
          <a:lstStyle/>
          <a:p>
            <a:r>
              <a:rPr lang="fr-FR" i="1" baseline="0" dirty="0">
                <a:solidFill>
                  <a:schemeClr val="bg1"/>
                </a:solidFill>
              </a:rPr>
              <a:t>Documentation </a:t>
            </a:r>
            <a:r>
              <a:rPr lang="fr-FR" i="1" baseline="0" dirty="0" err="1">
                <a:solidFill>
                  <a:schemeClr val="bg1"/>
                </a:solidFill>
                <a:hlinkClick r:id="rId6"/>
              </a:rPr>
              <a:t>Eclatec</a:t>
            </a:r>
            <a:endParaRPr lang="fr-FR" i="1" baseline="0" dirty="0">
              <a:solidFill>
                <a:schemeClr val="bg1"/>
              </a:solidFill>
            </a:endParaRPr>
          </a:p>
        </p:txBody>
      </p:sp>
      <p:pic>
        <p:nvPicPr>
          <p:cNvPr id="17" name="Image 16">
            <a:extLst>
              <a:ext uri="{FF2B5EF4-FFF2-40B4-BE49-F238E27FC236}">
                <a16:creationId xmlns:a16="http://schemas.microsoft.com/office/drawing/2014/main" id="{DCB788EF-7AAB-A84F-CF3E-B6C42E1EDD2C}"/>
              </a:ext>
            </a:extLst>
          </p:cNvPr>
          <p:cNvPicPr>
            <a:picLocks noChangeAspect="1"/>
          </p:cNvPicPr>
          <p:nvPr/>
        </p:nvPicPr>
        <p:blipFill rotWithShape="1">
          <a:blip r:embed="rId7"/>
          <a:srcRect l="4391" t="63154" r="1110" b="11151"/>
          <a:stretch/>
        </p:blipFill>
        <p:spPr>
          <a:xfrm>
            <a:off x="119335" y="4967041"/>
            <a:ext cx="10369152" cy="1762212"/>
          </a:xfrm>
          <a:prstGeom prst="rect">
            <a:avLst/>
          </a:prstGeom>
        </p:spPr>
      </p:pic>
      <mc:AlternateContent xmlns:mc="http://schemas.openxmlformats.org/markup-compatibility/2006" xmlns:p14="http://schemas.microsoft.com/office/powerpoint/2010/main">
        <mc:Choice Requires="p14">
          <p:contentPart p14:bwMode="auto" r:id="rId8">
            <p14:nvContentPartPr>
              <p14:cNvPr id="18" name="Encre 17">
                <a:extLst>
                  <a:ext uri="{FF2B5EF4-FFF2-40B4-BE49-F238E27FC236}">
                    <a16:creationId xmlns:a16="http://schemas.microsoft.com/office/drawing/2014/main" id="{11962528-414E-3E54-FACF-EE6BBBC6D3A8}"/>
                  </a:ext>
                </a:extLst>
              </p14:cNvPr>
              <p14:cNvContentPartPr/>
              <p14:nvPr/>
            </p14:nvContentPartPr>
            <p14:xfrm>
              <a:off x="2191168" y="6186636"/>
              <a:ext cx="107640" cy="16920"/>
            </p14:xfrm>
          </p:contentPart>
        </mc:Choice>
        <mc:Fallback xmlns="">
          <p:pic>
            <p:nvPicPr>
              <p:cNvPr id="18" name="Encre 17">
                <a:extLst>
                  <a:ext uri="{FF2B5EF4-FFF2-40B4-BE49-F238E27FC236}">
                    <a16:creationId xmlns:a16="http://schemas.microsoft.com/office/drawing/2014/main" id="{11962528-414E-3E54-FACF-EE6BBBC6D3A8}"/>
                  </a:ext>
                </a:extLst>
              </p:cNvPr>
              <p:cNvPicPr/>
              <p:nvPr/>
            </p:nvPicPr>
            <p:blipFill>
              <a:blip r:embed="rId9"/>
              <a:stretch>
                <a:fillRect/>
              </a:stretch>
            </p:blipFill>
            <p:spPr>
              <a:xfrm>
                <a:off x="2159848" y="6123636"/>
                <a:ext cx="17028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9" name="Encre 18">
                <a:extLst>
                  <a:ext uri="{FF2B5EF4-FFF2-40B4-BE49-F238E27FC236}">
                    <a16:creationId xmlns:a16="http://schemas.microsoft.com/office/drawing/2014/main" id="{437E8E5D-9954-4CC2-70B2-AFD598D39CFF}"/>
                  </a:ext>
                </a:extLst>
              </p14:cNvPr>
              <p14:cNvContentPartPr/>
              <p14:nvPr/>
            </p14:nvContentPartPr>
            <p14:xfrm>
              <a:off x="2141848" y="6375996"/>
              <a:ext cx="165240" cy="51480"/>
            </p14:xfrm>
          </p:contentPart>
        </mc:Choice>
        <mc:Fallback xmlns="">
          <p:pic>
            <p:nvPicPr>
              <p:cNvPr id="19" name="Encre 18">
                <a:extLst>
                  <a:ext uri="{FF2B5EF4-FFF2-40B4-BE49-F238E27FC236}">
                    <a16:creationId xmlns:a16="http://schemas.microsoft.com/office/drawing/2014/main" id="{437E8E5D-9954-4CC2-70B2-AFD598D39CFF}"/>
                  </a:ext>
                </a:extLst>
              </p:cNvPr>
              <p:cNvPicPr/>
              <p:nvPr/>
            </p:nvPicPr>
            <p:blipFill>
              <a:blip r:embed="rId11"/>
              <a:stretch>
                <a:fillRect/>
              </a:stretch>
            </p:blipFill>
            <p:spPr>
              <a:xfrm>
                <a:off x="2110528" y="6312996"/>
                <a:ext cx="22788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0" name="Encre 19">
                <a:extLst>
                  <a:ext uri="{FF2B5EF4-FFF2-40B4-BE49-F238E27FC236}">
                    <a16:creationId xmlns:a16="http://schemas.microsoft.com/office/drawing/2014/main" id="{58E2B0A3-A4E9-F547-CD35-F79EF2B4C9C4}"/>
                  </a:ext>
                </a:extLst>
              </p14:cNvPr>
              <p14:cNvContentPartPr/>
              <p14:nvPr/>
            </p14:nvContentPartPr>
            <p14:xfrm>
              <a:off x="2166688" y="6598476"/>
              <a:ext cx="148680" cy="17280"/>
            </p14:xfrm>
          </p:contentPart>
        </mc:Choice>
        <mc:Fallback xmlns="">
          <p:pic>
            <p:nvPicPr>
              <p:cNvPr id="20" name="Encre 19">
                <a:extLst>
                  <a:ext uri="{FF2B5EF4-FFF2-40B4-BE49-F238E27FC236}">
                    <a16:creationId xmlns:a16="http://schemas.microsoft.com/office/drawing/2014/main" id="{58E2B0A3-A4E9-F547-CD35-F79EF2B4C9C4}"/>
                  </a:ext>
                </a:extLst>
              </p:cNvPr>
              <p:cNvPicPr/>
              <p:nvPr/>
            </p:nvPicPr>
            <p:blipFill>
              <a:blip r:embed="rId13"/>
              <a:stretch>
                <a:fillRect/>
              </a:stretch>
            </p:blipFill>
            <p:spPr>
              <a:xfrm>
                <a:off x="2135368" y="6535476"/>
                <a:ext cx="21132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1" name="Encre 20">
                <a:extLst>
                  <a:ext uri="{FF2B5EF4-FFF2-40B4-BE49-F238E27FC236}">
                    <a16:creationId xmlns:a16="http://schemas.microsoft.com/office/drawing/2014/main" id="{D8FCBD86-90C0-AA66-0B98-1D22460654D4}"/>
                  </a:ext>
                </a:extLst>
              </p14:cNvPr>
              <p14:cNvContentPartPr/>
              <p14:nvPr/>
            </p14:nvContentPartPr>
            <p14:xfrm>
              <a:off x="2158408" y="6153516"/>
              <a:ext cx="123840" cy="50040"/>
            </p14:xfrm>
          </p:contentPart>
        </mc:Choice>
        <mc:Fallback xmlns="">
          <p:pic>
            <p:nvPicPr>
              <p:cNvPr id="21" name="Encre 20">
                <a:extLst>
                  <a:ext uri="{FF2B5EF4-FFF2-40B4-BE49-F238E27FC236}">
                    <a16:creationId xmlns:a16="http://schemas.microsoft.com/office/drawing/2014/main" id="{D8FCBD86-90C0-AA66-0B98-1D22460654D4}"/>
                  </a:ext>
                </a:extLst>
              </p:cNvPr>
              <p:cNvPicPr/>
              <p:nvPr/>
            </p:nvPicPr>
            <p:blipFill>
              <a:blip r:embed="rId15"/>
              <a:stretch>
                <a:fillRect/>
              </a:stretch>
            </p:blipFill>
            <p:spPr>
              <a:xfrm>
                <a:off x="2127088" y="6090516"/>
                <a:ext cx="18648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2" name="Encre 21">
                <a:extLst>
                  <a:ext uri="{FF2B5EF4-FFF2-40B4-BE49-F238E27FC236}">
                    <a16:creationId xmlns:a16="http://schemas.microsoft.com/office/drawing/2014/main" id="{512511D2-2E8A-6DF4-41F1-8355E9D83AEB}"/>
                  </a:ext>
                </a:extLst>
              </p14:cNvPr>
              <p14:cNvContentPartPr/>
              <p14:nvPr/>
            </p14:nvContentPartPr>
            <p14:xfrm>
              <a:off x="6516208" y="6161796"/>
              <a:ext cx="329760" cy="52920"/>
            </p14:xfrm>
          </p:contentPart>
        </mc:Choice>
        <mc:Fallback xmlns="">
          <p:pic>
            <p:nvPicPr>
              <p:cNvPr id="22" name="Encre 21">
                <a:extLst>
                  <a:ext uri="{FF2B5EF4-FFF2-40B4-BE49-F238E27FC236}">
                    <a16:creationId xmlns:a16="http://schemas.microsoft.com/office/drawing/2014/main" id="{512511D2-2E8A-6DF4-41F1-8355E9D83AEB}"/>
                  </a:ext>
                </a:extLst>
              </p:cNvPr>
              <p:cNvPicPr/>
              <p:nvPr/>
            </p:nvPicPr>
            <p:blipFill>
              <a:blip r:embed="rId17"/>
              <a:stretch>
                <a:fillRect/>
              </a:stretch>
            </p:blipFill>
            <p:spPr>
              <a:xfrm>
                <a:off x="6484888" y="6098796"/>
                <a:ext cx="39240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3" name="Encre 22">
                <a:extLst>
                  <a:ext uri="{FF2B5EF4-FFF2-40B4-BE49-F238E27FC236}">
                    <a16:creationId xmlns:a16="http://schemas.microsoft.com/office/drawing/2014/main" id="{C6273D98-18C7-64D0-7CC0-90813D4DF15E}"/>
                  </a:ext>
                </a:extLst>
              </p14:cNvPr>
              <p14:cNvContentPartPr/>
              <p14:nvPr/>
            </p14:nvContentPartPr>
            <p14:xfrm>
              <a:off x="6573808" y="6367716"/>
              <a:ext cx="247320" cy="17640"/>
            </p14:xfrm>
          </p:contentPart>
        </mc:Choice>
        <mc:Fallback xmlns="">
          <p:pic>
            <p:nvPicPr>
              <p:cNvPr id="23" name="Encre 22">
                <a:extLst>
                  <a:ext uri="{FF2B5EF4-FFF2-40B4-BE49-F238E27FC236}">
                    <a16:creationId xmlns:a16="http://schemas.microsoft.com/office/drawing/2014/main" id="{C6273D98-18C7-64D0-7CC0-90813D4DF15E}"/>
                  </a:ext>
                </a:extLst>
              </p:cNvPr>
              <p:cNvPicPr/>
              <p:nvPr/>
            </p:nvPicPr>
            <p:blipFill>
              <a:blip r:embed="rId19"/>
              <a:stretch>
                <a:fillRect/>
              </a:stretch>
            </p:blipFill>
            <p:spPr>
              <a:xfrm>
                <a:off x="6542488" y="6304716"/>
                <a:ext cx="30996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4" name="Encre 23">
                <a:extLst>
                  <a:ext uri="{FF2B5EF4-FFF2-40B4-BE49-F238E27FC236}">
                    <a16:creationId xmlns:a16="http://schemas.microsoft.com/office/drawing/2014/main" id="{4B9EA65F-5BD5-5E8A-820E-9E2CB0E05BD6}"/>
                  </a:ext>
                </a:extLst>
              </p14:cNvPr>
              <p14:cNvContentPartPr/>
              <p14:nvPr/>
            </p14:nvContentPartPr>
            <p14:xfrm>
              <a:off x="6491368" y="6601356"/>
              <a:ext cx="346320" cy="46800"/>
            </p14:xfrm>
          </p:contentPart>
        </mc:Choice>
        <mc:Fallback xmlns="">
          <p:pic>
            <p:nvPicPr>
              <p:cNvPr id="24" name="Encre 23">
                <a:extLst>
                  <a:ext uri="{FF2B5EF4-FFF2-40B4-BE49-F238E27FC236}">
                    <a16:creationId xmlns:a16="http://schemas.microsoft.com/office/drawing/2014/main" id="{4B9EA65F-5BD5-5E8A-820E-9E2CB0E05BD6}"/>
                  </a:ext>
                </a:extLst>
              </p:cNvPr>
              <p:cNvPicPr/>
              <p:nvPr/>
            </p:nvPicPr>
            <p:blipFill>
              <a:blip r:embed="rId21"/>
              <a:stretch>
                <a:fillRect/>
              </a:stretch>
            </p:blipFill>
            <p:spPr>
              <a:xfrm>
                <a:off x="6460048" y="6538356"/>
                <a:ext cx="40896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5" name="Encre 24">
                <a:extLst>
                  <a:ext uri="{FF2B5EF4-FFF2-40B4-BE49-F238E27FC236}">
                    <a16:creationId xmlns:a16="http://schemas.microsoft.com/office/drawing/2014/main" id="{E62C5454-728C-14F0-B579-8E662930DC50}"/>
                  </a:ext>
                </a:extLst>
              </p14:cNvPr>
              <p14:cNvContentPartPr/>
              <p14:nvPr/>
            </p14:nvContentPartPr>
            <p14:xfrm>
              <a:off x="6483088" y="5659236"/>
              <a:ext cx="396000" cy="19080"/>
            </p14:xfrm>
          </p:contentPart>
        </mc:Choice>
        <mc:Fallback xmlns="">
          <p:pic>
            <p:nvPicPr>
              <p:cNvPr id="25" name="Encre 24">
                <a:extLst>
                  <a:ext uri="{FF2B5EF4-FFF2-40B4-BE49-F238E27FC236}">
                    <a16:creationId xmlns:a16="http://schemas.microsoft.com/office/drawing/2014/main" id="{E62C5454-728C-14F0-B579-8E662930DC50}"/>
                  </a:ext>
                </a:extLst>
              </p:cNvPr>
              <p:cNvPicPr/>
              <p:nvPr/>
            </p:nvPicPr>
            <p:blipFill>
              <a:blip r:embed="rId23"/>
              <a:stretch>
                <a:fillRect/>
              </a:stretch>
            </p:blipFill>
            <p:spPr>
              <a:xfrm>
                <a:off x="6451768" y="5596236"/>
                <a:ext cx="45864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6" name="Encre 25">
                <a:extLst>
                  <a:ext uri="{FF2B5EF4-FFF2-40B4-BE49-F238E27FC236}">
                    <a16:creationId xmlns:a16="http://schemas.microsoft.com/office/drawing/2014/main" id="{2E167F53-27CD-A031-313C-01AD576E2FB0}"/>
                  </a:ext>
                </a:extLst>
              </p14:cNvPr>
              <p14:cNvContentPartPr/>
              <p14:nvPr/>
            </p14:nvContentPartPr>
            <p14:xfrm>
              <a:off x="6738688" y="5107356"/>
              <a:ext cx="700560" cy="53280"/>
            </p14:xfrm>
          </p:contentPart>
        </mc:Choice>
        <mc:Fallback xmlns="">
          <p:pic>
            <p:nvPicPr>
              <p:cNvPr id="26" name="Encre 25">
                <a:extLst>
                  <a:ext uri="{FF2B5EF4-FFF2-40B4-BE49-F238E27FC236}">
                    <a16:creationId xmlns:a16="http://schemas.microsoft.com/office/drawing/2014/main" id="{2E167F53-27CD-A031-313C-01AD576E2FB0}"/>
                  </a:ext>
                </a:extLst>
              </p:cNvPr>
              <p:cNvPicPr/>
              <p:nvPr/>
            </p:nvPicPr>
            <p:blipFill>
              <a:blip r:embed="rId25"/>
              <a:stretch>
                <a:fillRect/>
              </a:stretch>
            </p:blipFill>
            <p:spPr>
              <a:xfrm>
                <a:off x="6707368" y="5044356"/>
                <a:ext cx="76320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7" name="Encre 26">
                <a:extLst>
                  <a:ext uri="{FF2B5EF4-FFF2-40B4-BE49-F238E27FC236}">
                    <a16:creationId xmlns:a16="http://schemas.microsoft.com/office/drawing/2014/main" id="{8902B7FA-8722-9A1E-CB53-0DA640887115}"/>
                  </a:ext>
                </a:extLst>
              </p14:cNvPr>
              <p14:cNvContentPartPr/>
              <p14:nvPr/>
            </p14:nvContentPartPr>
            <p14:xfrm>
              <a:off x="2158408" y="6104196"/>
              <a:ext cx="156960" cy="57960"/>
            </p14:xfrm>
          </p:contentPart>
        </mc:Choice>
        <mc:Fallback xmlns="">
          <p:pic>
            <p:nvPicPr>
              <p:cNvPr id="27" name="Encre 26">
                <a:extLst>
                  <a:ext uri="{FF2B5EF4-FFF2-40B4-BE49-F238E27FC236}">
                    <a16:creationId xmlns:a16="http://schemas.microsoft.com/office/drawing/2014/main" id="{8902B7FA-8722-9A1E-CB53-0DA640887115}"/>
                  </a:ext>
                </a:extLst>
              </p:cNvPr>
              <p:cNvPicPr/>
              <p:nvPr/>
            </p:nvPicPr>
            <p:blipFill>
              <a:blip r:embed="rId27"/>
              <a:stretch>
                <a:fillRect/>
              </a:stretch>
            </p:blipFill>
            <p:spPr>
              <a:xfrm>
                <a:off x="2127088" y="6041196"/>
                <a:ext cx="21960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8" name="Encre 27">
                <a:extLst>
                  <a:ext uri="{FF2B5EF4-FFF2-40B4-BE49-F238E27FC236}">
                    <a16:creationId xmlns:a16="http://schemas.microsoft.com/office/drawing/2014/main" id="{278E61AA-D47F-3119-BC33-C25C7A0EA175}"/>
                  </a:ext>
                </a:extLst>
              </p14:cNvPr>
              <p14:cNvContentPartPr/>
              <p14:nvPr/>
            </p14:nvContentPartPr>
            <p14:xfrm>
              <a:off x="6474808" y="6351516"/>
              <a:ext cx="190080" cy="24840"/>
            </p14:xfrm>
          </p:contentPart>
        </mc:Choice>
        <mc:Fallback xmlns="">
          <p:pic>
            <p:nvPicPr>
              <p:cNvPr id="28" name="Encre 27">
                <a:extLst>
                  <a:ext uri="{FF2B5EF4-FFF2-40B4-BE49-F238E27FC236}">
                    <a16:creationId xmlns:a16="http://schemas.microsoft.com/office/drawing/2014/main" id="{278E61AA-D47F-3119-BC33-C25C7A0EA175}"/>
                  </a:ext>
                </a:extLst>
              </p:cNvPr>
              <p:cNvPicPr/>
              <p:nvPr/>
            </p:nvPicPr>
            <p:blipFill>
              <a:blip r:embed="rId29"/>
              <a:stretch>
                <a:fillRect/>
              </a:stretch>
            </p:blipFill>
            <p:spPr>
              <a:xfrm>
                <a:off x="6443488" y="6288516"/>
                <a:ext cx="25272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9" name="Encre 28">
                <a:extLst>
                  <a:ext uri="{FF2B5EF4-FFF2-40B4-BE49-F238E27FC236}">
                    <a16:creationId xmlns:a16="http://schemas.microsoft.com/office/drawing/2014/main" id="{1BEE6C10-05BF-0BB5-D474-FCEABD201EC0}"/>
                  </a:ext>
                </a:extLst>
              </p14:cNvPr>
              <p14:cNvContentPartPr/>
              <p14:nvPr/>
            </p14:nvContentPartPr>
            <p14:xfrm>
              <a:off x="6491368" y="6095916"/>
              <a:ext cx="321840" cy="25200"/>
            </p14:xfrm>
          </p:contentPart>
        </mc:Choice>
        <mc:Fallback xmlns="">
          <p:pic>
            <p:nvPicPr>
              <p:cNvPr id="29" name="Encre 28">
                <a:extLst>
                  <a:ext uri="{FF2B5EF4-FFF2-40B4-BE49-F238E27FC236}">
                    <a16:creationId xmlns:a16="http://schemas.microsoft.com/office/drawing/2014/main" id="{1BEE6C10-05BF-0BB5-D474-FCEABD201EC0}"/>
                  </a:ext>
                </a:extLst>
              </p:cNvPr>
              <p:cNvPicPr/>
              <p:nvPr/>
            </p:nvPicPr>
            <p:blipFill>
              <a:blip r:embed="rId31"/>
              <a:stretch>
                <a:fillRect/>
              </a:stretch>
            </p:blipFill>
            <p:spPr>
              <a:xfrm>
                <a:off x="6460048" y="6032916"/>
                <a:ext cx="384480" cy="150840"/>
              </a:xfrm>
              <a:prstGeom prst="rect">
                <a:avLst/>
              </a:prstGeom>
            </p:spPr>
          </p:pic>
        </mc:Fallback>
      </mc:AlternateContent>
      <p:cxnSp>
        <p:nvCxnSpPr>
          <p:cNvPr id="30" name="Connecteur droit avec flèche 29">
            <a:extLst>
              <a:ext uri="{FF2B5EF4-FFF2-40B4-BE49-F238E27FC236}">
                <a16:creationId xmlns:a16="http://schemas.microsoft.com/office/drawing/2014/main" id="{5DF56D79-675E-18E3-F85B-5D97B5BF5D8B}"/>
              </a:ext>
            </a:extLst>
          </p:cNvPr>
          <p:cNvCxnSpPr>
            <a:cxnSpLocks/>
          </p:cNvCxnSpPr>
          <p:nvPr/>
        </p:nvCxnSpPr>
        <p:spPr>
          <a:xfrm>
            <a:off x="6960096" y="2161450"/>
            <a:ext cx="1584176" cy="61947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Ellipse 30">
            <a:extLst>
              <a:ext uri="{FF2B5EF4-FFF2-40B4-BE49-F238E27FC236}">
                <a16:creationId xmlns:a16="http://schemas.microsoft.com/office/drawing/2014/main" id="{13DB0A68-6CB5-08CE-309E-741EF8B8F1FC}"/>
              </a:ext>
            </a:extLst>
          </p:cNvPr>
          <p:cNvSpPr/>
          <p:nvPr/>
        </p:nvSpPr>
        <p:spPr>
          <a:xfrm>
            <a:off x="8544272" y="2579050"/>
            <a:ext cx="504315" cy="504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4006301"/>
      </p:ext>
    </p:extLst>
  </p:cSld>
  <p:clrMapOvr>
    <a:masterClrMapping/>
  </p:clrMapOvr>
  <p:transition>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2434826" y="461735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5" name="Rectangle 3"/>
          <p:cNvSpPr txBox="1">
            <a:spLocks noChangeArrowheads="1"/>
          </p:cNvSpPr>
          <p:nvPr/>
        </p:nvSpPr>
        <p:spPr bwMode="auto">
          <a:xfrm>
            <a:off x="77670" y="837328"/>
            <a:ext cx="12036660" cy="5940045"/>
          </a:xfrm>
          <a:prstGeom prst="rect">
            <a:avLst/>
          </a:prstGeom>
          <a:gradFill>
            <a:gsLst>
              <a:gs pos="0">
                <a:srgbClr val="3C3C3C"/>
              </a:gs>
              <a:gs pos="100000">
                <a:srgbClr val="000000">
                  <a:alpha val="72000"/>
                </a:srgbClr>
              </a:gs>
            </a:gsLst>
            <a:path path="shape">
              <a:fillToRect l="50000" t="50000" r="50000" b="50000"/>
            </a:path>
          </a:gradFill>
          <a:ln>
            <a:solidFill>
              <a:schemeClr val="accent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chemeClr val="hlink"/>
              </a:buClr>
              <a:buSzPct val="80000"/>
              <a:buFont typeface="Arial" panose="020B0604020202020204" pitchFamily="34" charset="0"/>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Font typeface="Wingdings" panose="05000000000000000000" pitchFamily="2" charset="2"/>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hlink"/>
              </a:buClr>
              <a:buSzPct val="80000"/>
              <a:buFont typeface="Arial" panose="020B0604020202020204" pitchFamily="34" charset="0"/>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folHlink"/>
              </a:buClr>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80000"/>
              <a:buFont typeface="Arial" panose="020B0604020202020204" pitchFamily="34" charset="0"/>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33513" indent="-1433513">
              <a:spcBef>
                <a:spcPts val="0"/>
              </a:spcBef>
              <a:spcAft>
                <a:spcPts val="0"/>
              </a:spcAft>
              <a:buSzTx/>
              <a:buNone/>
            </a:pPr>
            <a:r>
              <a:rPr lang="fr-FR" altLang="fr-FR" sz="2400" baseline="0" dirty="0">
                <a:solidFill>
                  <a:srgbClr val="FFFFFF"/>
                </a:solidFill>
                <a:effectLst/>
                <a:latin typeface="Tahoma" panose="020B0604030504040204" pitchFamily="34" charset="0"/>
              </a:rPr>
              <a:t>La surface destinée à être éclairée :</a:t>
            </a:r>
          </a:p>
          <a:p>
            <a:pPr marL="355600" indent="-355600">
              <a:spcBef>
                <a:spcPts val="600"/>
              </a:spcBef>
              <a:spcAft>
                <a:spcPts val="0"/>
              </a:spcAft>
              <a:buClr>
                <a:schemeClr val="accent2"/>
              </a:buClr>
              <a:buSzPct val="100000"/>
              <a:buFont typeface="Wingdings" panose="05000000000000000000" pitchFamily="2" charset="2"/>
              <a:buChar char="q"/>
            </a:pPr>
            <a:r>
              <a:rPr lang="fr-FR" altLang="fr-FR" sz="1800" baseline="0" dirty="0">
                <a:solidFill>
                  <a:srgbClr val="FFFFFF"/>
                </a:solidFill>
                <a:latin typeface="Tahoma" panose="020B0604030504040204" pitchFamily="34" charset="0"/>
              </a:rPr>
              <a:t>un concept simple, là où on pose les pieds, les roues,….</a:t>
            </a:r>
          </a:p>
          <a:p>
            <a:pPr marL="355600" indent="0">
              <a:spcBef>
                <a:spcPts val="600"/>
              </a:spcBef>
              <a:spcAft>
                <a:spcPts val="0"/>
              </a:spcAft>
              <a:buClr>
                <a:srgbClr val="DDAB63"/>
              </a:buClr>
              <a:buSzPct val="100000"/>
              <a:buNone/>
            </a:pPr>
            <a:r>
              <a:rPr lang="fr-FR" altLang="fr-FR" sz="1600" i="1" baseline="0" dirty="0">
                <a:solidFill>
                  <a:srgbClr val="FFFFFF"/>
                </a:solidFill>
                <a:latin typeface="Tahoma" panose="020B0604030504040204" pitchFamily="34" charset="0"/>
              </a:rPr>
              <a:t>(…) la surface destinée à être éclairée correspond à l</a:t>
            </a:r>
            <a:r>
              <a:rPr lang="fr-FR" altLang="fr-FR" sz="1600" b="1" i="1" baseline="0" dirty="0">
                <a:solidFill>
                  <a:srgbClr val="FFFFFF"/>
                </a:solidFill>
                <a:latin typeface="Tahoma" panose="020B0604030504040204" pitchFamily="34" charset="0"/>
              </a:rPr>
              <a:t>a surface utile qui porte les déplacements, les personnes, les biens</a:t>
            </a:r>
            <a:r>
              <a:rPr lang="fr-FR" altLang="fr-FR" sz="1600" i="1" baseline="0" dirty="0">
                <a:solidFill>
                  <a:srgbClr val="FFFFFF"/>
                </a:solidFill>
                <a:latin typeface="Tahoma" panose="020B0604030504040204" pitchFamily="34" charset="0"/>
              </a:rPr>
              <a:t> (…) si un éclairement des « abords » de la surface utile est souhaité, ils ne doivent pas s’additionner à la « surface destinée à être éclairée » </a:t>
            </a:r>
            <a:r>
              <a:rPr lang="fr-FR" altLang="fr-FR" sz="1600" baseline="0" dirty="0">
                <a:solidFill>
                  <a:srgbClr val="FFFFFF"/>
                </a:solidFill>
                <a:latin typeface="Tahoma" panose="020B0604030504040204" pitchFamily="34" charset="0"/>
              </a:rPr>
              <a:t>- </a:t>
            </a:r>
            <a:r>
              <a:rPr lang="fr-FR" altLang="fr-FR" sz="1600" baseline="0" dirty="0">
                <a:solidFill>
                  <a:srgbClr val="FFFFFF"/>
                </a:solidFill>
                <a:latin typeface="Tahoma" panose="020B0604030504040204" pitchFamily="34" charset="0"/>
                <a:hlinkClick r:id="rId3"/>
              </a:rPr>
              <a:t>Notice explicative du Ministère</a:t>
            </a:r>
            <a:r>
              <a:rPr lang="fr-FR" altLang="fr-FR" sz="1600" baseline="0" dirty="0">
                <a:solidFill>
                  <a:srgbClr val="FFFFFF"/>
                </a:solidFill>
                <a:latin typeface="Tahoma" panose="020B0604030504040204" pitchFamily="34" charset="0"/>
              </a:rPr>
              <a:t>.</a:t>
            </a:r>
            <a:endParaRPr lang="fr-FR" sz="1600" baseline="0" dirty="0">
              <a:solidFill>
                <a:srgbClr val="FFFFFF"/>
              </a:solidFill>
              <a:effectLst/>
            </a:endParaRPr>
          </a:p>
        </p:txBody>
      </p:sp>
      <p:sp>
        <p:nvSpPr>
          <p:cNvPr id="6" name="ZoneTexte 5"/>
          <p:cNvSpPr txBox="1"/>
          <p:nvPr/>
        </p:nvSpPr>
        <p:spPr>
          <a:xfrm>
            <a:off x="7211616" y="2189021"/>
            <a:ext cx="3456384" cy="256480"/>
          </a:xfrm>
          <a:prstGeom prst="rect">
            <a:avLst/>
          </a:prstGeom>
          <a:noFill/>
        </p:spPr>
        <p:txBody>
          <a:bodyPr wrap="square" rtlCol="0">
            <a:spAutoFit/>
          </a:bodyPr>
          <a:lstStyle/>
          <a:p>
            <a:pPr algn="r"/>
            <a:r>
              <a:rPr lang="fr-FR" i="1" dirty="0"/>
              <a:t>Emballage de luminaire :</a:t>
            </a:r>
          </a:p>
        </p:txBody>
      </p:sp>
      <p:sp>
        <p:nvSpPr>
          <p:cNvPr id="11" name="ZoneTexte 10"/>
          <p:cNvSpPr txBox="1"/>
          <p:nvPr/>
        </p:nvSpPr>
        <p:spPr>
          <a:xfrm>
            <a:off x="2578477" y="2199779"/>
            <a:ext cx="3456384" cy="256480"/>
          </a:xfrm>
          <a:prstGeom prst="rect">
            <a:avLst/>
          </a:prstGeom>
          <a:noFill/>
        </p:spPr>
        <p:txBody>
          <a:bodyPr wrap="square" rtlCol="0">
            <a:spAutoFit/>
          </a:bodyPr>
          <a:lstStyle/>
          <a:p>
            <a:pPr algn="r"/>
            <a:r>
              <a:rPr lang="fr-FR" i="1" dirty="0"/>
              <a:t>Catalogue :</a:t>
            </a:r>
          </a:p>
        </p:txBody>
      </p:sp>
      <p:sp>
        <p:nvSpPr>
          <p:cNvPr id="5" name="Rectangle 2">
            <a:extLst>
              <a:ext uri="{FF2B5EF4-FFF2-40B4-BE49-F238E27FC236}">
                <a16:creationId xmlns:a16="http://schemas.microsoft.com/office/drawing/2014/main" id="{CBFCB4BE-9CD7-BB92-BA98-ECA7918734BF}"/>
              </a:ext>
            </a:extLst>
          </p:cNvPr>
          <p:cNvSpPr txBox="1">
            <a:spLocks noChangeArrowheads="1"/>
          </p:cNvSpPr>
          <p:nvPr/>
        </p:nvSpPr>
        <p:spPr>
          <a:xfrm>
            <a:off x="119335" y="80627"/>
            <a:ext cx="7871676" cy="540061"/>
          </a:xfrm>
          <a:prstGeom prst="rect">
            <a:avLst/>
          </a:prstGeo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spcBef>
                <a:spcPts val="600"/>
              </a:spcBef>
              <a:spcAft>
                <a:spcPts val="600"/>
              </a:spcAft>
            </a:pPr>
            <a:r>
              <a:rPr lang="fr-FR" altLang="fr-FR" sz="2800" baseline="0"/>
              <a:t>La quantité de lumière installée sur site (</a:t>
            </a:r>
            <a:r>
              <a:rPr lang="fr-FR" altLang="fr-FR" sz="2800" baseline="0">
                <a:hlinkClick r:id="rId4"/>
              </a:rPr>
              <a:t>art. 3-II-4 </a:t>
            </a:r>
            <a:r>
              <a:rPr lang="fr-FR" altLang="fr-FR" sz="2800" baseline="0"/>
              <a:t>)</a:t>
            </a:r>
            <a:endParaRPr lang="fr-FR" altLang="fr-FR" sz="2800" b="1" baseline="0" dirty="0"/>
          </a:p>
        </p:txBody>
      </p:sp>
      <mc:AlternateContent xmlns:mc="http://schemas.openxmlformats.org/markup-compatibility/2006" xmlns:p14="http://schemas.microsoft.com/office/powerpoint/2010/main">
        <mc:Choice Requires="p14">
          <p:contentPart p14:bwMode="auto" r:id="rId5">
            <p14:nvContentPartPr>
              <p14:cNvPr id="18" name="Encre 17">
                <a:extLst>
                  <a:ext uri="{FF2B5EF4-FFF2-40B4-BE49-F238E27FC236}">
                    <a16:creationId xmlns:a16="http://schemas.microsoft.com/office/drawing/2014/main" id="{11962528-414E-3E54-FACF-EE6BBBC6D3A8}"/>
                  </a:ext>
                </a:extLst>
              </p14:cNvPr>
              <p14:cNvContentPartPr/>
              <p14:nvPr/>
            </p14:nvContentPartPr>
            <p14:xfrm>
              <a:off x="2191168" y="6186636"/>
              <a:ext cx="107640" cy="16920"/>
            </p14:xfrm>
          </p:contentPart>
        </mc:Choice>
        <mc:Fallback xmlns="">
          <p:pic>
            <p:nvPicPr>
              <p:cNvPr id="18" name="Encre 17">
                <a:extLst>
                  <a:ext uri="{FF2B5EF4-FFF2-40B4-BE49-F238E27FC236}">
                    <a16:creationId xmlns:a16="http://schemas.microsoft.com/office/drawing/2014/main" id="{11962528-414E-3E54-FACF-EE6BBBC6D3A8}"/>
                  </a:ext>
                </a:extLst>
              </p:cNvPr>
              <p:cNvPicPr/>
              <p:nvPr/>
            </p:nvPicPr>
            <p:blipFill>
              <a:blip r:embed="rId6"/>
              <a:stretch>
                <a:fillRect/>
              </a:stretch>
            </p:blipFill>
            <p:spPr>
              <a:xfrm>
                <a:off x="2159848" y="6123636"/>
                <a:ext cx="17028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9" name="Encre 18">
                <a:extLst>
                  <a:ext uri="{FF2B5EF4-FFF2-40B4-BE49-F238E27FC236}">
                    <a16:creationId xmlns:a16="http://schemas.microsoft.com/office/drawing/2014/main" id="{437E8E5D-9954-4CC2-70B2-AFD598D39CFF}"/>
                  </a:ext>
                </a:extLst>
              </p14:cNvPr>
              <p14:cNvContentPartPr/>
              <p14:nvPr/>
            </p14:nvContentPartPr>
            <p14:xfrm>
              <a:off x="2141848" y="6375996"/>
              <a:ext cx="165240" cy="51480"/>
            </p14:xfrm>
          </p:contentPart>
        </mc:Choice>
        <mc:Fallback xmlns="">
          <p:pic>
            <p:nvPicPr>
              <p:cNvPr id="19" name="Encre 18">
                <a:extLst>
                  <a:ext uri="{FF2B5EF4-FFF2-40B4-BE49-F238E27FC236}">
                    <a16:creationId xmlns:a16="http://schemas.microsoft.com/office/drawing/2014/main" id="{437E8E5D-9954-4CC2-70B2-AFD598D39CFF}"/>
                  </a:ext>
                </a:extLst>
              </p:cNvPr>
              <p:cNvPicPr/>
              <p:nvPr/>
            </p:nvPicPr>
            <p:blipFill>
              <a:blip r:embed="rId8"/>
              <a:stretch>
                <a:fillRect/>
              </a:stretch>
            </p:blipFill>
            <p:spPr>
              <a:xfrm>
                <a:off x="2110528" y="6312996"/>
                <a:ext cx="22788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0" name="Encre 19">
                <a:extLst>
                  <a:ext uri="{FF2B5EF4-FFF2-40B4-BE49-F238E27FC236}">
                    <a16:creationId xmlns:a16="http://schemas.microsoft.com/office/drawing/2014/main" id="{58E2B0A3-A4E9-F547-CD35-F79EF2B4C9C4}"/>
                  </a:ext>
                </a:extLst>
              </p14:cNvPr>
              <p14:cNvContentPartPr/>
              <p14:nvPr/>
            </p14:nvContentPartPr>
            <p14:xfrm>
              <a:off x="2166688" y="6598476"/>
              <a:ext cx="148680" cy="17280"/>
            </p14:xfrm>
          </p:contentPart>
        </mc:Choice>
        <mc:Fallback xmlns="">
          <p:pic>
            <p:nvPicPr>
              <p:cNvPr id="20" name="Encre 19">
                <a:extLst>
                  <a:ext uri="{FF2B5EF4-FFF2-40B4-BE49-F238E27FC236}">
                    <a16:creationId xmlns:a16="http://schemas.microsoft.com/office/drawing/2014/main" id="{58E2B0A3-A4E9-F547-CD35-F79EF2B4C9C4}"/>
                  </a:ext>
                </a:extLst>
              </p:cNvPr>
              <p:cNvPicPr/>
              <p:nvPr/>
            </p:nvPicPr>
            <p:blipFill>
              <a:blip r:embed="rId10"/>
              <a:stretch>
                <a:fillRect/>
              </a:stretch>
            </p:blipFill>
            <p:spPr>
              <a:xfrm>
                <a:off x="2135368" y="6535476"/>
                <a:ext cx="21132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D8FCBD86-90C0-AA66-0B98-1D22460654D4}"/>
                  </a:ext>
                </a:extLst>
              </p14:cNvPr>
              <p14:cNvContentPartPr/>
              <p14:nvPr/>
            </p14:nvContentPartPr>
            <p14:xfrm>
              <a:off x="2158408" y="6153516"/>
              <a:ext cx="123840" cy="50040"/>
            </p14:xfrm>
          </p:contentPart>
        </mc:Choice>
        <mc:Fallback xmlns="">
          <p:pic>
            <p:nvPicPr>
              <p:cNvPr id="21" name="Encre 20">
                <a:extLst>
                  <a:ext uri="{FF2B5EF4-FFF2-40B4-BE49-F238E27FC236}">
                    <a16:creationId xmlns:a16="http://schemas.microsoft.com/office/drawing/2014/main" id="{D8FCBD86-90C0-AA66-0B98-1D22460654D4}"/>
                  </a:ext>
                </a:extLst>
              </p:cNvPr>
              <p:cNvPicPr/>
              <p:nvPr/>
            </p:nvPicPr>
            <p:blipFill>
              <a:blip r:embed="rId12"/>
              <a:stretch>
                <a:fillRect/>
              </a:stretch>
            </p:blipFill>
            <p:spPr>
              <a:xfrm>
                <a:off x="2127088" y="6090516"/>
                <a:ext cx="18648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2" name="Encre 21">
                <a:extLst>
                  <a:ext uri="{FF2B5EF4-FFF2-40B4-BE49-F238E27FC236}">
                    <a16:creationId xmlns:a16="http://schemas.microsoft.com/office/drawing/2014/main" id="{512511D2-2E8A-6DF4-41F1-8355E9D83AEB}"/>
                  </a:ext>
                </a:extLst>
              </p14:cNvPr>
              <p14:cNvContentPartPr/>
              <p14:nvPr/>
            </p14:nvContentPartPr>
            <p14:xfrm>
              <a:off x="6516208" y="6161796"/>
              <a:ext cx="329760" cy="52920"/>
            </p14:xfrm>
          </p:contentPart>
        </mc:Choice>
        <mc:Fallback xmlns="">
          <p:pic>
            <p:nvPicPr>
              <p:cNvPr id="22" name="Encre 21">
                <a:extLst>
                  <a:ext uri="{FF2B5EF4-FFF2-40B4-BE49-F238E27FC236}">
                    <a16:creationId xmlns:a16="http://schemas.microsoft.com/office/drawing/2014/main" id="{512511D2-2E8A-6DF4-41F1-8355E9D83AEB}"/>
                  </a:ext>
                </a:extLst>
              </p:cNvPr>
              <p:cNvPicPr/>
              <p:nvPr/>
            </p:nvPicPr>
            <p:blipFill>
              <a:blip r:embed="rId14"/>
              <a:stretch>
                <a:fillRect/>
              </a:stretch>
            </p:blipFill>
            <p:spPr>
              <a:xfrm>
                <a:off x="6484888" y="6098796"/>
                <a:ext cx="39240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3" name="Encre 22">
                <a:extLst>
                  <a:ext uri="{FF2B5EF4-FFF2-40B4-BE49-F238E27FC236}">
                    <a16:creationId xmlns:a16="http://schemas.microsoft.com/office/drawing/2014/main" id="{C6273D98-18C7-64D0-7CC0-90813D4DF15E}"/>
                  </a:ext>
                </a:extLst>
              </p14:cNvPr>
              <p14:cNvContentPartPr/>
              <p14:nvPr/>
            </p14:nvContentPartPr>
            <p14:xfrm>
              <a:off x="6573808" y="6367716"/>
              <a:ext cx="247320" cy="17640"/>
            </p14:xfrm>
          </p:contentPart>
        </mc:Choice>
        <mc:Fallback xmlns="">
          <p:pic>
            <p:nvPicPr>
              <p:cNvPr id="23" name="Encre 22">
                <a:extLst>
                  <a:ext uri="{FF2B5EF4-FFF2-40B4-BE49-F238E27FC236}">
                    <a16:creationId xmlns:a16="http://schemas.microsoft.com/office/drawing/2014/main" id="{C6273D98-18C7-64D0-7CC0-90813D4DF15E}"/>
                  </a:ext>
                </a:extLst>
              </p:cNvPr>
              <p:cNvPicPr/>
              <p:nvPr/>
            </p:nvPicPr>
            <p:blipFill>
              <a:blip r:embed="rId16"/>
              <a:stretch>
                <a:fillRect/>
              </a:stretch>
            </p:blipFill>
            <p:spPr>
              <a:xfrm>
                <a:off x="6542488" y="6304716"/>
                <a:ext cx="30996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4" name="Encre 23">
                <a:extLst>
                  <a:ext uri="{FF2B5EF4-FFF2-40B4-BE49-F238E27FC236}">
                    <a16:creationId xmlns:a16="http://schemas.microsoft.com/office/drawing/2014/main" id="{4B9EA65F-5BD5-5E8A-820E-9E2CB0E05BD6}"/>
                  </a:ext>
                </a:extLst>
              </p14:cNvPr>
              <p14:cNvContentPartPr/>
              <p14:nvPr/>
            </p14:nvContentPartPr>
            <p14:xfrm>
              <a:off x="6491368" y="6601356"/>
              <a:ext cx="346320" cy="46800"/>
            </p14:xfrm>
          </p:contentPart>
        </mc:Choice>
        <mc:Fallback xmlns="">
          <p:pic>
            <p:nvPicPr>
              <p:cNvPr id="24" name="Encre 23">
                <a:extLst>
                  <a:ext uri="{FF2B5EF4-FFF2-40B4-BE49-F238E27FC236}">
                    <a16:creationId xmlns:a16="http://schemas.microsoft.com/office/drawing/2014/main" id="{4B9EA65F-5BD5-5E8A-820E-9E2CB0E05BD6}"/>
                  </a:ext>
                </a:extLst>
              </p:cNvPr>
              <p:cNvPicPr/>
              <p:nvPr/>
            </p:nvPicPr>
            <p:blipFill>
              <a:blip r:embed="rId18"/>
              <a:stretch>
                <a:fillRect/>
              </a:stretch>
            </p:blipFill>
            <p:spPr>
              <a:xfrm>
                <a:off x="6460048" y="6538356"/>
                <a:ext cx="40896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5" name="Encre 24">
                <a:extLst>
                  <a:ext uri="{FF2B5EF4-FFF2-40B4-BE49-F238E27FC236}">
                    <a16:creationId xmlns:a16="http://schemas.microsoft.com/office/drawing/2014/main" id="{E62C5454-728C-14F0-B579-8E662930DC50}"/>
                  </a:ext>
                </a:extLst>
              </p14:cNvPr>
              <p14:cNvContentPartPr/>
              <p14:nvPr/>
            </p14:nvContentPartPr>
            <p14:xfrm>
              <a:off x="6483088" y="5659236"/>
              <a:ext cx="396000" cy="19080"/>
            </p14:xfrm>
          </p:contentPart>
        </mc:Choice>
        <mc:Fallback xmlns="">
          <p:pic>
            <p:nvPicPr>
              <p:cNvPr id="25" name="Encre 24">
                <a:extLst>
                  <a:ext uri="{FF2B5EF4-FFF2-40B4-BE49-F238E27FC236}">
                    <a16:creationId xmlns:a16="http://schemas.microsoft.com/office/drawing/2014/main" id="{E62C5454-728C-14F0-B579-8E662930DC50}"/>
                  </a:ext>
                </a:extLst>
              </p:cNvPr>
              <p:cNvPicPr/>
              <p:nvPr/>
            </p:nvPicPr>
            <p:blipFill>
              <a:blip r:embed="rId20"/>
              <a:stretch>
                <a:fillRect/>
              </a:stretch>
            </p:blipFill>
            <p:spPr>
              <a:xfrm>
                <a:off x="6451768" y="5596236"/>
                <a:ext cx="45864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6" name="Encre 25">
                <a:extLst>
                  <a:ext uri="{FF2B5EF4-FFF2-40B4-BE49-F238E27FC236}">
                    <a16:creationId xmlns:a16="http://schemas.microsoft.com/office/drawing/2014/main" id="{2E167F53-27CD-A031-313C-01AD576E2FB0}"/>
                  </a:ext>
                </a:extLst>
              </p14:cNvPr>
              <p14:cNvContentPartPr/>
              <p14:nvPr/>
            </p14:nvContentPartPr>
            <p14:xfrm>
              <a:off x="6738688" y="5107356"/>
              <a:ext cx="700560" cy="53280"/>
            </p14:xfrm>
          </p:contentPart>
        </mc:Choice>
        <mc:Fallback xmlns="">
          <p:pic>
            <p:nvPicPr>
              <p:cNvPr id="26" name="Encre 25">
                <a:extLst>
                  <a:ext uri="{FF2B5EF4-FFF2-40B4-BE49-F238E27FC236}">
                    <a16:creationId xmlns:a16="http://schemas.microsoft.com/office/drawing/2014/main" id="{2E167F53-27CD-A031-313C-01AD576E2FB0}"/>
                  </a:ext>
                </a:extLst>
              </p:cNvPr>
              <p:cNvPicPr/>
              <p:nvPr/>
            </p:nvPicPr>
            <p:blipFill>
              <a:blip r:embed="rId22"/>
              <a:stretch>
                <a:fillRect/>
              </a:stretch>
            </p:blipFill>
            <p:spPr>
              <a:xfrm>
                <a:off x="6707368" y="5044356"/>
                <a:ext cx="76320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7" name="Encre 26">
                <a:extLst>
                  <a:ext uri="{FF2B5EF4-FFF2-40B4-BE49-F238E27FC236}">
                    <a16:creationId xmlns:a16="http://schemas.microsoft.com/office/drawing/2014/main" id="{8902B7FA-8722-9A1E-CB53-0DA640887115}"/>
                  </a:ext>
                </a:extLst>
              </p14:cNvPr>
              <p14:cNvContentPartPr/>
              <p14:nvPr/>
            </p14:nvContentPartPr>
            <p14:xfrm>
              <a:off x="2158408" y="6104196"/>
              <a:ext cx="156960" cy="57960"/>
            </p14:xfrm>
          </p:contentPart>
        </mc:Choice>
        <mc:Fallback xmlns="">
          <p:pic>
            <p:nvPicPr>
              <p:cNvPr id="27" name="Encre 26">
                <a:extLst>
                  <a:ext uri="{FF2B5EF4-FFF2-40B4-BE49-F238E27FC236}">
                    <a16:creationId xmlns:a16="http://schemas.microsoft.com/office/drawing/2014/main" id="{8902B7FA-8722-9A1E-CB53-0DA640887115}"/>
                  </a:ext>
                </a:extLst>
              </p:cNvPr>
              <p:cNvPicPr/>
              <p:nvPr/>
            </p:nvPicPr>
            <p:blipFill>
              <a:blip r:embed="rId24"/>
              <a:stretch>
                <a:fillRect/>
              </a:stretch>
            </p:blipFill>
            <p:spPr>
              <a:xfrm>
                <a:off x="2127088" y="6041196"/>
                <a:ext cx="21960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8" name="Encre 27">
                <a:extLst>
                  <a:ext uri="{FF2B5EF4-FFF2-40B4-BE49-F238E27FC236}">
                    <a16:creationId xmlns:a16="http://schemas.microsoft.com/office/drawing/2014/main" id="{278E61AA-D47F-3119-BC33-C25C7A0EA175}"/>
                  </a:ext>
                </a:extLst>
              </p14:cNvPr>
              <p14:cNvContentPartPr/>
              <p14:nvPr/>
            </p14:nvContentPartPr>
            <p14:xfrm>
              <a:off x="6474808" y="6351516"/>
              <a:ext cx="190080" cy="24840"/>
            </p14:xfrm>
          </p:contentPart>
        </mc:Choice>
        <mc:Fallback xmlns="">
          <p:pic>
            <p:nvPicPr>
              <p:cNvPr id="28" name="Encre 27">
                <a:extLst>
                  <a:ext uri="{FF2B5EF4-FFF2-40B4-BE49-F238E27FC236}">
                    <a16:creationId xmlns:a16="http://schemas.microsoft.com/office/drawing/2014/main" id="{278E61AA-D47F-3119-BC33-C25C7A0EA175}"/>
                  </a:ext>
                </a:extLst>
              </p:cNvPr>
              <p:cNvPicPr/>
              <p:nvPr/>
            </p:nvPicPr>
            <p:blipFill>
              <a:blip r:embed="rId26"/>
              <a:stretch>
                <a:fillRect/>
              </a:stretch>
            </p:blipFill>
            <p:spPr>
              <a:xfrm>
                <a:off x="6443488" y="6288516"/>
                <a:ext cx="25272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9" name="Encre 28">
                <a:extLst>
                  <a:ext uri="{FF2B5EF4-FFF2-40B4-BE49-F238E27FC236}">
                    <a16:creationId xmlns:a16="http://schemas.microsoft.com/office/drawing/2014/main" id="{1BEE6C10-05BF-0BB5-D474-FCEABD201EC0}"/>
                  </a:ext>
                </a:extLst>
              </p14:cNvPr>
              <p14:cNvContentPartPr/>
              <p14:nvPr/>
            </p14:nvContentPartPr>
            <p14:xfrm>
              <a:off x="6491368" y="6095916"/>
              <a:ext cx="321840" cy="25200"/>
            </p14:xfrm>
          </p:contentPart>
        </mc:Choice>
        <mc:Fallback xmlns="">
          <p:pic>
            <p:nvPicPr>
              <p:cNvPr id="29" name="Encre 28">
                <a:extLst>
                  <a:ext uri="{FF2B5EF4-FFF2-40B4-BE49-F238E27FC236}">
                    <a16:creationId xmlns:a16="http://schemas.microsoft.com/office/drawing/2014/main" id="{1BEE6C10-05BF-0BB5-D474-FCEABD201EC0}"/>
                  </a:ext>
                </a:extLst>
              </p:cNvPr>
              <p:cNvPicPr/>
              <p:nvPr/>
            </p:nvPicPr>
            <p:blipFill>
              <a:blip r:embed="rId28"/>
              <a:stretch>
                <a:fillRect/>
              </a:stretch>
            </p:blipFill>
            <p:spPr>
              <a:xfrm>
                <a:off x="6460048" y="6032916"/>
                <a:ext cx="384480" cy="150840"/>
              </a:xfrm>
              <a:prstGeom prst="rect">
                <a:avLst/>
              </a:prstGeom>
            </p:spPr>
          </p:pic>
        </mc:Fallback>
      </mc:AlternateContent>
      <p:pic>
        <p:nvPicPr>
          <p:cNvPr id="2" name="Image 1">
            <a:extLst>
              <a:ext uri="{FF2B5EF4-FFF2-40B4-BE49-F238E27FC236}">
                <a16:creationId xmlns:a16="http://schemas.microsoft.com/office/drawing/2014/main" id="{84661626-6BFA-2012-05D8-027FD64BA36D}"/>
              </a:ext>
            </a:extLst>
          </p:cNvPr>
          <p:cNvPicPr>
            <a:picLocks noChangeAspect="1"/>
          </p:cNvPicPr>
          <p:nvPr/>
        </p:nvPicPr>
        <p:blipFill>
          <a:blip r:embed="rId29"/>
          <a:stretch>
            <a:fillRect/>
          </a:stretch>
        </p:blipFill>
        <p:spPr>
          <a:xfrm>
            <a:off x="502106" y="2541081"/>
            <a:ext cx="11065509" cy="3748695"/>
          </a:xfrm>
          <a:prstGeom prst="rect">
            <a:avLst/>
          </a:prstGeom>
        </p:spPr>
      </p:pic>
      <p:sp>
        <p:nvSpPr>
          <p:cNvPr id="4" name="ZoneTexte 3">
            <a:extLst>
              <a:ext uri="{FF2B5EF4-FFF2-40B4-BE49-F238E27FC236}">
                <a16:creationId xmlns:a16="http://schemas.microsoft.com/office/drawing/2014/main" id="{44441129-3ED4-DA69-3B5E-8D6384D7AC7F}"/>
              </a:ext>
            </a:extLst>
          </p:cNvPr>
          <p:cNvSpPr txBox="1"/>
          <p:nvPr/>
        </p:nvSpPr>
        <p:spPr>
          <a:xfrm>
            <a:off x="9264351" y="5648639"/>
            <a:ext cx="2576621" cy="338554"/>
          </a:xfrm>
          <a:prstGeom prst="rect">
            <a:avLst/>
          </a:prstGeom>
          <a:noFill/>
        </p:spPr>
        <p:txBody>
          <a:bodyPr wrap="square" rtlCol="0">
            <a:spAutoFit/>
          </a:bodyPr>
          <a:lstStyle/>
          <a:p>
            <a:r>
              <a:rPr lang="fr-FR" i="1" baseline="0" dirty="0">
                <a:solidFill>
                  <a:schemeClr val="bg1"/>
                </a:solidFill>
              </a:rPr>
              <a:t>Exemple d’une chaussée</a:t>
            </a:r>
          </a:p>
        </p:txBody>
      </p:sp>
    </p:spTree>
    <p:extLst>
      <p:ext uri="{BB962C8B-B14F-4D97-AF65-F5344CB8AC3E}">
        <p14:creationId xmlns:p14="http://schemas.microsoft.com/office/powerpoint/2010/main" val="162859217"/>
      </p:ext>
    </p:extLst>
  </p:cSld>
  <p:clrMapOvr>
    <a:masterClrMapping/>
  </p:clrMapOvr>
  <p:transition>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a:hlinkClick r:id="rId3"/>
          </p:cNvPr>
          <p:cNvPicPr>
            <a:picLocks noChangeAspect="1"/>
          </p:cNvPicPr>
          <p:nvPr/>
        </p:nvPicPr>
        <p:blipFill rotWithShape="1">
          <a:blip r:embed="rId4"/>
          <a:srcRect t="441" r="47624" b="1628"/>
          <a:stretch/>
        </p:blipFill>
        <p:spPr>
          <a:xfrm>
            <a:off x="7265221" y="1063611"/>
            <a:ext cx="4875099" cy="5760853"/>
          </a:xfrm>
          <a:prstGeom prst="rect">
            <a:avLst/>
          </a:prstGeom>
        </p:spPr>
      </p:pic>
      <p:sp>
        <p:nvSpPr>
          <p:cNvPr id="1533955" name="Rectangle 3"/>
          <p:cNvSpPr>
            <a:spLocks noGrp="1" noChangeArrowheads="1"/>
          </p:cNvSpPr>
          <p:nvPr>
            <p:ph idx="1"/>
          </p:nvPr>
        </p:nvSpPr>
        <p:spPr>
          <a:xfrm>
            <a:off x="67542" y="769616"/>
            <a:ext cx="7128792" cy="6053669"/>
          </a:xfrm>
          <a:gradFill>
            <a:gsLst>
              <a:gs pos="0">
                <a:srgbClr val="3C3C3C"/>
              </a:gs>
              <a:gs pos="100000">
                <a:srgbClr val="000000">
                  <a:alpha val="72000"/>
                </a:srgbClr>
              </a:gs>
            </a:gsLst>
            <a:path path="shape">
              <a:fillToRect l="50000" t="50000" r="50000" b="50000"/>
            </a:path>
          </a:gradFill>
          <a:ln>
            <a:solidFill>
              <a:schemeClr val="accent3"/>
            </a:solidFill>
          </a:ln>
        </p:spPr>
        <p:txBody>
          <a:bodyPr vert="horz" wrap="square" lIns="92075" tIns="46038" rIns="92075" bIns="46038" numCol="1" anchor="t" anchorCtr="0" compatLnSpc="1">
            <a:prstTxWarp prst="textNoShape">
              <a:avLst/>
            </a:prstTxWarp>
          </a:bodyPr>
          <a:lstStyle/>
          <a:p>
            <a:pPr marL="0" indent="0">
              <a:lnSpc>
                <a:spcPct val="100000"/>
              </a:lnSpc>
              <a:spcBef>
                <a:spcPts val="0"/>
              </a:spcBef>
              <a:spcAft>
                <a:spcPts val="0"/>
              </a:spcAft>
              <a:buClr>
                <a:srgbClr val="DDAB63"/>
              </a:buClr>
              <a:buSzPct val="100000"/>
              <a:buNone/>
            </a:pPr>
            <a:r>
              <a:rPr lang="fr-FR" altLang="fr-FR" sz="1800" b="0" dirty="0">
                <a:solidFill>
                  <a:srgbClr val="92D050"/>
                </a:solidFill>
              </a:rPr>
              <a:t>Une </a:t>
            </a:r>
            <a:r>
              <a:rPr lang="fr-FR" altLang="fr-FR" sz="1800" b="0" dirty="0">
                <a:solidFill>
                  <a:srgbClr val="92D050"/>
                </a:solidFill>
                <a:hlinkClick r:id="rId3"/>
              </a:rPr>
              <a:t>étiquette environnementale</a:t>
            </a:r>
            <a:r>
              <a:rPr lang="fr-FR" altLang="fr-FR" sz="1800" b="0" dirty="0">
                <a:solidFill>
                  <a:srgbClr val="92D050"/>
                </a:solidFill>
              </a:rPr>
              <a:t> comme outil de diagnostic et de projet en termes de quantité de lumière </a:t>
            </a:r>
            <a:r>
              <a:rPr lang="fr-FR" sz="1800" b="0" dirty="0">
                <a:solidFill>
                  <a:srgbClr val="92D050"/>
                </a:solidFill>
              </a:rPr>
              <a:t>:</a:t>
            </a:r>
            <a:endParaRPr lang="fr-FR" sz="1200" b="0" dirty="0">
              <a:solidFill>
                <a:srgbClr val="92D050"/>
              </a:solidFill>
            </a:endParaRPr>
          </a:p>
          <a:p>
            <a:pPr>
              <a:spcBef>
                <a:spcPts val="600"/>
              </a:spcBef>
              <a:buClr>
                <a:schemeClr val="accent4"/>
              </a:buClr>
            </a:pPr>
            <a:r>
              <a:rPr lang="fr-FR" sz="1600" b="0" i="1" dirty="0"/>
              <a:t>La classe </a:t>
            </a:r>
            <a:r>
              <a:rPr lang="fr-FR" sz="1600" b="0" i="1" dirty="0">
                <a:solidFill>
                  <a:srgbClr val="FF0000"/>
                </a:solidFill>
              </a:rPr>
              <a:t>« G »</a:t>
            </a:r>
            <a:r>
              <a:rPr lang="fr-FR" sz="1600" b="0" i="1" dirty="0"/>
              <a:t>, &gt;25 lumens/m</a:t>
            </a:r>
            <a:r>
              <a:rPr lang="fr-FR" sz="1600" b="0" i="1" baseline="30000" dirty="0"/>
              <a:t>2</a:t>
            </a:r>
            <a:r>
              <a:rPr lang="fr-FR" sz="1600" b="0" i="1" dirty="0"/>
              <a:t>, est issu du plafond ultime de DSFLI préconisé par France Nature Environnement lors du processus d’élaboration de l’arrêté. </a:t>
            </a:r>
          </a:p>
          <a:p>
            <a:pPr>
              <a:spcBef>
                <a:spcPts val="600"/>
              </a:spcBef>
              <a:buClr>
                <a:schemeClr val="accent4"/>
              </a:buClr>
            </a:pPr>
            <a:r>
              <a:rPr lang="fr-FR" sz="1600" b="0" i="1" dirty="0"/>
              <a:t>La classe </a:t>
            </a:r>
            <a:r>
              <a:rPr lang="fr-FR" sz="1600" b="0" i="1" dirty="0">
                <a:solidFill>
                  <a:srgbClr val="92D050"/>
                </a:solidFill>
              </a:rPr>
              <a:t>« A »</a:t>
            </a:r>
            <a:r>
              <a:rPr lang="fr-FR" sz="1600" b="0" i="1" dirty="0"/>
              <a:t> est inspirée des pratiques observées en Allemagne, où des rues en centre-ville de Berlin, dotées d’installations LED récentes, présentent une DSFLI &lt;6 lumens/m</a:t>
            </a:r>
            <a:r>
              <a:rPr lang="fr-FR" sz="1600" b="0" i="1" baseline="30000" dirty="0"/>
              <a:t>2 </a:t>
            </a:r>
            <a:r>
              <a:rPr lang="fr-FR" sz="1600" b="0" i="1" dirty="0"/>
              <a:t>(</a:t>
            </a:r>
            <a:r>
              <a:rPr lang="fr-FR" sz="1600" b="0" i="1" dirty="0">
                <a:hlinkClick r:id="rId5"/>
              </a:rPr>
              <a:t>impressions visuelles</a:t>
            </a:r>
            <a:r>
              <a:rPr lang="fr-FR" sz="1600" b="0" i="1" dirty="0"/>
              <a:t>). </a:t>
            </a:r>
          </a:p>
          <a:p>
            <a:pPr marL="85725" indent="0">
              <a:lnSpc>
                <a:spcPct val="100000"/>
              </a:lnSpc>
              <a:spcBef>
                <a:spcPts val="600"/>
              </a:spcBef>
              <a:spcAft>
                <a:spcPts val="0"/>
              </a:spcAft>
              <a:buClr>
                <a:srgbClr val="DDAB63"/>
              </a:buClr>
              <a:buSzPct val="100000"/>
              <a:buNone/>
            </a:pPr>
            <a:endParaRPr lang="fr-FR" sz="1600" b="0" dirty="0"/>
          </a:p>
          <a:p>
            <a:pPr marL="85725" indent="0">
              <a:lnSpc>
                <a:spcPct val="100000"/>
              </a:lnSpc>
              <a:spcBef>
                <a:spcPts val="600"/>
              </a:spcBef>
              <a:spcAft>
                <a:spcPts val="0"/>
              </a:spcAft>
              <a:buClr>
                <a:srgbClr val="DDAB63"/>
              </a:buClr>
              <a:buSzPct val="100000"/>
              <a:buNone/>
            </a:pPr>
            <a:endParaRPr lang="fr-FR" sz="1600" b="0" dirty="0"/>
          </a:p>
          <a:p>
            <a:pPr marL="0" indent="0">
              <a:spcBef>
                <a:spcPts val="600"/>
              </a:spcBef>
              <a:spcAft>
                <a:spcPts val="0"/>
              </a:spcAft>
              <a:buClr>
                <a:srgbClr val="DDAB63"/>
              </a:buClr>
              <a:buSzPct val="100000"/>
              <a:buNone/>
            </a:pPr>
            <a:endParaRPr lang="fr-FR" sz="2000" dirty="0"/>
          </a:p>
          <a:p>
            <a:pPr marL="85725" indent="0">
              <a:lnSpc>
                <a:spcPct val="100000"/>
              </a:lnSpc>
              <a:spcBef>
                <a:spcPts val="600"/>
              </a:spcBef>
              <a:spcAft>
                <a:spcPts val="0"/>
              </a:spcAft>
              <a:buClr>
                <a:srgbClr val="DDAB63"/>
              </a:buClr>
              <a:buSzPct val="100000"/>
              <a:buNone/>
            </a:pPr>
            <a:endParaRPr lang="fr-FR" sz="2000" b="0" dirty="0"/>
          </a:p>
          <a:p>
            <a:pPr marL="85725" indent="0">
              <a:lnSpc>
                <a:spcPct val="100000"/>
              </a:lnSpc>
              <a:spcBef>
                <a:spcPts val="600"/>
              </a:spcBef>
              <a:spcAft>
                <a:spcPts val="0"/>
              </a:spcAft>
              <a:buClr>
                <a:srgbClr val="DDAB63"/>
              </a:buClr>
              <a:buSzPct val="100000"/>
              <a:buNone/>
            </a:pPr>
            <a:endParaRPr lang="fr-FR" sz="2000" b="0" dirty="0"/>
          </a:p>
          <a:p>
            <a:pPr marL="85725" indent="0">
              <a:lnSpc>
                <a:spcPct val="100000"/>
              </a:lnSpc>
              <a:spcBef>
                <a:spcPts val="600"/>
              </a:spcBef>
              <a:spcAft>
                <a:spcPts val="0"/>
              </a:spcAft>
              <a:buClr>
                <a:srgbClr val="DDAB63"/>
              </a:buClr>
              <a:buSzPct val="100000"/>
              <a:buNone/>
            </a:pPr>
            <a:endParaRPr lang="fr-FR" sz="2000" b="0" dirty="0"/>
          </a:p>
          <a:p>
            <a:pPr marL="85725" indent="0">
              <a:lnSpc>
                <a:spcPct val="100000"/>
              </a:lnSpc>
              <a:spcBef>
                <a:spcPts val="600"/>
              </a:spcBef>
              <a:spcAft>
                <a:spcPts val="0"/>
              </a:spcAft>
              <a:buClr>
                <a:srgbClr val="DDAB63"/>
              </a:buClr>
              <a:buSzPct val="100000"/>
              <a:buNone/>
            </a:pPr>
            <a:endParaRPr lang="fr-FR" sz="2000" b="0" dirty="0"/>
          </a:p>
          <a:p>
            <a:pPr marL="85725" indent="0">
              <a:lnSpc>
                <a:spcPct val="100000"/>
              </a:lnSpc>
              <a:spcBef>
                <a:spcPts val="600"/>
              </a:spcBef>
              <a:spcAft>
                <a:spcPts val="0"/>
              </a:spcAft>
              <a:buClr>
                <a:srgbClr val="DDAB63"/>
              </a:buClr>
              <a:buSzPct val="100000"/>
              <a:buNone/>
            </a:pPr>
            <a:endParaRPr lang="fr-FR" sz="2000" b="0" dirty="0"/>
          </a:p>
          <a:p>
            <a:pPr marL="85725" indent="0">
              <a:lnSpc>
                <a:spcPct val="100000"/>
              </a:lnSpc>
              <a:spcBef>
                <a:spcPts val="600"/>
              </a:spcBef>
              <a:spcAft>
                <a:spcPts val="0"/>
              </a:spcAft>
              <a:buClr>
                <a:srgbClr val="DDAB63"/>
              </a:buClr>
              <a:buSzPct val="100000"/>
              <a:buNone/>
            </a:pPr>
            <a:endParaRPr lang="fr-FR" sz="2000" b="0" dirty="0"/>
          </a:p>
          <a:p>
            <a:pPr marL="85725" indent="0">
              <a:lnSpc>
                <a:spcPct val="100000"/>
              </a:lnSpc>
              <a:spcBef>
                <a:spcPts val="600"/>
              </a:spcBef>
              <a:spcAft>
                <a:spcPts val="0"/>
              </a:spcAft>
              <a:buClr>
                <a:srgbClr val="DDAB63"/>
              </a:buClr>
              <a:buSzPct val="100000"/>
              <a:buNone/>
            </a:pPr>
            <a:endParaRPr lang="fr-FR" sz="2000" b="0" dirty="0"/>
          </a:p>
          <a:p>
            <a:pPr marL="352425" indent="-352425">
              <a:spcBef>
                <a:spcPts val="600"/>
              </a:spcBef>
              <a:spcAft>
                <a:spcPts val="0"/>
              </a:spcAft>
              <a:buSzTx/>
              <a:buFont typeface="Wingdings" panose="05000000000000000000" pitchFamily="2" charset="2"/>
              <a:buChar char="q"/>
            </a:pPr>
            <a:endParaRPr lang="fr-FR" altLang="fr-FR" sz="1800" dirty="0">
              <a:latin typeface="Tahoma" panose="020B0604030504040204" pitchFamily="34" charset="0"/>
            </a:endParaRPr>
          </a:p>
          <a:p>
            <a:pPr marL="352425" indent="-352425">
              <a:spcBef>
                <a:spcPts val="600"/>
              </a:spcBef>
              <a:spcAft>
                <a:spcPts val="0"/>
              </a:spcAft>
              <a:buSzTx/>
              <a:buFont typeface="Wingdings" panose="05000000000000000000" pitchFamily="2" charset="2"/>
              <a:buChar char="q"/>
            </a:pPr>
            <a:endParaRPr lang="fr-FR" altLang="fr-FR" sz="1800" dirty="0">
              <a:latin typeface="Tahoma" panose="020B0604030504040204" pitchFamily="34" charset="0"/>
            </a:endParaRPr>
          </a:p>
          <a:p>
            <a:pPr marL="0" indent="0" eaLnBrk="0" hangingPunct="0">
              <a:spcBef>
                <a:spcPct val="0"/>
              </a:spcBef>
              <a:buClrTx/>
              <a:buSzTx/>
              <a:buNone/>
            </a:pPr>
            <a:endParaRPr lang="fr-FR" altLang="zh-CN" sz="1400" dirty="0">
              <a:effectLst/>
              <a:latin typeface="Arial" panose="020B0604020202020204" pitchFamily="34" charset="0"/>
            </a:endParaRPr>
          </a:p>
          <a:p>
            <a:pPr marL="352425" indent="-352425">
              <a:spcBef>
                <a:spcPts val="600"/>
              </a:spcBef>
              <a:spcAft>
                <a:spcPts val="0"/>
              </a:spcAft>
              <a:buSzTx/>
              <a:buFont typeface="Wingdings" panose="05000000000000000000" pitchFamily="2" charset="2"/>
              <a:buChar char="q"/>
            </a:pPr>
            <a:endParaRPr lang="fr-FR" altLang="fr-FR" sz="1400" dirty="0">
              <a:latin typeface="Tahoma" panose="020B0604030504040204" pitchFamily="34" charset="0"/>
            </a:endParaRPr>
          </a:p>
        </p:txBody>
      </p:sp>
      <p:sp>
        <p:nvSpPr>
          <p:cNvPr id="17" name="Rectangle 16"/>
          <p:cNvSpPr/>
          <p:nvPr/>
        </p:nvSpPr>
        <p:spPr>
          <a:xfrm>
            <a:off x="9711730" y="3643770"/>
            <a:ext cx="2268252" cy="1077218"/>
          </a:xfrm>
          <a:prstGeom prst="rect">
            <a:avLst/>
          </a:prstGeom>
          <a:gradFill flip="none" rotWithShape="1">
            <a:gsLst>
              <a:gs pos="0">
                <a:schemeClr val="tx1">
                  <a:lumMod val="75000"/>
                  <a:lumOff val="25000"/>
                </a:schemeClr>
              </a:gs>
              <a:gs pos="100000">
                <a:schemeClr val="tx1"/>
              </a:gs>
            </a:gsLst>
            <a:path path="shape">
              <a:fillToRect l="50000" t="50000" r="50000" b="50000"/>
            </a:path>
            <a:tileRect/>
          </a:gradFill>
          <a:ln>
            <a:solidFill>
              <a:schemeClr val="accent4"/>
            </a:solidFill>
          </a:ln>
        </p:spPr>
        <p:txBody>
          <a:bodyPr wrap="square">
            <a:spAutoFit/>
          </a:bodyPr>
          <a:lstStyle/>
          <a:p>
            <a:pPr>
              <a:spcBef>
                <a:spcPts val="0"/>
              </a:spcBef>
              <a:spcAft>
                <a:spcPts val="0"/>
              </a:spcAft>
              <a:buClr>
                <a:srgbClr val="DDAB63"/>
              </a:buClr>
              <a:buSzPct val="100000"/>
            </a:pPr>
            <a:r>
              <a:rPr lang="fr-FR" altLang="fr-FR" i="1" baseline="0" dirty="0">
                <a:solidFill>
                  <a:schemeClr val="bg1"/>
                </a:solidFill>
                <a:latin typeface="Tahoma" panose="020B0604030504040204" pitchFamily="34" charset="0"/>
              </a:rPr>
              <a:t>Ce n’est pas un éclairement</a:t>
            </a:r>
          </a:p>
          <a:p>
            <a:pPr>
              <a:spcBef>
                <a:spcPts val="0"/>
              </a:spcBef>
              <a:spcAft>
                <a:spcPts val="0"/>
              </a:spcAft>
              <a:buClr>
                <a:srgbClr val="DDAB63"/>
              </a:buClr>
              <a:buSzPct val="100000"/>
            </a:pPr>
            <a:r>
              <a:rPr lang="fr-FR" altLang="fr-FR" i="1" baseline="0" dirty="0">
                <a:solidFill>
                  <a:schemeClr val="bg1"/>
                </a:solidFill>
                <a:latin typeface="Tahoma" panose="020B0604030504040204" pitchFamily="34" charset="0"/>
              </a:rPr>
              <a:t>C’est une dotation de lumière</a:t>
            </a:r>
          </a:p>
        </p:txBody>
      </p:sp>
      <p:pic>
        <p:nvPicPr>
          <p:cNvPr id="18" name="Image 17"/>
          <p:cNvPicPr>
            <a:picLocks noChangeAspect="1"/>
          </p:cNvPicPr>
          <p:nvPr/>
        </p:nvPicPr>
        <p:blipFill rotWithShape="1">
          <a:blip r:embed="rId6"/>
          <a:srcRect l="2175" t="5620" r="2381" b="6182"/>
          <a:stretch/>
        </p:blipFill>
        <p:spPr>
          <a:xfrm>
            <a:off x="220303" y="3225353"/>
            <a:ext cx="6874191" cy="3573219"/>
          </a:xfrm>
          <a:prstGeom prst="rect">
            <a:avLst/>
          </a:prstGeom>
          <a:ln>
            <a:solidFill>
              <a:schemeClr val="accent4"/>
            </a:solidFill>
          </a:ln>
        </p:spPr>
      </p:pic>
      <p:sp>
        <p:nvSpPr>
          <p:cNvPr id="20" name="ZoneTexte 19"/>
          <p:cNvSpPr txBox="1"/>
          <p:nvPr/>
        </p:nvSpPr>
        <p:spPr>
          <a:xfrm>
            <a:off x="145439" y="2949175"/>
            <a:ext cx="7078592" cy="307777"/>
          </a:xfrm>
          <a:prstGeom prst="rect">
            <a:avLst/>
          </a:prstGeom>
          <a:noFill/>
        </p:spPr>
        <p:txBody>
          <a:bodyPr wrap="square" rtlCol="0">
            <a:spAutoFit/>
          </a:bodyPr>
          <a:lstStyle/>
          <a:p>
            <a:r>
              <a:rPr lang="fr-FR" sz="1400" i="1" baseline="0" dirty="0">
                <a:solidFill>
                  <a:schemeClr val="bg1"/>
                </a:solidFill>
                <a:sym typeface="Symbol" panose="05050102010706020507" pitchFamily="18" charset="2"/>
              </a:rPr>
              <a:t>Paris (</a:t>
            </a:r>
            <a:r>
              <a:rPr lang="fr-FR" sz="1400" i="1" baseline="0" dirty="0">
                <a:solidFill>
                  <a:schemeClr val="bg1"/>
                </a:solidFill>
                <a:hlinkClick r:id="rId7"/>
              </a:rPr>
              <a:t>DSFLI parisiennes</a:t>
            </a:r>
            <a:r>
              <a:rPr lang="fr-FR" sz="1400" i="1" baseline="0" dirty="0">
                <a:solidFill>
                  <a:schemeClr val="bg1"/>
                </a:solidFill>
              </a:rPr>
              <a:t>) :</a:t>
            </a:r>
            <a:r>
              <a:rPr lang="fr-FR" sz="1400" i="1" baseline="0" dirty="0">
                <a:solidFill>
                  <a:schemeClr val="bg1"/>
                </a:solidFill>
                <a:sym typeface="Symbol" panose="05050102010706020507" pitchFamily="18" charset="2"/>
              </a:rPr>
              <a:t>                                        	                  </a:t>
            </a:r>
            <a:r>
              <a:rPr lang="fr-FR" sz="1200" baseline="0" dirty="0">
                <a:solidFill>
                  <a:schemeClr val="bg1"/>
                </a:solidFill>
              </a:rPr>
              <a:t>50mm f4 1/8s 800iso</a:t>
            </a:r>
            <a:endParaRPr lang="fr-FR" i="1" baseline="0" dirty="0">
              <a:solidFill>
                <a:schemeClr val="bg1"/>
              </a:solidFill>
            </a:endParaRPr>
          </a:p>
        </p:txBody>
      </p:sp>
      <p:sp>
        <p:nvSpPr>
          <p:cNvPr id="11" name="Rectangle 10"/>
          <p:cNvSpPr/>
          <p:nvPr/>
        </p:nvSpPr>
        <p:spPr>
          <a:xfrm>
            <a:off x="9277146" y="2977993"/>
            <a:ext cx="1493378" cy="338554"/>
          </a:xfrm>
          <a:prstGeom prst="rect">
            <a:avLst/>
          </a:prstGeom>
          <a:gradFill flip="none" rotWithShape="1">
            <a:gsLst>
              <a:gs pos="0">
                <a:schemeClr val="tx1">
                  <a:lumMod val="75000"/>
                  <a:lumOff val="25000"/>
                </a:schemeClr>
              </a:gs>
              <a:gs pos="100000">
                <a:schemeClr val="tx1"/>
              </a:gs>
            </a:gsLst>
            <a:path path="shape">
              <a:fillToRect l="50000" t="50000" r="50000" b="50000"/>
            </a:path>
            <a:tileRect/>
          </a:gradFill>
          <a:ln>
            <a:solidFill>
              <a:schemeClr val="accent4"/>
            </a:solidFill>
          </a:ln>
        </p:spPr>
        <p:txBody>
          <a:bodyPr wrap="square">
            <a:spAutoFit/>
          </a:bodyPr>
          <a:lstStyle/>
          <a:p>
            <a:pPr>
              <a:spcBef>
                <a:spcPts val="0"/>
              </a:spcBef>
              <a:spcAft>
                <a:spcPts val="0"/>
              </a:spcAft>
              <a:buClr>
                <a:srgbClr val="DDAB63"/>
              </a:buClr>
              <a:buSzPct val="100000"/>
            </a:pPr>
            <a:r>
              <a:rPr lang="fr-FR" altLang="fr-FR" b="1" baseline="0" dirty="0">
                <a:solidFill>
                  <a:srgbClr val="92D050"/>
                </a:solidFill>
                <a:latin typeface="Tahoma" panose="020B0604030504040204" pitchFamily="34" charset="0"/>
              </a:rPr>
              <a:t>Trame Noire</a:t>
            </a:r>
          </a:p>
        </p:txBody>
      </p:sp>
      <p:sp>
        <p:nvSpPr>
          <p:cNvPr id="2" name="Accolade fermante 1"/>
          <p:cNvSpPr/>
          <p:nvPr/>
        </p:nvSpPr>
        <p:spPr>
          <a:xfrm>
            <a:off x="8760510" y="2629847"/>
            <a:ext cx="206716" cy="1107485"/>
          </a:xfrm>
          <a:prstGeom prst="rightBrace">
            <a:avLst>
              <a:gd name="adj1" fmla="val 43683"/>
              <a:gd name="adj2" fmla="val 47062"/>
            </a:avLst>
          </a:prstGeom>
          <a:ln w="38100">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2" name="Rectangle 11"/>
          <p:cNvSpPr/>
          <p:nvPr/>
        </p:nvSpPr>
        <p:spPr>
          <a:xfrm>
            <a:off x="10802798" y="5822072"/>
            <a:ext cx="1299321" cy="830997"/>
          </a:xfrm>
          <a:prstGeom prst="rect">
            <a:avLst/>
          </a:prstGeom>
          <a:gradFill flip="none" rotWithShape="1">
            <a:gsLst>
              <a:gs pos="0">
                <a:schemeClr val="tx1">
                  <a:lumMod val="75000"/>
                  <a:lumOff val="25000"/>
                </a:schemeClr>
              </a:gs>
              <a:gs pos="100000">
                <a:schemeClr val="tx1"/>
              </a:gs>
            </a:gsLst>
            <a:path path="shape">
              <a:fillToRect l="50000" t="50000" r="50000" b="50000"/>
            </a:path>
            <a:tileRect/>
          </a:gradFill>
          <a:ln>
            <a:solidFill>
              <a:schemeClr val="accent4"/>
            </a:solidFill>
          </a:ln>
        </p:spPr>
        <p:txBody>
          <a:bodyPr wrap="square">
            <a:spAutoFit/>
          </a:bodyPr>
          <a:lstStyle/>
          <a:p>
            <a:pPr>
              <a:spcBef>
                <a:spcPts val="0"/>
              </a:spcBef>
              <a:spcAft>
                <a:spcPts val="0"/>
              </a:spcAft>
              <a:buClr>
                <a:srgbClr val="DDAB63"/>
              </a:buClr>
              <a:buSzPct val="100000"/>
            </a:pPr>
            <a:r>
              <a:rPr lang="fr-FR" altLang="fr-FR" b="1" baseline="0" dirty="0">
                <a:solidFill>
                  <a:srgbClr val="FF0000"/>
                </a:solidFill>
                <a:latin typeface="Tahoma" panose="020B0604030504040204" pitchFamily="34" charset="0"/>
              </a:rPr>
              <a:t>Plafond de l’arrêté : 35</a:t>
            </a:r>
          </a:p>
        </p:txBody>
      </p:sp>
      <p:cxnSp>
        <p:nvCxnSpPr>
          <p:cNvPr id="5" name="Connecteur droit avec flèche 4"/>
          <p:cNvCxnSpPr/>
          <p:nvPr/>
        </p:nvCxnSpPr>
        <p:spPr>
          <a:xfrm>
            <a:off x="2531604" y="7893496"/>
            <a:ext cx="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6"/>
          <p:cNvCxnSpPr/>
          <p:nvPr/>
        </p:nvCxnSpPr>
        <p:spPr>
          <a:xfrm flipH="1">
            <a:off x="11474357" y="6477421"/>
            <a:ext cx="0" cy="3365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2">
            <a:extLst>
              <a:ext uri="{FF2B5EF4-FFF2-40B4-BE49-F238E27FC236}">
                <a16:creationId xmlns:a16="http://schemas.microsoft.com/office/drawing/2014/main" id="{009A8B79-DC8D-1526-C0AF-8321A5098E2B}"/>
              </a:ext>
            </a:extLst>
          </p:cNvPr>
          <p:cNvSpPr txBox="1">
            <a:spLocks noChangeArrowheads="1"/>
          </p:cNvSpPr>
          <p:nvPr/>
        </p:nvSpPr>
        <p:spPr>
          <a:xfrm>
            <a:off x="119335" y="80627"/>
            <a:ext cx="7871676" cy="540061"/>
          </a:xfrm>
          <a:prstGeom prst="rect">
            <a:avLst/>
          </a:prstGeo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spcBef>
                <a:spcPts val="600"/>
              </a:spcBef>
              <a:spcAft>
                <a:spcPts val="600"/>
              </a:spcAft>
            </a:pPr>
            <a:r>
              <a:rPr lang="fr-FR" altLang="fr-FR" sz="2800" baseline="0"/>
              <a:t>La quantité de lumière installée sur site (</a:t>
            </a:r>
            <a:r>
              <a:rPr lang="fr-FR" altLang="fr-FR" sz="2800" baseline="0">
                <a:hlinkClick r:id="rId8"/>
              </a:rPr>
              <a:t>art. 3-II-4 </a:t>
            </a:r>
            <a:r>
              <a:rPr lang="fr-FR" altLang="fr-FR" sz="2800" baseline="0"/>
              <a:t>)</a:t>
            </a:r>
            <a:endParaRPr lang="fr-FR" altLang="fr-FR" sz="2800" b="1" baseline="0" dirty="0"/>
          </a:p>
        </p:txBody>
      </p:sp>
    </p:spTree>
    <p:extLst>
      <p:ext uri="{BB962C8B-B14F-4D97-AF65-F5344CB8AC3E}">
        <p14:creationId xmlns:p14="http://schemas.microsoft.com/office/powerpoint/2010/main" val="1656949366"/>
      </p:ext>
    </p:extLst>
  </p:cSld>
  <p:clrMapOvr>
    <a:masterClrMapping/>
  </p:clrMapOvr>
  <p:transition>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3954" name="Rectangle 2"/>
          <p:cNvSpPr>
            <a:spLocks noGrp="1" noChangeArrowheads="1"/>
          </p:cNvSpPr>
          <p:nvPr>
            <p:ph type="title"/>
          </p:nvPr>
        </p:nvSpPr>
        <p:spPr>
          <a:xfrm>
            <a:off x="64265" y="70968"/>
            <a:ext cx="11074378" cy="756513"/>
          </a:xfr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a:bodyPr>
          <a:lstStyle/>
          <a:p>
            <a:pPr fontAlgn="auto">
              <a:spcBef>
                <a:spcPts val="600"/>
              </a:spcBef>
              <a:spcAft>
                <a:spcPts val="600"/>
              </a:spcAft>
            </a:pPr>
            <a:r>
              <a:rPr lang="fr-FR" altLang="fr-FR" sz="3600" dirty="0"/>
              <a:t>Le flux lumineux perdu (</a:t>
            </a:r>
            <a:r>
              <a:rPr lang="fr-FR" altLang="fr-FR" sz="3600" dirty="0">
                <a:hlinkClick r:id="rId3"/>
              </a:rPr>
              <a:t>art. 3-II-1 &amp; 2</a:t>
            </a:r>
            <a:r>
              <a:rPr lang="fr-FR" altLang="fr-FR" sz="3600" dirty="0"/>
              <a:t> - </a:t>
            </a:r>
            <a:r>
              <a:rPr lang="fr-FR" altLang="fr-FR" sz="3600" dirty="0">
                <a:hlinkClick r:id="rId4"/>
              </a:rPr>
              <a:t>art. 8</a:t>
            </a:r>
            <a:r>
              <a:rPr lang="fr-FR" altLang="fr-FR" sz="3600" dirty="0"/>
              <a:t>)</a:t>
            </a:r>
            <a:endParaRPr lang="fr-FR" altLang="fr-FR" sz="3600" b="1" dirty="0"/>
          </a:p>
        </p:txBody>
      </p:sp>
      <p:sp>
        <p:nvSpPr>
          <p:cNvPr id="4" name="Rectangle 3">
            <a:extLst>
              <a:ext uri="{FF2B5EF4-FFF2-40B4-BE49-F238E27FC236}">
                <a16:creationId xmlns:a16="http://schemas.microsoft.com/office/drawing/2014/main" id="{90F0550D-6136-4949-19E4-E65E90ABD3EB}"/>
              </a:ext>
            </a:extLst>
          </p:cNvPr>
          <p:cNvSpPr txBox="1">
            <a:spLocks noChangeArrowheads="1"/>
          </p:cNvSpPr>
          <p:nvPr/>
        </p:nvSpPr>
        <p:spPr>
          <a:xfrm>
            <a:off x="69115" y="999490"/>
            <a:ext cx="12075557" cy="5787542"/>
          </a:xfrm>
          <a:prstGeom prst="rect">
            <a:avLst/>
          </a:prstGeom>
          <a:gradFill>
            <a:gsLst>
              <a:gs pos="0">
                <a:srgbClr val="3C3C3C"/>
              </a:gs>
              <a:gs pos="100000">
                <a:srgbClr val="000000">
                  <a:alpha val="72000"/>
                </a:srgbClr>
              </a:gs>
            </a:gsLst>
            <a:path path="shape">
              <a:fillToRect l="50000" t="50000" r="50000" b="50000"/>
            </a:path>
          </a:gradFill>
          <a:ln>
            <a:solidFill>
              <a:schemeClr val="accent2"/>
            </a:solidFill>
          </a:ln>
        </p:spPr>
        <p:txBody>
          <a:bodyPr lIns="92075" tIns="46038" rIns="92075" bIns="46038"/>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1200"/>
              </a:spcBef>
              <a:spcAft>
                <a:spcPts val="1200"/>
              </a:spcAft>
              <a:buFont typeface="Wingdings" panose="05000000000000000000" pitchFamily="2" charset="2"/>
              <a:buNone/>
            </a:pPr>
            <a:r>
              <a:rPr lang="fr-FR" altLang="fr-FR" sz="2400" b="0" u="sng" baseline="0" dirty="0"/>
              <a:t>La prescription de l’arrêté</a:t>
            </a:r>
            <a:r>
              <a:rPr lang="fr-FR" altLang="fr-FR" sz="2400" b="0" baseline="0" dirty="0"/>
              <a:t> :</a:t>
            </a:r>
          </a:p>
          <a:p>
            <a:pPr marL="0" indent="0" fontAlgn="auto">
              <a:spcBef>
                <a:spcPts val="600"/>
              </a:spcBef>
              <a:spcAft>
                <a:spcPts val="0"/>
              </a:spcAft>
              <a:buNone/>
            </a:pPr>
            <a:endParaRPr lang="fr-FR" altLang="fr-FR" sz="1600" b="0" baseline="0" dirty="0"/>
          </a:p>
          <a:p>
            <a:pPr marL="752475" lvl="1" indent="-352425" fontAlgn="auto">
              <a:spcBef>
                <a:spcPts val="1200"/>
              </a:spcBef>
              <a:spcAft>
                <a:spcPts val="1200"/>
              </a:spcAft>
              <a:buFont typeface="Wingdings" panose="05000000000000000000" pitchFamily="2" charset="2"/>
              <a:buChar char="q"/>
            </a:pPr>
            <a:endParaRPr lang="fr-FR" altLang="fr-FR" sz="1600" b="0" baseline="0" dirty="0"/>
          </a:p>
          <a:p>
            <a:pPr marL="752475" lvl="1" indent="-352425" fontAlgn="auto">
              <a:spcBef>
                <a:spcPts val="1200"/>
              </a:spcBef>
              <a:spcAft>
                <a:spcPts val="1200"/>
              </a:spcAft>
              <a:buFont typeface="Wingdings" panose="05000000000000000000" pitchFamily="2" charset="2"/>
              <a:buChar char="q"/>
            </a:pPr>
            <a:endParaRPr lang="fr-FR" altLang="fr-FR" sz="1600" b="0" i="1" baseline="0" dirty="0"/>
          </a:p>
          <a:p>
            <a:pPr marL="752475" lvl="1" indent="-352425" fontAlgn="auto">
              <a:spcBef>
                <a:spcPts val="1200"/>
              </a:spcBef>
              <a:spcAft>
                <a:spcPts val="1200"/>
              </a:spcAft>
              <a:buFont typeface="Wingdings" panose="05000000000000000000" pitchFamily="2" charset="2"/>
              <a:buChar char="q"/>
            </a:pPr>
            <a:endParaRPr lang="fr-FR" altLang="fr-FR" sz="1600" b="0" i="1" baseline="0" dirty="0"/>
          </a:p>
          <a:p>
            <a:pPr marL="400050" lvl="1" indent="0" fontAlgn="auto">
              <a:spcBef>
                <a:spcPts val="1200"/>
              </a:spcBef>
              <a:spcAft>
                <a:spcPts val="1200"/>
              </a:spcAft>
              <a:buFont typeface="Wingdings" panose="05000000000000000000" pitchFamily="2" charset="2"/>
              <a:buNone/>
            </a:pPr>
            <a:endParaRPr lang="fr-FR" altLang="fr-FR" sz="3200" b="0" i="1" baseline="0" dirty="0"/>
          </a:p>
          <a:p>
            <a:pPr marL="752475" lvl="1" indent="-352425" fontAlgn="auto">
              <a:spcBef>
                <a:spcPts val="600"/>
              </a:spcBef>
              <a:spcAft>
                <a:spcPts val="0"/>
              </a:spcAft>
              <a:buFont typeface="Wingdings" panose="05000000000000000000" pitchFamily="2" charset="2"/>
              <a:buChar char="q"/>
            </a:pPr>
            <a:r>
              <a:rPr lang="fr-FR" altLang="fr-FR" sz="1600" b="0" baseline="0" dirty="0"/>
              <a:t>1% demeure émis vers le haut</a:t>
            </a:r>
          </a:p>
          <a:p>
            <a:pPr marL="752475" lvl="1" indent="-352425" fontAlgn="auto">
              <a:spcBef>
                <a:spcPts val="600"/>
              </a:spcBef>
              <a:spcAft>
                <a:spcPts val="0"/>
              </a:spcAft>
              <a:buFont typeface="Wingdings" panose="05000000000000000000" pitchFamily="2" charset="2"/>
              <a:buChar char="q"/>
            </a:pPr>
            <a:r>
              <a:rPr lang="fr-FR" altLang="fr-FR" sz="1600" b="0" baseline="0" dirty="0"/>
              <a:t>5% demeurent émis à l’horizontale (perdus, intrusifs, éblouissants)</a:t>
            </a:r>
            <a:endParaRPr lang="fr-FR" altLang="fr-FR" sz="1800" b="0" i="1" baseline="0" dirty="0"/>
          </a:p>
        </p:txBody>
      </p:sp>
      <p:sp>
        <p:nvSpPr>
          <p:cNvPr id="7" name="Rectangle 3">
            <a:extLst>
              <a:ext uri="{FF2B5EF4-FFF2-40B4-BE49-F238E27FC236}">
                <a16:creationId xmlns:a16="http://schemas.microsoft.com/office/drawing/2014/main" id="{FDD5EC8B-CD3A-963A-A426-BF6BEBA7D5B9}"/>
              </a:ext>
            </a:extLst>
          </p:cNvPr>
          <p:cNvSpPr>
            <a:spLocks noChangeArrowheads="1"/>
          </p:cNvSpPr>
          <p:nvPr/>
        </p:nvSpPr>
        <p:spPr bwMode="auto">
          <a:xfrm>
            <a:off x="2434826" y="4616374"/>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pSp>
        <p:nvGrpSpPr>
          <p:cNvPr id="14" name="Group 6">
            <a:extLst>
              <a:ext uri="{FF2B5EF4-FFF2-40B4-BE49-F238E27FC236}">
                <a16:creationId xmlns:a16="http://schemas.microsoft.com/office/drawing/2014/main" id="{DD0646F6-93DD-0269-03B6-57D325966750}"/>
              </a:ext>
            </a:extLst>
          </p:cNvPr>
          <p:cNvGrpSpPr>
            <a:grpSpLocks noChangeAspect="1"/>
          </p:cNvGrpSpPr>
          <p:nvPr/>
        </p:nvGrpSpPr>
        <p:grpSpPr bwMode="auto">
          <a:xfrm>
            <a:off x="161987" y="1058915"/>
            <a:ext cx="11960522" cy="4008734"/>
            <a:chOff x="512" y="1686"/>
            <a:chExt cx="5099" cy="1709"/>
          </a:xfrm>
        </p:grpSpPr>
        <p:sp>
          <p:nvSpPr>
            <p:cNvPr id="17" name="AutoShape 5">
              <a:extLst>
                <a:ext uri="{FF2B5EF4-FFF2-40B4-BE49-F238E27FC236}">
                  <a16:creationId xmlns:a16="http://schemas.microsoft.com/office/drawing/2014/main" id="{E01C5563-79A7-3B00-4884-29573BC62462}"/>
                </a:ext>
              </a:extLst>
            </p:cNvPr>
            <p:cNvSpPr>
              <a:spLocks noChangeAspect="1" noChangeArrowheads="1" noTextEdit="1"/>
            </p:cNvSpPr>
            <p:nvPr/>
          </p:nvSpPr>
          <p:spPr bwMode="auto">
            <a:xfrm>
              <a:off x="512" y="1876"/>
              <a:ext cx="5076" cy="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Rectangle 7">
              <a:extLst>
                <a:ext uri="{FF2B5EF4-FFF2-40B4-BE49-F238E27FC236}">
                  <a16:creationId xmlns:a16="http://schemas.microsoft.com/office/drawing/2014/main" id="{122BE2E4-E6A0-954B-70C5-2D86CF355E7D}"/>
                </a:ext>
              </a:extLst>
            </p:cNvPr>
            <p:cNvSpPr>
              <a:spLocks noChangeArrowheads="1"/>
            </p:cNvSpPr>
            <p:nvPr/>
          </p:nvSpPr>
          <p:spPr bwMode="auto">
            <a:xfrm>
              <a:off x="875" y="1686"/>
              <a:ext cx="1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000" baseline="0">
                  <a:solidFill>
                    <a:srgbClr val="000000"/>
                  </a:solidFill>
                  <a:latin typeface="Calibri" panose="020F0502020204030204" pitchFamily="34" charset="0"/>
                </a:rPr>
                <a:t> </a:t>
              </a:r>
              <a:endParaRPr lang="fr-FR" altLang="fr-FR" sz="1800" baseline="0"/>
            </a:p>
          </p:txBody>
        </p:sp>
        <p:sp>
          <p:nvSpPr>
            <p:cNvPr id="20" name="Rectangle 8">
              <a:extLst>
                <a:ext uri="{FF2B5EF4-FFF2-40B4-BE49-F238E27FC236}">
                  <a16:creationId xmlns:a16="http://schemas.microsoft.com/office/drawing/2014/main" id="{77014394-733D-E5D9-D635-A2B020CD1216}"/>
                </a:ext>
              </a:extLst>
            </p:cNvPr>
            <p:cNvSpPr>
              <a:spLocks noChangeArrowheads="1"/>
            </p:cNvSpPr>
            <p:nvPr/>
          </p:nvSpPr>
          <p:spPr bwMode="auto">
            <a:xfrm>
              <a:off x="875" y="1786"/>
              <a:ext cx="1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000" baseline="0">
                  <a:solidFill>
                    <a:srgbClr val="000000"/>
                  </a:solidFill>
                  <a:latin typeface="Calibri" panose="020F0502020204030204" pitchFamily="34" charset="0"/>
                </a:rPr>
                <a:t> </a:t>
              </a:r>
              <a:endParaRPr lang="fr-FR" altLang="fr-FR" sz="1800" baseline="0"/>
            </a:p>
          </p:txBody>
        </p:sp>
        <p:sp>
          <p:nvSpPr>
            <p:cNvPr id="21" name="Rectangle 9">
              <a:extLst>
                <a:ext uri="{FF2B5EF4-FFF2-40B4-BE49-F238E27FC236}">
                  <a16:creationId xmlns:a16="http://schemas.microsoft.com/office/drawing/2014/main" id="{B68AA10C-E987-A097-B8E5-70F34C6B289C}"/>
                </a:ext>
              </a:extLst>
            </p:cNvPr>
            <p:cNvSpPr>
              <a:spLocks noChangeArrowheads="1"/>
            </p:cNvSpPr>
            <p:nvPr/>
          </p:nvSpPr>
          <p:spPr bwMode="auto">
            <a:xfrm>
              <a:off x="875" y="1885"/>
              <a:ext cx="1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000" baseline="0">
                  <a:solidFill>
                    <a:srgbClr val="000000"/>
                  </a:solidFill>
                  <a:latin typeface="Calibri" panose="020F0502020204030204" pitchFamily="34" charset="0"/>
                </a:rPr>
                <a:t> </a:t>
              </a:r>
              <a:endParaRPr lang="fr-FR" altLang="fr-FR" sz="1800" baseline="0"/>
            </a:p>
          </p:txBody>
        </p:sp>
        <p:sp>
          <p:nvSpPr>
            <p:cNvPr id="23" name="Rectangle 10">
              <a:extLst>
                <a:ext uri="{FF2B5EF4-FFF2-40B4-BE49-F238E27FC236}">
                  <a16:creationId xmlns:a16="http://schemas.microsoft.com/office/drawing/2014/main" id="{42A1F1E0-2B0A-C996-B915-578262965736}"/>
                </a:ext>
              </a:extLst>
            </p:cNvPr>
            <p:cNvSpPr>
              <a:spLocks noChangeArrowheads="1"/>
            </p:cNvSpPr>
            <p:nvPr/>
          </p:nvSpPr>
          <p:spPr bwMode="auto">
            <a:xfrm>
              <a:off x="875" y="1987"/>
              <a:ext cx="1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000" baseline="0">
                  <a:solidFill>
                    <a:srgbClr val="000000"/>
                  </a:solidFill>
                  <a:latin typeface="Calibri" panose="020F0502020204030204" pitchFamily="34" charset="0"/>
                </a:rPr>
                <a:t> </a:t>
              </a:r>
              <a:endParaRPr lang="fr-FR" altLang="fr-FR" sz="1800" baseline="0"/>
            </a:p>
          </p:txBody>
        </p:sp>
        <p:sp>
          <p:nvSpPr>
            <p:cNvPr id="24" name="Rectangle 11">
              <a:extLst>
                <a:ext uri="{FF2B5EF4-FFF2-40B4-BE49-F238E27FC236}">
                  <a16:creationId xmlns:a16="http://schemas.microsoft.com/office/drawing/2014/main" id="{D223D381-2FE1-03CF-29BF-B1E719019C76}"/>
                </a:ext>
              </a:extLst>
            </p:cNvPr>
            <p:cNvSpPr>
              <a:spLocks noChangeArrowheads="1"/>
            </p:cNvSpPr>
            <p:nvPr/>
          </p:nvSpPr>
          <p:spPr bwMode="auto">
            <a:xfrm>
              <a:off x="512" y="1864"/>
              <a:ext cx="5084"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Rectangle 12">
              <a:extLst>
                <a:ext uri="{FF2B5EF4-FFF2-40B4-BE49-F238E27FC236}">
                  <a16:creationId xmlns:a16="http://schemas.microsoft.com/office/drawing/2014/main" id="{46955AB5-4857-D9D2-7F03-792F15BE06D9}"/>
                </a:ext>
              </a:extLst>
            </p:cNvPr>
            <p:cNvSpPr>
              <a:spLocks noChangeArrowheads="1"/>
            </p:cNvSpPr>
            <p:nvPr/>
          </p:nvSpPr>
          <p:spPr bwMode="auto">
            <a:xfrm>
              <a:off x="512" y="1874"/>
              <a:ext cx="5084" cy="11"/>
            </a:xfrm>
            <a:prstGeom prst="rect">
              <a:avLst/>
            </a:prstGeom>
            <a:solidFill>
              <a:srgbClr val="020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Rectangle 13">
              <a:extLst>
                <a:ext uri="{FF2B5EF4-FFF2-40B4-BE49-F238E27FC236}">
                  <a16:creationId xmlns:a16="http://schemas.microsoft.com/office/drawing/2014/main" id="{09806105-BDD5-C0E4-F112-50A0A0ABA170}"/>
                </a:ext>
              </a:extLst>
            </p:cNvPr>
            <p:cNvSpPr>
              <a:spLocks noChangeArrowheads="1"/>
            </p:cNvSpPr>
            <p:nvPr/>
          </p:nvSpPr>
          <p:spPr bwMode="auto">
            <a:xfrm>
              <a:off x="512" y="1885"/>
              <a:ext cx="5084" cy="11"/>
            </a:xfrm>
            <a:prstGeom prst="rect">
              <a:avLst/>
            </a:prstGeom>
            <a:solidFill>
              <a:srgbClr val="040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Rectangle 14">
              <a:extLst>
                <a:ext uri="{FF2B5EF4-FFF2-40B4-BE49-F238E27FC236}">
                  <a16:creationId xmlns:a16="http://schemas.microsoft.com/office/drawing/2014/main" id="{1FCFA735-8E97-C73F-39B2-F3D7EC2570B4}"/>
                </a:ext>
              </a:extLst>
            </p:cNvPr>
            <p:cNvSpPr>
              <a:spLocks noChangeArrowheads="1"/>
            </p:cNvSpPr>
            <p:nvPr/>
          </p:nvSpPr>
          <p:spPr bwMode="auto">
            <a:xfrm>
              <a:off x="512" y="1896"/>
              <a:ext cx="5084" cy="13"/>
            </a:xfrm>
            <a:prstGeom prst="rect">
              <a:avLst/>
            </a:prstGeom>
            <a:solidFill>
              <a:srgbClr val="060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6" name="Rectangle 15">
              <a:extLst>
                <a:ext uri="{FF2B5EF4-FFF2-40B4-BE49-F238E27FC236}">
                  <a16:creationId xmlns:a16="http://schemas.microsoft.com/office/drawing/2014/main" id="{F20117D4-E505-2F71-C66E-E98DA6BB8910}"/>
                </a:ext>
              </a:extLst>
            </p:cNvPr>
            <p:cNvSpPr>
              <a:spLocks noChangeArrowheads="1"/>
            </p:cNvSpPr>
            <p:nvPr/>
          </p:nvSpPr>
          <p:spPr bwMode="auto">
            <a:xfrm>
              <a:off x="512" y="1909"/>
              <a:ext cx="5084" cy="11"/>
            </a:xfrm>
            <a:prstGeom prst="rect">
              <a:avLst/>
            </a:prstGeom>
            <a:solidFill>
              <a:srgbClr val="080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8" name="Rectangle 16">
              <a:extLst>
                <a:ext uri="{FF2B5EF4-FFF2-40B4-BE49-F238E27FC236}">
                  <a16:creationId xmlns:a16="http://schemas.microsoft.com/office/drawing/2014/main" id="{33D63839-61AF-6743-B429-110054CAC40F}"/>
                </a:ext>
              </a:extLst>
            </p:cNvPr>
            <p:cNvSpPr>
              <a:spLocks noChangeArrowheads="1"/>
            </p:cNvSpPr>
            <p:nvPr/>
          </p:nvSpPr>
          <p:spPr bwMode="auto">
            <a:xfrm>
              <a:off x="512" y="1920"/>
              <a:ext cx="5084" cy="11"/>
            </a:xfrm>
            <a:prstGeom prst="rect">
              <a:avLst/>
            </a:prstGeom>
            <a:solidFill>
              <a:srgbClr val="0A0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9" name="Rectangle 17">
              <a:extLst>
                <a:ext uri="{FF2B5EF4-FFF2-40B4-BE49-F238E27FC236}">
                  <a16:creationId xmlns:a16="http://schemas.microsoft.com/office/drawing/2014/main" id="{0298FCE9-50B5-9B31-7E05-4729D930C8F9}"/>
                </a:ext>
              </a:extLst>
            </p:cNvPr>
            <p:cNvSpPr>
              <a:spLocks noChangeArrowheads="1"/>
            </p:cNvSpPr>
            <p:nvPr/>
          </p:nvSpPr>
          <p:spPr bwMode="auto">
            <a:xfrm>
              <a:off x="512" y="1931"/>
              <a:ext cx="5084" cy="13"/>
            </a:xfrm>
            <a:prstGeom prst="rect">
              <a:avLst/>
            </a:prstGeom>
            <a:solidFill>
              <a:srgbClr val="0C0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0" name="Rectangle 18">
              <a:extLst>
                <a:ext uri="{FF2B5EF4-FFF2-40B4-BE49-F238E27FC236}">
                  <a16:creationId xmlns:a16="http://schemas.microsoft.com/office/drawing/2014/main" id="{6DBFE410-FDFB-EF25-322A-730172FE1487}"/>
                </a:ext>
              </a:extLst>
            </p:cNvPr>
            <p:cNvSpPr>
              <a:spLocks noChangeArrowheads="1"/>
            </p:cNvSpPr>
            <p:nvPr/>
          </p:nvSpPr>
          <p:spPr bwMode="auto">
            <a:xfrm>
              <a:off x="512" y="1944"/>
              <a:ext cx="5084" cy="11"/>
            </a:xfrm>
            <a:prstGeom prst="rect">
              <a:avLst/>
            </a:prstGeom>
            <a:solidFill>
              <a:srgbClr val="0E0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1" name="Rectangle 19">
              <a:extLst>
                <a:ext uri="{FF2B5EF4-FFF2-40B4-BE49-F238E27FC236}">
                  <a16:creationId xmlns:a16="http://schemas.microsoft.com/office/drawing/2014/main" id="{E6CD2FB5-A084-CEB0-E25C-A3066FAB2893}"/>
                </a:ext>
              </a:extLst>
            </p:cNvPr>
            <p:cNvSpPr>
              <a:spLocks noChangeArrowheads="1"/>
            </p:cNvSpPr>
            <p:nvPr/>
          </p:nvSpPr>
          <p:spPr bwMode="auto">
            <a:xfrm>
              <a:off x="512" y="1955"/>
              <a:ext cx="5084" cy="11"/>
            </a:xfrm>
            <a:prstGeom prst="rect">
              <a:avLst/>
            </a:prstGeom>
            <a:solidFill>
              <a:srgbClr val="101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2" name="Rectangle 20">
              <a:extLst>
                <a:ext uri="{FF2B5EF4-FFF2-40B4-BE49-F238E27FC236}">
                  <a16:creationId xmlns:a16="http://schemas.microsoft.com/office/drawing/2014/main" id="{5FA5CA38-4329-1452-FD30-694F7D464D2E}"/>
                </a:ext>
              </a:extLst>
            </p:cNvPr>
            <p:cNvSpPr>
              <a:spLocks noChangeArrowheads="1"/>
            </p:cNvSpPr>
            <p:nvPr/>
          </p:nvSpPr>
          <p:spPr bwMode="auto">
            <a:xfrm>
              <a:off x="512" y="1966"/>
              <a:ext cx="5084" cy="13"/>
            </a:xfrm>
            <a:prstGeom prst="rect">
              <a:avLst/>
            </a:prstGeom>
            <a:solidFill>
              <a:srgbClr val="121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3" name="Rectangle 21">
              <a:extLst>
                <a:ext uri="{FF2B5EF4-FFF2-40B4-BE49-F238E27FC236}">
                  <a16:creationId xmlns:a16="http://schemas.microsoft.com/office/drawing/2014/main" id="{D864B285-DAB5-50B5-1E90-8708F248B0DC}"/>
                </a:ext>
              </a:extLst>
            </p:cNvPr>
            <p:cNvSpPr>
              <a:spLocks noChangeArrowheads="1"/>
            </p:cNvSpPr>
            <p:nvPr/>
          </p:nvSpPr>
          <p:spPr bwMode="auto">
            <a:xfrm>
              <a:off x="512" y="1979"/>
              <a:ext cx="5084" cy="11"/>
            </a:xfrm>
            <a:prstGeom prst="rect">
              <a:avLst/>
            </a:prstGeom>
            <a:solidFill>
              <a:srgbClr val="141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4" name="Rectangle 22">
              <a:extLst>
                <a:ext uri="{FF2B5EF4-FFF2-40B4-BE49-F238E27FC236}">
                  <a16:creationId xmlns:a16="http://schemas.microsoft.com/office/drawing/2014/main" id="{39B2FDCE-28A3-5002-0793-6E8AF801ACEF}"/>
                </a:ext>
              </a:extLst>
            </p:cNvPr>
            <p:cNvSpPr>
              <a:spLocks noChangeArrowheads="1"/>
            </p:cNvSpPr>
            <p:nvPr/>
          </p:nvSpPr>
          <p:spPr bwMode="auto">
            <a:xfrm>
              <a:off x="512" y="1990"/>
              <a:ext cx="5084" cy="11"/>
            </a:xfrm>
            <a:prstGeom prst="rect">
              <a:avLst/>
            </a:prstGeom>
            <a:solidFill>
              <a:srgbClr val="161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5" name="Rectangle 23">
              <a:extLst>
                <a:ext uri="{FF2B5EF4-FFF2-40B4-BE49-F238E27FC236}">
                  <a16:creationId xmlns:a16="http://schemas.microsoft.com/office/drawing/2014/main" id="{536EC6DC-3D12-9305-23A6-38B694D98F4D}"/>
                </a:ext>
              </a:extLst>
            </p:cNvPr>
            <p:cNvSpPr>
              <a:spLocks noChangeArrowheads="1"/>
            </p:cNvSpPr>
            <p:nvPr/>
          </p:nvSpPr>
          <p:spPr bwMode="auto">
            <a:xfrm>
              <a:off x="512" y="2001"/>
              <a:ext cx="5084" cy="13"/>
            </a:xfrm>
            <a:prstGeom prst="rect">
              <a:avLst/>
            </a:prstGeom>
            <a:solidFill>
              <a:srgbClr val="181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6" name="Rectangle 24">
              <a:extLst>
                <a:ext uri="{FF2B5EF4-FFF2-40B4-BE49-F238E27FC236}">
                  <a16:creationId xmlns:a16="http://schemas.microsoft.com/office/drawing/2014/main" id="{6C1F985F-EEB4-1457-A1E7-D67A01CBCC3B}"/>
                </a:ext>
              </a:extLst>
            </p:cNvPr>
            <p:cNvSpPr>
              <a:spLocks noChangeArrowheads="1"/>
            </p:cNvSpPr>
            <p:nvPr/>
          </p:nvSpPr>
          <p:spPr bwMode="auto">
            <a:xfrm>
              <a:off x="512" y="2014"/>
              <a:ext cx="5084" cy="11"/>
            </a:xfrm>
            <a:prstGeom prst="rect">
              <a:avLst/>
            </a:prstGeom>
            <a:solidFill>
              <a:srgbClr val="1A1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7" name="Rectangle 25">
              <a:extLst>
                <a:ext uri="{FF2B5EF4-FFF2-40B4-BE49-F238E27FC236}">
                  <a16:creationId xmlns:a16="http://schemas.microsoft.com/office/drawing/2014/main" id="{07F1140C-052C-F874-494B-13FA3C6DDF33}"/>
                </a:ext>
              </a:extLst>
            </p:cNvPr>
            <p:cNvSpPr>
              <a:spLocks noChangeArrowheads="1"/>
            </p:cNvSpPr>
            <p:nvPr/>
          </p:nvSpPr>
          <p:spPr bwMode="auto">
            <a:xfrm>
              <a:off x="512" y="2025"/>
              <a:ext cx="5084" cy="11"/>
            </a:xfrm>
            <a:prstGeom prst="rect">
              <a:avLst/>
            </a:prstGeom>
            <a:solidFill>
              <a:srgbClr val="1C1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8" name="Rectangle 26">
              <a:extLst>
                <a:ext uri="{FF2B5EF4-FFF2-40B4-BE49-F238E27FC236}">
                  <a16:creationId xmlns:a16="http://schemas.microsoft.com/office/drawing/2014/main" id="{78BE669B-4CF8-F33F-A435-4C08E1C0CE0E}"/>
                </a:ext>
              </a:extLst>
            </p:cNvPr>
            <p:cNvSpPr>
              <a:spLocks noChangeArrowheads="1"/>
            </p:cNvSpPr>
            <p:nvPr/>
          </p:nvSpPr>
          <p:spPr bwMode="auto">
            <a:xfrm>
              <a:off x="512" y="2036"/>
              <a:ext cx="5084" cy="13"/>
            </a:xfrm>
            <a:prstGeom prst="rect">
              <a:avLst/>
            </a:prstGeom>
            <a:solidFill>
              <a:srgbClr val="1E1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0" name="Rectangle 27">
              <a:extLst>
                <a:ext uri="{FF2B5EF4-FFF2-40B4-BE49-F238E27FC236}">
                  <a16:creationId xmlns:a16="http://schemas.microsoft.com/office/drawing/2014/main" id="{C31D972A-BD99-E80E-507B-19824225E4EC}"/>
                </a:ext>
              </a:extLst>
            </p:cNvPr>
            <p:cNvSpPr>
              <a:spLocks noChangeArrowheads="1"/>
            </p:cNvSpPr>
            <p:nvPr/>
          </p:nvSpPr>
          <p:spPr bwMode="auto">
            <a:xfrm>
              <a:off x="512" y="2049"/>
              <a:ext cx="5084" cy="11"/>
            </a:xfrm>
            <a:prstGeom prst="rect">
              <a:avLst/>
            </a:prstGeom>
            <a:solidFill>
              <a:srgbClr val="202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3" name="Rectangle 28">
              <a:extLst>
                <a:ext uri="{FF2B5EF4-FFF2-40B4-BE49-F238E27FC236}">
                  <a16:creationId xmlns:a16="http://schemas.microsoft.com/office/drawing/2014/main" id="{D6E41BD2-02C5-CD05-85F5-44C9CDEB9350}"/>
                </a:ext>
              </a:extLst>
            </p:cNvPr>
            <p:cNvSpPr>
              <a:spLocks noChangeArrowheads="1"/>
            </p:cNvSpPr>
            <p:nvPr/>
          </p:nvSpPr>
          <p:spPr bwMode="auto">
            <a:xfrm>
              <a:off x="512" y="2060"/>
              <a:ext cx="5084" cy="11"/>
            </a:xfrm>
            <a:prstGeom prst="rect">
              <a:avLst/>
            </a:prstGeom>
            <a:solidFill>
              <a:srgbClr val="222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5" name="Rectangle 29">
              <a:extLst>
                <a:ext uri="{FF2B5EF4-FFF2-40B4-BE49-F238E27FC236}">
                  <a16:creationId xmlns:a16="http://schemas.microsoft.com/office/drawing/2014/main" id="{B9015076-B1E8-4ECC-5F5C-DC2CEBA2CA17}"/>
                </a:ext>
              </a:extLst>
            </p:cNvPr>
            <p:cNvSpPr>
              <a:spLocks noChangeArrowheads="1"/>
            </p:cNvSpPr>
            <p:nvPr/>
          </p:nvSpPr>
          <p:spPr bwMode="auto">
            <a:xfrm>
              <a:off x="512" y="2071"/>
              <a:ext cx="5084" cy="13"/>
            </a:xfrm>
            <a:prstGeom prst="rect">
              <a:avLst/>
            </a:prstGeom>
            <a:solidFill>
              <a:srgbClr val="242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6" name="Rectangle 30">
              <a:extLst>
                <a:ext uri="{FF2B5EF4-FFF2-40B4-BE49-F238E27FC236}">
                  <a16:creationId xmlns:a16="http://schemas.microsoft.com/office/drawing/2014/main" id="{ACF928B3-FB66-581E-9717-1CB57D7A8FD1}"/>
                </a:ext>
              </a:extLst>
            </p:cNvPr>
            <p:cNvSpPr>
              <a:spLocks noChangeArrowheads="1"/>
            </p:cNvSpPr>
            <p:nvPr/>
          </p:nvSpPr>
          <p:spPr bwMode="auto">
            <a:xfrm>
              <a:off x="512" y="2084"/>
              <a:ext cx="5084" cy="11"/>
            </a:xfrm>
            <a:prstGeom prst="rect">
              <a:avLst/>
            </a:prstGeom>
            <a:solidFill>
              <a:srgbClr val="262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8" name="Rectangle 31">
              <a:extLst>
                <a:ext uri="{FF2B5EF4-FFF2-40B4-BE49-F238E27FC236}">
                  <a16:creationId xmlns:a16="http://schemas.microsoft.com/office/drawing/2014/main" id="{0B860505-0A49-8DDD-03E7-A6CA6BD09B37}"/>
                </a:ext>
              </a:extLst>
            </p:cNvPr>
            <p:cNvSpPr>
              <a:spLocks noChangeArrowheads="1"/>
            </p:cNvSpPr>
            <p:nvPr/>
          </p:nvSpPr>
          <p:spPr bwMode="auto">
            <a:xfrm>
              <a:off x="512" y="2095"/>
              <a:ext cx="5084" cy="11"/>
            </a:xfrm>
            <a:prstGeom prst="rect">
              <a:avLst/>
            </a:prstGeom>
            <a:solidFill>
              <a:srgbClr val="282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9" name="Rectangle 32">
              <a:extLst>
                <a:ext uri="{FF2B5EF4-FFF2-40B4-BE49-F238E27FC236}">
                  <a16:creationId xmlns:a16="http://schemas.microsoft.com/office/drawing/2014/main" id="{3BAD6587-B863-4277-7A3E-6CF811025653}"/>
                </a:ext>
              </a:extLst>
            </p:cNvPr>
            <p:cNvSpPr>
              <a:spLocks noChangeArrowheads="1"/>
            </p:cNvSpPr>
            <p:nvPr/>
          </p:nvSpPr>
          <p:spPr bwMode="auto">
            <a:xfrm>
              <a:off x="512" y="2106"/>
              <a:ext cx="5084" cy="13"/>
            </a:xfrm>
            <a:prstGeom prst="rect">
              <a:avLst/>
            </a:prstGeom>
            <a:solidFill>
              <a:srgbClr val="2A2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0" name="Rectangle 33">
              <a:extLst>
                <a:ext uri="{FF2B5EF4-FFF2-40B4-BE49-F238E27FC236}">
                  <a16:creationId xmlns:a16="http://schemas.microsoft.com/office/drawing/2014/main" id="{6B9BFCFD-E9B3-1288-B8A6-AFEB9EF0832D}"/>
                </a:ext>
              </a:extLst>
            </p:cNvPr>
            <p:cNvSpPr>
              <a:spLocks noChangeArrowheads="1"/>
            </p:cNvSpPr>
            <p:nvPr/>
          </p:nvSpPr>
          <p:spPr bwMode="auto">
            <a:xfrm>
              <a:off x="512" y="2119"/>
              <a:ext cx="5084" cy="11"/>
            </a:xfrm>
            <a:prstGeom prst="rect">
              <a:avLst/>
            </a:prstGeom>
            <a:solidFill>
              <a:srgbClr val="2C2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1" name="Rectangle 34">
              <a:extLst>
                <a:ext uri="{FF2B5EF4-FFF2-40B4-BE49-F238E27FC236}">
                  <a16:creationId xmlns:a16="http://schemas.microsoft.com/office/drawing/2014/main" id="{86A2CA3F-8CF4-AD44-C0D3-AF8099D1886E}"/>
                </a:ext>
              </a:extLst>
            </p:cNvPr>
            <p:cNvSpPr>
              <a:spLocks noChangeArrowheads="1"/>
            </p:cNvSpPr>
            <p:nvPr/>
          </p:nvSpPr>
          <p:spPr bwMode="auto">
            <a:xfrm>
              <a:off x="512" y="2130"/>
              <a:ext cx="5084" cy="13"/>
            </a:xfrm>
            <a:prstGeom prst="rect">
              <a:avLst/>
            </a:prstGeom>
            <a:solidFill>
              <a:srgbClr val="2E2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2" name="Rectangle 35">
              <a:extLst>
                <a:ext uri="{FF2B5EF4-FFF2-40B4-BE49-F238E27FC236}">
                  <a16:creationId xmlns:a16="http://schemas.microsoft.com/office/drawing/2014/main" id="{F4234CFB-B7D7-FE89-B9F4-F878749D0635}"/>
                </a:ext>
              </a:extLst>
            </p:cNvPr>
            <p:cNvSpPr>
              <a:spLocks noChangeArrowheads="1"/>
            </p:cNvSpPr>
            <p:nvPr/>
          </p:nvSpPr>
          <p:spPr bwMode="auto">
            <a:xfrm>
              <a:off x="512" y="2143"/>
              <a:ext cx="5084" cy="11"/>
            </a:xfrm>
            <a:prstGeom prst="rect">
              <a:avLst/>
            </a:prstGeom>
            <a:solidFill>
              <a:srgbClr val="303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3" name="Rectangle 36">
              <a:extLst>
                <a:ext uri="{FF2B5EF4-FFF2-40B4-BE49-F238E27FC236}">
                  <a16:creationId xmlns:a16="http://schemas.microsoft.com/office/drawing/2014/main" id="{AF756DE3-F4B4-3909-3E98-9C1BEDAE97BA}"/>
                </a:ext>
              </a:extLst>
            </p:cNvPr>
            <p:cNvSpPr>
              <a:spLocks noChangeArrowheads="1"/>
            </p:cNvSpPr>
            <p:nvPr/>
          </p:nvSpPr>
          <p:spPr bwMode="auto">
            <a:xfrm>
              <a:off x="512" y="2154"/>
              <a:ext cx="5084" cy="11"/>
            </a:xfrm>
            <a:prstGeom prst="rect">
              <a:avLst/>
            </a:prstGeom>
            <a:solidFill>
              <a:srgbClr val="323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52" name="Rectangle 37">
              <a:extLst>
                <a:ext uri="{FF2B5EF4-FFF2-40B4-BE49-F238E27FC236}">
                  <a16:creationId xmlns:a16="http://schemas.microsoft.com/office/drawing/2014/main" id="{87337366-15BA-C56A-41FE-5AE397EEEAA7}"/>
                </a:ext>
              </a:extLst>
            </p:cNvPr>
            <p:cNvSpPr>
              <a:spLocks noChangeArrowheads="1"/>
            </p:cNvSpPr>
            <p:nvPr/>
          </p:nvSpPr>
          <p:spPr bwMode="auto">
            <a:xfrm>
              <a:off x="512" y="2165"/>
              <a:ext cx="5084" cy="13"/>
            </a:xfrm>
            <a:prstGeom prst="rect">
              <a:avLst/>
            </a:prstGeom>
            <a:solidFill>
              <a:srgbClr val="343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53" name="Rectangle 38">
              <a:extLst>
                <a:ext uri="{FF2B5EF4-FFF2-40B4-BE49-F238E27FC236}">
                  <a16:creationId xmlns:a16="http://schemas.microsoft.com/office/drawing/2014/main" id="{1A4AFE0A-A03C-9926-7671-CC1EDBED86CE}"/>
                </a:ext>
              </a:extLst>
            </p:cNvPr>
            <p:cNvSpPr>
              <a:spLocks noChangeArrowheads="1"/>
            </p:cNvSpPr>
            <p:nvPr/>
          </p:nvSpPr>
          <p:spPr bwMode="auto">
            <a:xfrm>
              <a:off x="512" y="2178"/>
              <a:ext cx="5084" cy="11"/>
            </a:xfrm>
            <a:prstGeom prst="rect">
              <a:avLst/>
            </a:prstGeom>
            <a:solidFill>
              <a:srgbClr val="363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55" name="Rectangle 39">
              <a:extLst>
                <a:ext uri="{FF2B5EF4-FFF2-40B4-BE49-F238E27FC236}">
                  <a16:creationId xmlns:a16="http://schemas.microsoft.com/office/drawing/2014/main" id="{41988CA9-BB4A-B2F1-3B55-59DA5971EB75}"/>
                </a:ext>
              </a:extLst>
            </p:cNvPr>
            <p:cNvSpPr>
              <a:spLocks noChangeArrowheads="1"/>
            </p:cNvSpPr>
            <p:nvPr/>
          </p:nvSpPr>
          <p:spPr bwMode="auto">
            <a:xfrm>
              <a:off x="512" y="2189"/>
              <a:ext cx="5084" cy="11"/>
            </a:xfrm>
            <a:prstGeom prst="rect">
              <a:avLst/>
            </a:prstGeom>
            <a:solidFill>
              <a:srgbClr val="383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56" name="Rectangle 40">
              <a:extLst>
                <a:ext uri="{FF2B5EF4-FFF2-40B4-BE49-F238E27FC236}">
                  <a16:creationId xmlns:a16="http://schemas.microsoft.com/office/drawing/2014/main" id="{FA8F6014-B425-280C-1CDA-BCC30F5C029D}"/>
                </a:ext>
              </a:extLst>
            </p:cNvPr>
            <p:cNvSpPr>
              <a:spLocks noChangeArrowheads="1"/>
            </p:cNvSpPr>
            <p:nvPr/>
          </p:nvSpPr>
          <p:spPr bwMode="auto">
            <a:xfrm>
              <a:off x="512" y="2200"/>
              <a:ext cx="5084" cy="13"/>
            </a:xfrm>
            <a:prstGeom prst="rect">
              <a:avLst/>
            </a:prstGeom>
            <a:solidFill>
              <a:srgbClr val="3A3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57" name="Rectangle 41">
              <a:extLst>
                <a:ext uri="{FF2B5EF4-FFF2-40B4-BE49-F238E27FC236}">
                  <a16:creationId xmlns:a16="http://schemas.microsoft.com/office/drawing/2014/main" id="{5704915A-7AAE-0F21-D27D-0C72765DAE49}"/>
                </a:ext>
              </a:extLst>
            </p:cNvPr>
            <p:cNvSpPr>
              <a:spLocks noChangeArrowheads="1"/>
            </p:cNvSpPr>
            <p:nvPr/>
          </p:nvSpPr>
          <p:spPr bwMode="auto">
            <a:xfrm>
              <a:off x="512" y="2213"/>
              <a:ext cx="5084" cy="11"/>
            </a:xfrm>
            <a:prstGeom prst="rect">
              <a:avLst/>
            </a:prstGeom>
            <a:solidFill>
              <a:srgbClr val="3C3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58" name="Rectangle 42">
              <a:extLst>
                <a:ext uri="{FF2B5EF4-FFF2-40B4-BE49-F238E27FC236}">
                  <a16:creationId xmlns:a16="http://schemas.microsoft.com/office/drawing/2014/main" id="{DBCFD15F-2B75-022E-A9F8-77384016C557}"/>
                </a:ext>
              </a:extLst>
            </p:cNvPr>
            <p:cNvSpPr>
              <a:spLocks noChangeArrowheads="1"/>
            </p:cNvSpPr>
            <p:nvPr/>
          </p:nvSpPr>
          <p:spPr bwMode="auto">
            <a:xfrm>
              <a:off x="512" y="2224"/>
              <a:ext cx="5084" cy="11"/>
            </a:xfrm>
            <a:prstGeom prst="rect">
              <a:avLst/>
            </a:prstGeom>
            <a:solidFill>
              <a:srgbClr val="3E3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59" name="Rectangle 43">
              <a:extLst>
                <a:ext uri="{FF2B5EF4-FFF2-40B4-BE49-F238E27FC236}">
                  <a16:creationId xmlns:a16="http://schemas.microsoft.com/office/drawing/2014/main" id="{A427617E-38FB-BBBC-FDD7-50D952BDB225}"/>
                </a:ext>
              </a:extLst>
            </p:cNvPr>
            <p:cNvSpPr>
              <a:spLocks noChangeArrowheads="1"/>
            </p:cNvSpPr>
            <p:nvPr/>
          </p:nvSpPr>
          <p:spPr bwMode="auto">
            <a:xfrm>
              <a:off x="512" y="2235"/>
              <a:ext cx="5084" cy="13"/>
            </a:xfrm>
            <a:prstGeom prst="rect">
              <a:avLst/>
            </a:prstGeom>
            <a:solidFill>
              <a:srgbClr val="404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60" name="Rectangle 44">
              <a:extLst>
                <a:ext uri="{FF2B5EF4-FFF2-40B4-BE49-F238E27FC236}">
                  <a16:creationId xmlns:a16="http://schemas.microsoft.com/office/drawing/2014/main" id="{F4F3D0F1-6D53-0087-33B0-80DE2CA26579}"/>
                </a:ext>
              </a:extLst>
            </p:cNvPr>
            <p:cNvSpPr>
              <a:spLocks noChangeArrowheads="1"/>
            </p:cNvSpPr>
            <p:nvPr/>
          </p:nvSpPr>
          <p:spPr bwMode="auto">
            <a:xfrm>
              <a:off x="512" y="2248"/>
              <a:ext cx="5084" cy="11"/>
            </a:xfrm>
            <a:prstGeom prst="rect">
              <a:avLst/>
            </a:prstGeom>
            <a:solidFill>
              <a:srgbClr val="424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61" name="Rectangle 45">
              <a:extLst>
                <a:ext uri="{FF2B5EF4-FFF2-40B4-BE49-F238E27FC236}">
                  <a16:creationId xmlns:a16="http://schemas.microsoft.com/office/drawing/2014/main" id="{6B85AEFF-9F66-279A-6C02-2AB2A050C6EE}"/>
                </a:ext>
              </a:extLst>
            </p:cNvPr>
            <p:cNvSpPr>
              <a:spLocks noChangeArrowheads="1"/>
            </p:cNvSpPr>
            <p:nvPr/>
          </p:nvSpPr>
          <p:spPr bwMode="auto">
            <a:xfrm>
              <a:off x="512" y="2259"/>
              <a:ext cx="5084" cy="11"/>
            </a:xfrm>
            <a:prstGeom prst="rect">
              <a:avLst/>
            </a:prstGeom>
            <a:solidFill>
              <a:srgbClr val="444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62" name="Rectangle 46">
              <a:extLst>
                <a:ext uri="{FF2B5EF4-FFF2-40B4-BE49-F238E27FC236}">
                  <a16:creationId xmlns:a16="http://schemas.microsoft.com/office/drawing/2014/main" id="{B0712627-892D-D81F-D0D2-15C43EEEA21F}"/>
                </a:ext>
              </a:extLst>
            </p:cNvPr>
            <p:cNvSpPr>
              <a:spLocks noChangeArrowheads="1"/>
            </p:cNvSpPr>
            <p:nvPr/>
          </p:nvSpPr>
          <p:spPr bwMode="auto">
            <a:xfrm>
              <a:off x="512" y="2270"/>
              <a:ext cx="5084" cy="13"/>
            </a:xfrm>
            <a:prstGeom prst="rect">
              <a:avLst/>
            </a:prstGeom>
            <a:solidFill>
              <a:srgbClr val="464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63" name="Rectangle 47">
              <a:extLst>
                <a:ext uri="{FF2B5EF4-FFF2-40B4-BE49-F238E27FC236}">
                  <a16:creationId xmlns:a16="http://schemas.microsoft.com/office/drawing/2014/main" id="{CD70490D-3408-73BD-5D62-B7FAFF7D3803}"/>
                </a:ext>
              </a:extLst>
            </p:cNvPr>
            <p:cNvSpPr>
              <a:spLocks noChangeArrowheads="1"/>
            </p:cNvSpPr>
            <p:nvPr/>
          </p:nvSpPr>
          <p:spPr bwMode="auto">
            <a:xfrm>
              <a:off x="512" y="2283"/>
              <a:ext cx="5084" cy="11"/>
            </a:xfrm>
            <a:prstGeom prst="rect">
              <a:avLst/>
            </a:prstGeom>
            <a:solidFill>
              <a:srgbClr val="484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64" name="Rectangle 48">
              <a:extLst>
                <a:ext uri="{FF2B5EF4-FFF2-40B4-BE49-F238E27FC236}">
                  <a16:creationId xmlns:a16="http://schemas.microsoft.com/office/drawing/2014/main" id="{620B3DD4-8DDD-B029-D7DB-F3C948A7EE1A}"/>
                </a:ext>
              </a:extLst>
            </p:cNvPr>
            <p:cNvSpPr>
              <a:spLocks noChangeArrowheads="1"/>
            </p:cNvSpPr>
            <p:nvPr/>
          </p:nvSpPr>
          <p:spPr bwMode="auto">
            <a:xfrm>
              <a:off x="512" y="2294"/>
              <a:ext cx="5084" cy="11"/>
            </a:xfrm>
            <a:prstGeom prst="rect">
              <a:avLst/>
            </a:prstGeom>
            <a:solidFill>
              <a:srgbClr val="4A4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65" name="Rectangle 49">
              <a:extLst>
                <a:ext uri="{FF2B5EF4-FFF2-40B4-BE49-F238E27FC236}">
                  <a16:creationId xmlns:a16="http://schemas.microsoft.com/office/drawing/2014/main" id="{214FB196-5516-2012-AC80-56E03D052ADC}"/>
                </a:ext>
              </a:extLst>
            </p:cNvPr>
            <p:cNvSpPr>
              <a:spLocks noChangeArrowheads="1"/>
            </p:cNvSpPr>
            <p:nvPr/>
          </p:nvSpPr>
          <p:spPr bwMode="auto">
            <a:xfrm>
              <a:off x="512" y="2305"/>
              <a:ext cx="5084" cy="13"/>
            </a:xfrm>
            <a:prstGeom prst="rect">
              <a:avLst/>
            </a:prstGeom>
            <a:solidFill>
              <a:srgbClr val="4C4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66" name="Rectangle 50">
              <a:extLst>
                <a:ext uri="{FF2B5EF4-FFF2-40B4-BE49-F238E27FC236}">
                  <a16:creationId xmlns:a16="http://schemas.microsoft.com/office/drawing/2014/main" id="{8CA5BBAC-ADEB-EA4F-06AC-6976A02943EE}"/>
                </a:ext>
              </a:extLst>
            </p:cNvPr>
            <p:cNvSpPr>
              <a:spLocks noChangeArrowheads="1"/>
            </p:cNvSpPr>
            <p:nvPr/>
          </p:nvSpPr>
          <p:spPr bwMode="auto">
            <a:xfrm>
              <a:off x="512" y="2318"/>
              <a:ext cx="5084" cy="11"/>
            </a:xfrm>
            <a:prstGeom prst="rect">
              <a:avLst/>
            </a:prstGeom>
            <a:solidFill>
              <a:srgbClr val="4E4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67" name="Rectangle 51">
              <a:extLst>
                <a:ext uri="{FF2B5EF4-FFF2-40B4-BE49-F238E27FC236}">
                  <a16:creationId xmlns:a16="http://schemas.microsoft.com/office/drawing/2014/main" id="{6B3F2EE9-2B66-6A54-5B28-5D3122B6CA5B}"/>
                </a:ext>
              </a:extLst>
            </p:cNvPr>
            <p:cNvSpPr>
              <a:spLocks noChangeArrowheads="1"/>
            </p:cNvSpPr>
            <p:nvPr/>
          </p:nvSpPr>
          <p:spPr bwMode="auto">
            <a:xfrm>
              <a:off x="512" y="2329"/>
              <a:ext cx="5084" cy="11"/>
            </a:xfrm>
            <a:prstGeom prst="rect">
              <a:avLst/>
            </a:prstGeom>
            <a:solidFill>
              <a:srgbClr val="505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68" name="Rectangle 52">
              <a:extLst>
                <a:ext uri="{FF2B5EF4-FFF2-40B4-BE49-F238E27FC236}">
                  <a16:creationId xmlns:a16="http://schemas.microsoft.com/office/drawing/2014/main" id="{42D486C5-546F-D652-EA16-32D29AAE62D1}"/>
                </a:ext>
              </a:extLst>
            </p:cNvPr>
            <p:cNvSpPr>
              <a:spLocks noChangeArrowheads="1"/>
            </p:cNvSpPr>
            <p:nvPr/>
          </p:nvSpPr>
          <p:spPr bwMode="auto">
            <a:xfrm>
              <a:off x="512" y="2340"/>
              <a:ext cx="5084" cy="13"/>
            </a:xfrm>
            <a:prstGeom prst="rect">
              <a:avLst/>
            </a:prstGeom>
            <a:solidFill>
              <a:srgbClr val="525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69" name="Rectangle 53">
              <a:extLst>
                <a:ext uri="{FF2B5EF4-FFF2-40B4-BE49-F238E27FC236}">
                  <a16:creationId xmlns:a16="http://schemas.microsoft.com/office/drawing/2014/main" id="{C07B9ECC-6DE9-FCA8-6939-69139F2B5CF7}"/>
                </a:ext>
              </a:extLst>
            </p:cNvPr>
            <p:cNvSpPr>
              <a:spLocks noChangeArrowheads="1"/>
            </p:cNvSpPr>
            <p:nvPr/>
          </p:nvSpPr>
          <p:spPr bwMode="auto">
            <a:xfrm>
              <a:off x="512" y="2353"/>
              <a:ext cx="5084" cy="11"/>
            </a:xfrm>
            <a:prstGeom prst="rect">
              <a:avLst/>
            </a:prstGeom>
            <a:solidFill>
              <a:srgbClr val="545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70" name="Rectangle 54">
              <a:extLst>
                <a:ext uri="{FF2B5EF4-FFF2-40B4-BE49-F238E27FC236}">
                  <a16:creationId xmlns:a16="http://schemas.microsoft.com/office/drawing/2014/main" id="{5E63FD2A-3AD7-CAAB-D13C-579B47682579}"/>
                </a:ext>
              </a:extLst>
            </p:cNvPr>
            <p:cNvSpPr>
              <a:spLocks noChangeArrowheads="1"/>
            </p:cNvSpPr>
            <p:nvPr/>
          </p:nvSpPr>
          <p:spPr bwMode="auto">
            <a:xfrm>
              <a:off x="512" y="2364"/>
              <a:ext cx="5084" cy="11"/>
            </a:xfrm>
            <a:prstGeom prst="rect">
              <a:avLst/>
            </a:prstGeom>
            <a:solidFill>
              <a:srgbClr val="565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71" name="Rectangle 55">
              <a:extLst>
                <a:ext uri="{FF2B5EF4-FFF2-40B4-BE49-F238E27FC236}">
                  <a16:creationId xmlns:a16="http://schemas.microsoft.com/office/drawing/2014/main" id="{B944757B-DFC6-E3C7-A542-20DAAF398A6E}"/>
                </a:ext>
              </a:extLst>
            </p:cNvPr>
            <p:cNvSpPr>
              <a:spLocks noChangeArrowheads="1"/>
            </p:cNvSpPr>
            <p:nvPr/>
          </p:nvSpPr>
          <p:spPr bwMode="auto">
            <a:xfrm>
              <a:off x="512" y="2375"/>
              <a:ext cx="5084" cy="13"/>
            </a:xfrm>
            <a:prstGeom prst="rect">
              <a:avLst/>
            </a:prstGeom>
            <a:solidFill>
              <a:srgbClr val="585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72" name="Rectangle 56">
              <a:extLst>
                <a:ext uri="{FF2B5EF4-FFF2-40B4-BE49-F238E27FC236}">
                  <a16:creationId xmlns:a16="http://schemas.microsoft.com/office/drawing/2014/main" id="{7DA13E52-8F91-ADF2-E831-7973E7577F0B}"/>
                </a:ext>
              </a:extLst>
            </p:cNvPr>
            <p:cNvSpPr>
              <a:spLocks noChangeArrowheads="1"/>
            </p:cNvSpPr>
            <p:nvPr/>
          </p:nvSpPr>
          <p:spPr bwMode="auto">
            <a:xfrm>
              <a:off x="512" y="2388"/>
              <a:ext cx="5084" cy="11"/>
            </a:xfrm>
            <a:prstGeom prst="rect">
              <a:avLst/>
            </a:prstGeom>
            <a:solidFill>
              <a:srgbClr val="5A5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73" name="Rectangle 57">
              <a:extLst>
                <a:ext uri="{FF2B5EF4-FFF2-40B4-BE49-F238E27FC236}">
                  <a16:creationId xmlns:a16="http://schemas.microsoft.com/office/drawing/2014/main" id="{10C93536-2AD3-B038-D787-9EE73988ECE0}"/>
                </a:ext>
              </a:extLst>
            </p:cNvPr>
            <p:cNvSpPr>
              <a:spLocks noChangeArrowheads="1"/>
            </p:cNvSpPr>
            <p:nvPr/>
          </p:nvSpPr>
          <p:spPr bwMode="auto">
            <a:xfrm>
              <a:off x="512" y="2399"/>
              <a:ext cx="5084" cy="10"/>
            </a:xfrm>
            <a:prstGeom prst="rect">
              <a:avLst/>
            </a:prstGeom>
            <a:solidFill>
              <a:srgbClr val="5C5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74" name="Rectangle 58">
              <a:extLst>
                <a:ext uri="{FF2B5EF4-FFF2-40B4-BE49-F238E27FC236}">
                  <a16:creationId xmlns:a16="http://schemas.microsoft.com/office/drawing/2014/main" id="{7A049731-2A87-5A16-96B3-370E195A34FF}"/>
                </a:ext>
              </a:extLst>
            </p:cNvPr>
            <p:cNvSpPr>
              <a:spLocks noChangeArrowheads="1"/>
            </p:cNvSpPr>
            <p:nvPr/>
          </p:nvSpPr>
          <p:spPr bwMode="auto">
            <a:xfrm>
              <a:off x="512" y="2409"/>
              <a:ext cx="5084" cy="14"/>
            </a:xfrm>
            <a:prstGeom prst="rect">
              <a:avLst/>
            </a:prstGeom>
            <a:solidFill>
              <a:srgbClr val="5E5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75" name="Rectangle 59">
              <a:extLst>
                <a:ext uri="{FF2B5EF4-FFF2-40B4-BE49-F238E27FC236}">
                  <a16:creationId xmlns:a16="http://schemas.microsoft.com/office/drawing/2014/main" id="{E8D107C1-77BB-FD3C-A768-72066CEA70F3}"/>
                </a:ext>
              </a:extLst>
            </p:cNvPr>
            <p:cNvSpPr>
              <a:spLocks noChangeArrowheads="1"/>
            </p:cNvSpPr>
            <p:nvPr/>
          </p:nvSpPr>
          <p:spPr bwMode="auto">
            <a:xfrm>
              <a:off x="512" y="2423"/>
              <a:ext cx="5084" cy="11"/>
            </a:xfrm>
            <a:prstGeom prst="rect">
              <a:avLst/>
            </a:prstGeom>
            <a:solidFill>
              <a:srgbClr val="606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76" name="Rectangle 60">
              <a:extLst>
                <a:ext uri="{FF2B5EF4-FFF2-40B4-BE49-F238E27FC236}">
                  <a16:creationId xmlns:a16="http://schemas.microsoft.com/office/drawing/2014/main" id="{A0BECB41-4AA3-FEC2-830E-0DFAC15118FC}"/>
                </a:ext>
              </a:extLst>
            </p:cNvPr>
            <p:cNvSpPr>
              <a:spLocks noChangeArrowheads="1"/>
            </p:cNvSpPr>
            <p:nvPr/>
          </p:nvSpPr>
          <p:spPr bwMode="auto">
            <a:xfrm>
              <a:off x="512" y="2434"/>
              <a:ext cx="5084" cy="10"/>
            </a:xfrm>
            <a:prstGeom prst="rect">
              <a:avLst/>
            </a:prstGeom>
            <a:solidFill>
              <a:srgbClr val="626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77" name="Rectangle 61">
              <a:extLst>
                <a:ext uri="{FF2B5EF4-FFF2-40B4-BE49-F238E27FC236}">
                  <a16:creationId xmlns:a16="http://schemas.microsoft.com/office/drawing/2014/main" id="{55B46550-CF4F-0E36-7D3A-622D28771FAB}"/>
                </a:ext>
              </a:extLst>
            </p:cNvPr>
            <p:cNvSpPr>
              <a:spLocks noChangeArrowheads="1"/>
            </p:cNvSpPr>
            <p:nvPr/>
          </p:nvSpPr>
          <p:spPr bwMode="auto">
            <a:xfrm>
              <a:off x="512" y="2444"/>
              <a:ext cx="5084" cy="14"/>
            </a:xfrm>
            <a:prstGeom prst="rect">
              <a:avLst/>
            </a:prstGeom>
            <a:solidFill>
              <a:srgbClr val="646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78" name="Rectangle 62">
              <a:extLst>
                <a:ext uri="{FF2B5EF4-FFF2-40B4-BE49-F238E27FC236}">
                  <a16:creationId xmlns:a16="http://schemas.microsoft.com/office/drawing/2014/main" id="{4404B039-D5AC-4314-035C-9D17E6A3FE27}"/>
                </a:ext>
              </a:extLst>
            </p:cNvPr>
            <p:cNvSpPr>
              <a:spLocks noChangeArrowheads="1"/>
            </p:cNvSpPr>
            <p:nvPr/>
          </p:nvSpPr>
          <p:spPr bwMode="auto">
            <a:xfrm>
              <a:off x="512" y="2458"/>
              <a:ext cx="5084" cy="11"/>
            </a:xfrm>
            <a:prstGeom prst="rect">
              <a:avLst/>
            </a:prstGeom>
            <a:solidFill>
              <a:srgbClr val="666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79" name="Rectangle 63">
              <a:extLst>
                <a:ext uri="{FF2B5EF4-FFF2-40B4-BE49-F238E27FC236}">
                  <a16:creationId xmlns:a16="http://schemas.microsoft.com/office/drawing/2014/main" id="{181941F1-D635-28F7-40BD-B77518DD21AD}"/>
                </a:ext>
              </a:extLst>
            </p:cNvPr>
            <p:cNvSpPr>
              <a:spLocks noChangeArrowheads="1"/>
            </p:cNvSpPr>
            <p:nvPr/>
          </p:nvSpPr>
          <p:spPr bwMode="auto">
            <a:xfrm>
              <a:off x="512" y="2469"/>
              <a:ext cx="5084" cy="10"/>
            </a:xfrm>
            <a:prstGeom prst="rect">
              <a:avLst/>
            </a:prstGeom>
            <a:solidFill>
              <a:srgbClr val="686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80" name="Rectangle 64">
              <a:extLst>
                <a:ext uri="{FF2B5EF4-FFF2-40B4-BE49-F238E27FC236}">
                  <a16:creationId xmlns:a16="http://schemas.microsoft.com/office/drawing/2014/main" id="{9053E58A-A95A-E2EB-F32A-CE0504815F20}"/>
                </a:ext>
              </a:extLst>
            </p:cNvPr>
            <p:cNvSpPr>
              <a:spLocks noChangeArrowheads="1"/>
            </p:cNvSpPr>
            <p:nvPr/>
          </p:nvSpPr>
          <p:spPr bwMode="auto">
            <a:xfrm>
              <a:off x="512" y="2479"/>
              <a:ext cx="5084" cy="14"/>
            </a:xfrm>
            <a:prstGeom prst="rect">
              <a:avLst/>
            </a:prstGeom>
            <a:solidFill>
              <a:srgbClr val="6A6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81" name="Rectangle 65">
              <a:extLst>
                <a:ext uri="{FF2B5EF4-FFF2-40B4-BE49-F238E27FC236}">
                  <a16:creationId xmlns:a16="http://schemas.microsoft.com/office/drawing/2014/main" id="{468D56CF-7DFF-D8C2-0F96-3FBE25A85C6D}"/>
                </a:ext>
              </a:extLst>
            </p:cNvPr>
            <p:cNvSpPr>
              <a:spLocks noChangeArrowheads="1"/>
            </p:cNvSpPr>
            <p:nvPr/>
          </p:nvSpPr>
          <p:spPr bwMode="auto">
            <a:xfrm>
              <a:off x="512" y="2493"/>
              <a:ext cx="5084" cy="11"/>
            </a:xfrm>
            <a:prstGeom prst="rect">
              <a:avLst/>
            </a:prstGeom>
            <a:solidFill>
              <a:srgbClr val="6C6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82" name="Rectangle 66">
              <a:extLst>
                <a:ext uri="{FF2B5EF4-FFF2-40B4-BE49-F238E27FC236}">
                  <a16:creationId xmlns:a16="http://schemas.microsoft.com/office/drawing/2014/main" id="{4C81FB20-5616-6452-8375-2C5FE45F506C}"/>
                </a:ext>
              </a:extLst>
            </p:cNvPr>
            <p:cNvSpPr>
              <a:spLocks noChangeArrowheads="1"/>
            </p:cNvSpPr>
            <p:nvPr/>
          </p:nvSpPr>
          <p:spPr bwMode="auto">
            <a:xfrm>
              <a:off x="512" y="2504"/>
              <a:ext cx="5084" cy="13"/>
            </a:xfrm>
            <a:prstGeom prst="rect">
              <a:avLst/>
            </a:prstGeom>
            <a:solidFill>
              <a:srgbClr val="6E6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83" name="Rectangle 67">
              <a:extLst>
                <a:ext uri="{FF2B5EF4-FFF2-40B4-BE49-F238E27FC236}">
                  <a16:creationId xmlns:a16="http://schemas.microsoft.com/office/drawing/2014/main" id="{284CD549-5258-7055-9D9A-2CD0BF33D6E9}"/>
                </a:ext>
              </a:extLst>
            </p:cNvPr>
            <p:cNvSpPr>
              <a:spLocks noChangeArrowheads="1"/>
            </p:cNvSpPr>
            <p:nvPr/>
          </p:nvSpPr>
          <p:spPr bwMode="auto">
            <a:xfrm>
              <a:off x="512" y="2517"/>
              <a:ext cx="5084" cy="11"/>
            </a:xfrm>
            <a:prstGeom prst="rect">
              <a:avLst/>
            </a:prstGeom>
            <a:solidFill>
              <a:srgbClr val="707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84" name="Rectangle 68">
              <a:extLst>
                <a:ext uri="{FF2B5EF4-FFF2-40B4-BE49-F238E27FC236}">
                  <a16:creationId xmlns:a16="http://schemas.microsoft.com/office/drawing/2014/main" id="{3B3D360C-7587-AE40-D066-046A12469F75}"/>
                </a:ext>
              </a:extLst>
            </p:cNvPr>
            <p:cNvSpPr>
              <a:spLocks noChangeArrowheads="1"/>
            </p:cNvSpPr>
            <p:nvPr/>
          </p:nvSpPr>
          <p:spPr bwMode="auto">
            <a:xfrm>
              <a:off x="512" y="2528"/>
              <a:ext cx="5084" cy="11"/>
            </a:xfrm>
            <a:prstGeom prst="rect">
              <a:avLst/>
            </a:prstGeom>
            <a:solidFill>
              <a:srgbClr val="727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85" name="Rectangle 69">
              <a:extLst>
                <a:ext uri="{FF2B5EF4-FFF2-40B4-BE49-F238E27FC236}">
                  <a16:creationId xmlns:a16="http://schemas.microsoft.com/office/drawing/2014/main" id="{E13BB9C2-A9FA-ABA4-C57F-C698C243516D}"/>
                </a:ext>
              </a:extLst>
            </p:cNvPr>
            <p:cNvSpPr>
              <a:spLocks noChangeArrowheads="1"/>
            </p:cNvSpPr>
            <p:nvPr/>
          </p:nvSpPr>
          <p:spPr bwMode="auto">
            <a:xfrm>
              <a:off x="512" y="2539"/>
              <a:ext cx="5084" cy="13"/>
            </a:xfrm>
            <a:prstGeom prst="rect">
              <a:avLst/>
            </a:prstGeom>
            <a:solidFill>
              <a:srgbClr val="747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86" name="Rectangle 70">
              <a:extLst>
                <a:ext uri="{FF2B5EF4-FFF2-40B4-BE49-F238E27FC236}">
                  <a16:creationId xmlns:a16="http://schemas.microsoft.com/office/drawing/2014/main" id="{4008B9D6-EB7D-A0B8-3BEF-8AB7E8DDB8B8}"/>
                </a:ext>
              </a:extLst>
            </p:cNvPr>
            <p:cNvSpPr>
              <a:spLocks noChangeArrowheads="1"/>
            </p:cNvSpPr>
            <p:nvPr/>
          </p:nvSpPr>
          <p:spPr bwMode="auto">
            <a:xfrm>
              <a:off x="512" y="2552"/>
              <a:ext cx="5084" cy="11"/>
            </a:xfrm>
            <a:prstGeom prst="rect">
              <a:avLst/>
            </a:prstGeom>
            <a:solidFill>
              <a:srgbClr val="767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87" name="Rectangle 71">
              <a:extLst>
                <a:ext uri="{FF2B5EF4-FFF2-40B4-BE49-F238E27FC236}">
                  <a16:creationId xmlns:a16="http://schemas.microsoft.com/office/drawing/2014/main" id="{322706E7-506C-D169-2D9D-CCE744B270B0}"/>
                </a:ext>
              </a:extLst>
            </p:cNvPr>
            <p:cNvSpPr>
              <a:spLocks noChangeArrowheads="1"/>
            </p:cNvSpPr>
            <p:nvPr/>
          </p:nvSpPr>
          <p:spPr bwMode="auto">
            <a:xfrm>
              <a:off x="512" y="2563"/>
              <a:ext cx="5084" cy="11"/>
            </a:xfrm>
            <a:prstGeom prst="rect">
              <a:avLst/>
            </a:prstGeom>
            <a:solidFill>
              <a:srgbClr val="787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88" name="Rectangle 72">
              <a:extLst>
                <a:ext uri="{FF2B5EF4-FFF2-40B4-BE49-F238E27FC236}">
                  <a16:creationId xmlns:a16="http://schemas.microsoft.com/office/drawing/2014/main" id="{AFD17079-F774-5A03-BD68-600DE7B61D24}"/>
                </a:ext>
              </a:extLst>
            </p:cNvPr>
            <p:cNvSpPr>
              <a:spLocks noChangeArrowheads="1"/>
            </p:cNvSpPr>
            <p:nvPr/>
          </p:nvSpPr>
          <p:spPr bwMode="auto">
            <a:xfrm>
              <a:off x="512" y="2574"/>
              <a:ext cx="5084" cy="13"/>
            </a:xfrm>
            <a:prstGeom prst="rect">
              <a:avLst/>
            </a:prstGeom>
            <a:solidFill>
              <a:srgbClr val="7A7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89" name="Rectangle 73">
              <a:extLst>
                <a:ext uri="{FF2B5EF4-FFF2-40B4-BE49-F238E27FC236}">
                  <a16:creationId xmlns:a16="http://schemas.microsoft.com/office/drawing/2014/main" id="{A9DC1164-A1DD-7930-FDC8-51520E271F82}"/>
                </a:ext>
              </a:extLst>
            </p:cNvPr>
            <p:cNvSpPr>
              <a:spLocks noChangeArrowheads="1"/>
            </p:cNvSpPr>
            <p:nvPr/>
          </p:nvSpPr>
          <p:spPr bwMode="auto">
            <a:xfrm>
              <a:off x="512" y="2587"/>
              <a:ext cx="5084" cy="11"/>
            </a:xfrm>
            <a:prstGeom prst="rect">
              <a:avLst/>
            </a:prstGeom>
            <a:solidFill>
              <a:srgbClr val="7C7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90" name="Rectangle 74">
              <a:extLst>
                <a:ext uri="{FF2B5EF4-FFF2-40B4-BE49-F238E27FC236}">
                  <a16:creationId xmlns:a16="http://schemas.microsoft.com/office/drawing/2014/main" id="{9BD315DE-452D-1BD1-D72A-3808D2F428A4}"/>
                </a:ext>
              </a:extLst>
            </p:cNvPr>
            <p:cNvSpPr>
              <a:spLocks noChangeArrowheads="1"/>
            </p:cNvSpPr>
            <p:nvPr/>
          </p:nvSpPr>
          <p:spPr bwMode="auto">
            <a:xfrm>
              <a:off x="512" y="2598"/>
              <a:ext cx="5084" cy="10"/>
            </a:xfrm>
            <a:prstGeom prst="rect">
              <a:avLst/>
            </a:prstGeom>
            <a:solidFill>
              <a:srgbClr val="7E7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91" name="Rectangle 75">
              <a:extLst>
                <a:ext uri="{FF2B5EF4-FFF2-40B4-BE49-F238E27FC236}">
                  <a16:creationId xmlns:a16="http://schemas.microsoft.com/office/drawing/2014/main" id="{0C162A70-6502-FBEE-C02C-4CF90E253D59}"/>
                </a:ext>
              </a:extLst>
            </p:cNvPr>
            <p:cNvSpPr>
              <a:spLocks noChangeArrowheads="1"/>
            </p:cNvSpPr>
            <p:nvPr/>
          </p:nvSpPr>
          <p:spPr bwMode="auto">
            <a:xfrm>
              <a:off x="512" y="2608"/>
              <a:ext cx="5084" cy="14"/>
            </a:xfrm>
            <a:prstGeom prst="rect">
              <a:avLst/>
            </a:prstGeom>
            <a:solidFill>
              <a:srgbClr val="8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92" name="Rectangle 76">
              <a:extLst>
                <a:ext uri="{FF2B5EF4-FFF2-40B4-BE49-F238E27FC236}">
                  <a16:creationId xmlns:a16="http://schemas.microsoft.com/office/drawing/2014/main" id="{FD5D5DD7-F359-CB0F-7359-B7455FBCCCF6}"/>
                </a:ext>
              </a:extLst>
            </p:cNvPr>
            <p:cNvSpPr>
              <a:spLocks noChangeArrowheads="1"/>
            </p:cNvSpPr>
            <p:nvPr/>
          </p:nvSpPr>
          <p:spPr bwMode="auto">
            <a:xfrm>
              <a:off x="512" y="2622"/>
              <a:ext cx="5084" cy="11"/>
            </a:xfrm>
            <a:prstGeom prst="rect">
              <a:avLst/>
            </a:prstGeom>
            <a:solidFill>
              <a:srgbClr val="828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93" name="Rectangle 77">
              <a:extLst>
                <a:ext uri="{FF2B5EF4-FFF2-40B4-BE49-F238E27FC236}">
                  <a16:creationId xmlns:a16="http://schemas.microsoft.com/office/drawing/2014/main" id="{2CD430CB-8A27-DF80-4D68-AE3EA134F784}"/>
                </a:ext>
              </a:extLst>
            </p:cNvPr>
            <p:cNvSpPr>
              <a:spLocks noChangeArrowheads="1"/>
            </p:cNvSpPr>
            <p:nvPr/>
          </p:nvSpPr>
          <p:spPr bwMode="auto">
            <a:xfrm>
              <a:off x="512" y="2633"/>
              <a:ext cx="5084" cy="13"/>
            </a:xfrm>
            <a:prstGeom prst="rect">
              <a:avLst/>
            </a:prstGeom>
            <a:solidFill>
              <a:srgbClr val="848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94" name="Rectangle 78">
              <a:extLst>
                <a:ext uri="{FF2B5EF4-FFF2-40B4-BE49-F238E27FC236}">
                  <a16:creationId xmlns:a16="http://schemas.microsoft.com/office/drawing/2014/main" id="{BCD1FB69-7648-94FD-8F47-A9940727F2C4}"/>
                </a:ext>
              </a:extLst>
            </p:cNvPr>
            <p:cNvSpPr>
              <a:spLocks noChangeArrowheads="1"/>
            </p:cNvSpPr>
            <p:nvPr/>
          </p:nvSpPr>
          <p:spPr bwMode="auto">
            <a:xfrm>
              <a:off x="512" y="2646"/>
              <a:ext cx="5084" cy="14"/>
            </a:xfrm>
            <a:prstGeom prst="rect">
              <a:avLst/>
            </a:prstGeom>
            <a:solidFill>
              <a:srgbClr val="868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95" name="Rectangle 79">
              <a:extLst>
                <a:ext uri="{FF2B5EF4-FFF2-40B4-BE49-F238E27FC236}">
                  <a16:creationId xmlns:a16="http://schemas.microsoft.com/office/drawing/2014/main" id="{E0B9B737-72AA-0B6C-498B-94BE921C9624}"/>
                </a:ext>
              </a:extLst>
            </p:cNvPr>
            <p:cNvSpPr>
              <a:spLocks noChangeArrowheads="1"/>
            </p:cNvSpPr>
            <p:nvPr/>
          </p:nvSpPr>
          <p:spPr bwMode="auto">
            <a:xfrm>
              <a:off x="512" y="2660"/>
              <a:ext cx="5084" cy="10"/>
            </a:xfrm>
            <a:prstGeom prst="rect">
              <a:avLst/>
            </a:prstGeom>
            <a:solidFill>
              <a:srgbClr val="888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96" name="Rectangle 80">
              <a:extLst>
                <a:ext uri="{FF2B5EF4-FFF2-40B4-BE49-F238E27FC236}">
                  <a16:creationId xmlns:a16="http://schemas.microsoft.com/office/drawing/2014/main" id="{A27EFB56-DC3F-F94D-D8A0-E8D2E0907AA4}"/>
                </a:ext>
              </a:extLst>
            </p:cNvPr>
            <p:cNvSpPr>
              <a:spLocks noChangeArrowheads="1"/>
            </p:cNvSpPr>
            <p:nvPr/>
          </p:nvSpPr>
          <p:spPr bwMode="auto">
            <a:xfrm>
              <a:off x="512" y="2670"/>
              <a:ext cx="5084" cy="14"/>
            </a:xfrm>
            <a:prstGeom prst="rect">
              <a:avLst/>
            </a:prstGeom>
            <a:solidFill>
              <a:srgbClr val="8A8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97" name="Rectangle 81">
              <a:extLst>
                <a:ext uri="{FF2B5EF4-FFF2-40B4-BE49-F238E27FC236}">
                  <a16:creationId xmlns:a16="http://schemas.microsoft.com/office/drawing/2014/main" id="{75C2943B-743F-BDAE-3D13-E8840D341C0A}"/>
                </a:ext>
              </a:extLst>
            </p:cNvPr>
            <p:cNvSpPr>
              <a:spLocks noChangeArrowheads="1"/>
            </p:cNvSpPr>
            <p:nvPr/>
          </p:nvSpPr>
          <p:spPr bwMode="auto">
            <a:xfrm>
              <a:off x="512" y="2684"/>
              <a:ext cx="5084" cy="13"/>
            </a:xfrm>
            <a:prstGeom prst="rect">
              <a:avLst/>
            </a:prstGeom>
            <a:solidFill>
              <a:srgbClr val="8C8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98" name="Rectangle 82">
              <a:extLst>
                <a:ext uri="{FF2B5EF4-FFF2-40B4-BE49-F238E27FC236}">
                  <a16:creationId xmlns:a16="http://schemas.microsoft.com/office/drawing/2014/main" id="{729FA575-CF5F-A777-EBBD-1A7A78866334}"/>
                </a:ext>
              </a:extLst>
            </p:cNvPr>
            <p:cNvSpPr>
              <a:spLocks noChangeArrowheads="1"/>
            </p:cNvSpPr>
            <p:nvPr/>
          </p:nvSpPr>
          <p:spPr bwMode="auto">
            <a:xfrm>
              <a:off x="512" y="2697"/>
              <a:ext cx="5084" cy="11"/>
            </a:xfrm>
            <a:prstGeom prst="rect">
              <a:avLst/>
            </a:prstGeom>
            <a:solidFill>
              <a:srgbClr val="8E8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3999" name="Rectangle 83">
              <a:extLst>
                <a:ext uri="{FF2B5EF4-FFF2-40B4-BE49-F238E27FC236}">
                  <a16:creationId xmlns:a16="http://schemas.microsoft.com/office/drawing/2014/main" id="{BD866406-CE4F-74DD-3470-107D2CE5D70D}"/>
                </a:ext>
              </a:extLst>
            </p:cNvPr>
            <p:cNvSpPr>
              <a:spLocks noChangeArrowheads="1"/>
            </p:cNvSpPr>
            <p:nvPr/>
          </p:nvSpPr>
          <p:spPr bwMode="auto">
            <a:xfrm>
              <a:off x="512" y="2708"/>
              <a:ext cx="5084" cy="13"/>
            </a:xfrm>
            <a:prstGeom prst="rect">
              <a:avLst/>
            </a:prstGeom>
            <a:solidFill>
              <a:srgbClr val="909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4000" name="Rectangle 84">
              <a:extLst>
                <a:ext uri="{FF2B5EF4-FFF2-40B4-BE49-F238E27FC236}">
                  <a16:creationId xmlns:a16="http://schemas.microsoft.com/office/drawing/2014/main" id="{DEC050D4-26D3-7CC5-7D19-3E071D8CF3C9}"/>
                </a:ext>
              </a:extLst>
            </p:cNvPr>
            <p:cNvSpPr>
              <a:spLocks noChangeArrowheads="1"/>
            </p:cNvSpPr>
            <p:nvPr/>
          </p:nvSpPr>
          <p:spPr bwMode="auto">
            <a:xfrm>
              <a:off x="512" y="2721"/>
              <a:ext cx="5084" cy="11"/>
            </a:xfrm>
            <a:prstGeom prst="rect">
              <a:avLst/>
            </a:prstGeom>
            <a:solidFill>
              <a:srgbClr val="929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4001" name="Rectangle 85">
              <a:extLst>
                <a:ext uri="{FF2B5EF4-FFF2-40B4-BE49-F238E27FC236}">
                  <a16:creationId xmlns:a16="http://schemas.microsoft.com/office/drawing/2014/main" id="{AAB06547-3032-398E-090F-C4836814C4A9}"/>
                </a:ext>
              </a:extLst>
            </p:cNvPr>
            <p:cNvSpPr>
              <a:spLocks noChangeArrowheads="1"/>
            </p:cNvSpPr>
            <p:nvPr/>
          </p:nvSpPr>
          <p:spPr bwMode="auto">
            <a:xfrm>
              <a:off x="512" y="2732"/>
              <a:ext cx="5084" cy="11"/>
            </a:xfrm>
            <a:prstGeom prst="rect">
              <a:avLst/>
            </a:prstGeom>
            <a:solidFill>
              <a:srgbClr val="949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4002" name="Rectangle 86">
              <a:extLst>
                <a:ext uri="{FF2B5EF4-FFF2-40B4-BE49-F238E27FC236}">
                  <a16:creationId xmlns:a16="http://schemas.microsoft.com/office/drawing/2014/main" id="{99282CE5-2BD2-8987-BDE3-E55FBA8DD688}"/>
                </a:ext>
              </a:extLst>
            </p:cNvPr>
            <p:cNvSpPr>
              <a:spLocks noChangeArrowheads="1"/>
            </p:cNvSpPr>
            <p:nvPr/>
          </p:nvSpPr>
          <p:spPr bwMode="auto">
            <a:xfrm>
              <a:off x="512" y="2743"/>
              <a:ext cx="5084" cy="13"/>
            </a:xfrm>
            <a:prstGeom prst="rect">
              <a:avLst/>
            </a:prstGeom>
            <a:solidFill>
              <a:srgbClr val="969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4003" name="Rectangle 87">
              <a:extLst>
                <a:ext uri="{FF2B5EF4-FFF2-40B4-BE49-F238E27FC236}">
                  <a16:creationId xmlns:a16="http://schemas.microsoft.com/office/drawing/2014/main" id="{7F7B6A3C-DD94-5038-458E-E5CBB88AC06C}"/>
                </a:ext>
              </a:extLst>
            </p:cNvPr>
            <p:cNvSpPr>
              <a:spLocks noChangeArrowheads="1"/>
            </p:cNvSpPr>
            <p:nvPr/>
          </p:nvSpPr>
          <p:spPr bwMode="auto">
            <a:xfrm>
              <a:off x="512" y="2756"/>
              <a:ext cx="5084" cy="11"/>
            </a:xfrm>
            <a:prstGeom prst="rect">
              <a:avLst/>
            </a:prstGeom>
            <a:solidFill>
              <a:srgbClr val="98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4004" name="Rectangle 88">
              <a:extLst>
                <a:ext uri="{FF2B5EF4-FFF2-40B4-BE49-F238E27FC236}">
                  <a16:creationId xmlns:a16="http://schemas.microsoft.com/office/drawing/2014/main" id="{AEB52C56-0FCF-E0E7-B4AE-C352E865D2F1}"/>
                </a:ext>
              </a:extLst>
            </p:cNvPr>
            <p:cNvSpPr>
              <a:spLocks noChangeArrowheads="1"/>
            </p:cNvSpPr>
            <p:nvPr/>
          </p:nvSpPr>
          <p:spPr bwMode="auto">
            <a:xfrm>
              <a:off x="512" y="2767"/>
              <a:ext cx="5084" cy="11"/>
            </a:xfrm>
            <a:prstGeom prst="rect">
              <a:avLst/>
            </a:prstGeom>
            <a:solidFill>
              <a:srgbClr val="9A9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4005" name="Rectangle 89">
              <a:extLst>
                <a:ext uri="{FF2B5EF4-FFF2-40B4-BE49-F238E27FC236}">
                  <a16:creationId xmlns:a16="http://schemas.microsoft.com/office/drawing/2014/main" id="{2C7DCCFA-290C-2C1E-DB8C-970479878CF2}"/>
                </a:ext>
              </a:extLst>
            </p:cNvPr>
            <p:cNvSpPr>
              <a:spLocks noChangeArrowheads="1"/>
            </p:cNvSpPr>
            <p:nvPr/>
          </p:nvSpPr>
          <p:spPr bwMode="auto">
            <a:xfrm>
              <a:off x="512" y="2778"/>
              <a:ext cx="5084" cy="13"/>
            </a:xfrm>
            <a:prstGeom prst="rect">
              <a:avLst/>
            </a:prstGeom>
            <a:solidFill>
              <a:srgbClr val="9C9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4006" name="Rectangle 90">
              <a:extLst>
                <a:ext uri="{FF2B5EF4-FFF2-40B4-BE49-F238E27FC236}">
                  <a16:creationId xmlns:a16="http://schemas.microsoft.com/office/drawing/2014/main" id="{1CB25C11-EC34-147A-42EA-88C0A27A5EF2}"/>
                </a:ext>
              </a:extLst>
            </p:cNvPr>
            <p:cNvSpPr>
              <a:spLocks noChangeArrowheads="1"/>
            </p:cNvSpPr>
            <p:nvPr/>
          </p:nvSpPr>
          <p:spPr bwMode="auto">
            <a:xfrm>
              <a:off x="512" y="2791"/>
              <a:ext cx="5084" cy="11"/>
            </a:xfrm>
            <a:prstGeom prst="rect">
              <a:avLst/>
            </a:prstGeom>
            <a:solidFill>
              <a:srgbClr val="9E9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4007" name="Rectangle 91">
              <a:extLst>
                <a:ext uri="{FF2B5EF4-FFF2-40B4-BE49-F238E27FC236}">
                  <a16:creationId xmlns:a16="http://schemas.microsoft.com/office/drawing/2014/main" id="{426549A9-AA49-2E6A-E7F9-F01A1748760F}"/>
                </a:ext>
              </a:extLst>
            </p:cNvPr>
            <p:cNvSpPr>
              <a:spLocks noChangeArrowheads="1"/>
            </p:cNvSpPr>
            <p:nvPr/>
          </p:nvSpPr>
          <p:spPr bwMode="auto">
            <a:xfrm>
              <a:off x="512" y="2802"/>
              <a:ext cx="5084" cy="11"/>
            </a:xfrm>
            <a:prstGeom prst="rect">
              <a:avLst/>
            </a:prstGeom>
            <a:solidFill>
              <a:srgbClr val="A0A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4008" name="Rectangle 92">
              <a:extLst>
                <a:ext uri="{FF2B5EF4-FFF2-40B4-BE49-F238E27FC236}">
                  <a16:creationId xmlns:a16="http://schemas.microsoft.com/office/drawing/2014/main" id="{A658B24A-72BE-8C96-9808-809E0325809B}"/>
                </a:ext>
              </a:extLst>
            </p:cNvPr>
            <p:cNvSpPr>
              <a:spLocks noChangeArrowheads="1"/>
            </p:cNvSpPr>
            <p:nvPr/>
          </p:nvSpPr>
          <p:spPr bwMode="auto">
            <a:xfrm>
              <a:off x="512" y="2813"/>
              <a:ext cx="5084" cy="13"/>
            </a:xfrm>
            <a:prstGeom prst="rect">
              <a:avLst/>
            </a:prstGeom>
            <a:solidFill>
              <a:srgbClr val="A2A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4009" name="Rectangle 93">
              <a:extLst>
                <a:ext uri="{FF2B5EF4-FFF2-40B4-BE49-F238E27FC236}">
                  <a16:creationId xmlns:a16="http://schemas.microsoft.com/office/drawing/2014/main" id="{578F3693-F181-0EC2-7C37-C6EDFBE7597C}"/>
                </a:ext>
              </a:extLst>
            </p:cNvPr>
            <p:cNvSpPr>
              <a:spLocks noChangeArrowheads="1"/>
            </p:cNvSpPr>
            <p:nvPr/>
          </p:nvSpPr>
          <p:spPr bwMode="auto">
            <a:xfrm>
              <a:off x="512" y="2826"/>
              <a:ext cx="5084" cy="11"/>
            </a:xfrm>
            <a:prstGeom prst="rect">
              <a:avLst/>
            </a:prstGeom>
            <a:solidFill>
              <a:srgbClr val="A4A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4010" name="Rectangle 94">
              <a:extLst>
                <a:ext uri="{FF2B5EF4-FFF2-40B4-BE49-F238E27FC236}">
                  <a16:creationId xmlns:a16="http://schemas.microsoft.com/office/drawing/2014/main" id="{B992D601-E453-B76C-71B8-E80EA4B91DE6}"/>
                </a:ext>
              </a:extLst>
            </p:cNvPr>
            <p:cNvSpPr>
              <a:spLocks noChangeArrowheads="1"/>
            </p:cNvSpPr>
            <p:nvPr/>
          </p:nvSpPr>
          <p:spPr bwMode="auto">
            <a:xfrm>
              <a:off x="512" y="2837"/>
              <a:ext cx="5084" cy="11"/>
            </a:xfrm>
            <a:prstGeom prst="rect">
              <a:avLst/>
            </a:prstGeom>
            <a:solidFill>
              <a:srgbClr val="A6A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4011" name="Rectangle 95">
              <a:extLst>
                <a:ext uri="{FF2B5EF4-FFF2-40B4-BE49-F238E27FC236}">
                  <a16:creationId xmlns:a16="http://schemas.microsoft.com/office/drawing/2014/main" id="{D0123323-7E44-7522-A638-FB74D2458824}"/>
                </a:ext>
              </a:extLst>
            </p:cNvPr>
            <p:cNvSpPr>
              <a:spLocks noChangeArrowheads="1"/>
            </p:cNvSpPr>
            <p:nvPr/>
          </p:nvSpPr>
          <p:spPr bwMode="auto">
            <a:xfrm>
              <a:off x="512" y="2848"/>
              <a:ext cx="5084" cy="13"/>
            </a:xfrm>
            <a:prstGeom prst="rect">
              <a:avLst/>
            </a:prstGeom>
            <a:solidFill>
              <a:srgbClr val="A8A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4012" name="Rectangle 96">
              <a:extLst>
                <a:ext uri="{FF2B5EF4-FFF2-40B4-BE49-F238E27FC236}">
                  <a16:creationId xmlns:a16="http://schemas.microsoft.com/office/drawing/2014/main" id="{36940575-4EE7-6B71-139A-1722151EFDA1}"/>
                </a:ext>
              </a:extLst>
            </p:cNvPr>
            <p:cNvSpPr>
              <a:spLocks noChangeArrowheads="1"/>
            </p:cNvSpPr>
            <p:nvPr/>
          </p:nvSpPr>
          <p:spPr bwMode="auto">
            <a:xfrm>
              <a:off x="512" y="2861"/>
              <a:ext cx="5084" cy="11"/>
            </a:xfrm>
            <a:prstGeom prst="rect">
              <a:avLst/>
            </a:prstGeom>
            <a:solidFill>
              <a:srgbClr val="AAA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4013" name="Rectangle 97">
              <a:extLst>
                <a:ext uri="{FF2B5EF4-FFF2-40B4-BE49-F238E27FC236}">
                  <a16:creationId xmlns:a16="http://schemas.microsoft.com/office/drawing/2014/main" id="{8BFB173D-F524-5BD0-FC1A-E4280467572D}"/>
                </a:ext>
              </a:extLst>
            </p:cNvPr>
            <p:cNvSpPr>
              <a:spLocks noChangeArrowheads="1"/>
            </p:cNvSpPr>
            <p:nvPr/>
          </p:nvSpPr>
          <p:spPr bwMode="auto">
            <a:xfrm>
              <a:off x="512" y="2872"/>
              <a:ext cx="5084" cy="11"/>
            </a:xfrm>
            <a:prstGeom prst="rect">
              <a:avLst/>
            </a:prstGeom>
            <a:solidFill>
              <a:srgbClr val="ACA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4014" name="Rectangle 98">
              <a:extLst>
                <a:ext uri="{FF2B5EF4-FFF2-40B4-BE49-F238E27FC236}">
                  <a16:creationId xmlns:a16="http://schemas.microsoft.com/office/drawing/2014/main" id="{4C36285F-2CF4-19AF-EECC-D0BA528245C9}"/>
                </a:ext>
              </a:extLst>
            </p:cNvPr>
            <p:cNvSpPr>
              <a:spLocks noChangeArrowheads="1"/>
            </p:cNvSpPr>
            <p:nvPr/>
          </p:nvSpPr>
          <p:spPr bwMode="auto">
            <a:xfrm>
              <a:off x="512" y="2883"/>
              <a:ext cx="5084" cy="13"/>
            </a:xfrm>
            <a:prstGeom prst="rect">
              <a:avLst/>
            </a:prstGeom>
            <a:solidFill>
              <a:srgbClr val="AEA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34015" name="Rectangle 99">
              <a:extLst>
                <a:ext uri="{FF2B5EF4-FFF2-40B4-BE49-F238E27FC236}">
                  <a16:creationId xmlns:a16="http://schemas.microsoft.com/office/drawing/2014/main" id="{A08D01BC-74E7-0DD3-CC03-5D45D5B35FC1}"/>
                </a:ext>
              </a:extLst>
            </p:cNvPr>
            <p:cNvSpPr>
              <a:spLocks noChangeArrowheads="1"/>
            </p:cNvSpPr>
            <p:nvPr/>
          </p:nvSpPr>
          <p:spPr bwMode="auto">
            <a:xfrm>
              <a:off x="512" y="2896"/>
              <a:ext cx="5084" cy="11"/>
            </a:xfrm>
            <a:prstGeom prst="rect">
              <a:avLst/>
            </a:prstGeom>
            <a:solidFill>
              <a:srgbClr val="B0B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48" name="Rectangle 100">
              <a:extLst>
                <a:ext uri="{FF2B5EF4-FFF2-40B4-BE49-F238E27FC236}">
                  <a16:creationId xmlns:a16="http://schemas.microsoft.com/office/drawing/2014/main" id="{AE230D57-D712-A240-305F-BF966ADA7D4F}"/>
                </a:ext>
              </a:extLst>
            </p:cNvPr>
            <p:cNvSpPr>
              <a:spLocks noChangeArrowheads="1"/>
            </p:cNvSpPr>
            <p:nvPr/>
          </p:nvSpPr>
          <p:spPr bwMode="auto">
            <a:xfrm>
              <a:off x="512" y="2907"/>
              <a:ext cx="5084" cy="11"/>
            </a:xfrm>
            <a:prstGeom prst="rect">
              <a:avLst/>
            </a:prstGeom>
            <a:solidFill>
              <a:srgbClr val="B2B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49" name="Rectangle 101">
              <a:extLst>
                <a:ext uri="{FF2B5EF4-FFF2-40B4-BE49-F238E27FC236}">
                  <a16:creationId xmlns:a16="http://schemas.microsoft.com/office/drawing/2014/main" id="{F2BF8A4A-633C-4CEB-7508-64A518DD8F1A}"/>
                </a:ext>
              </a:extLst>
            </p:cNvPr>
            <p:cNvSpPr>
              <a:spLocks noChangeArrowheads="1"/>
            </p:cNvSpPr>
            <p:nvPr/>
          </p:nvSpPr>
          <p:spPr bwMode="auto">
            <a:xfrm>
              <a:off x="512" y="2918"/>
              <a:ext cx="5084" cy="13"/>
            </a:xfrm>
            <a:prstGeom prst="rect">
              <a:avLst/>
            </a:prstGeom>
            <a:solidFill>
              <a:srgbClr val="B4B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50" name="Rectangle 102">
              <a:extLst>
                <a:ext uri="{FF2B5EF4-FFF2-40B4-BE49-F238E27FC236}">
                  <a16:creationId xmlns:a16="http://schemas.microsoft.com/office/drawing/2014/main" id="{A11D29F5-9B14-470D-9EBB-5B4B759B6FF6}"/>
                </a:ext>
              </a:extLst>
            </p:cNvPr>
            <p:cNvSpPr>
              <a:spLocks noChangeArrowheads="1"/>
            </p:cNvSpPr>
            <p:nvPr/>
          </p:nvSpPr>
          <p:spPr bwMode="auto">
            <a:xfrm>
              <a:off x="512" y="2931"/>
              <a:ext cx="5084" cy="11"/>
            </a:xfrm>
            <a:prstGeom prst="rect">
              <a:avLst/>
            </a:prstGeom>
            <a:solidFill>
              <a:srgbClr val="B6B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51" name="Rectangle 103">
              <a:extLst>
                <a:ext uri="{FF2B5EF4-FFF2-40B4-BE49-F238E27FC236}">
                  <a16:creationId xmlns:a16="http://schemas.microsoft.com/office/drawing/2014/main" id="{D21C5312-F464-CDF1-FD99-2176DF27FCA1}"/>
                </a:ext>
              </a:extLst>
            </p:cNvPr>
            <p:cNvSpPr>
              <a:spLocks noChangeArrowheads="1"/>
            </p:cNvSpPr>
            <p:nvPr/>
          </p:nvSpPr>
          <p:spPr bwMode="auto">
            <a:xfrm>
              <a:off x="512" y="2942"/>
              <a:ext cx="5084" cy="11"/>
            </a:xfrm>
            <a:prstGeom prst="rect">
              <a:avLst/>
            </a:prstGeom>
            <a:solidFill>
              <a:srgbClr val="B8B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52" name="Rectangle 104">
              <a:extLst>
                <a:ext uri="{FF2B5EF4-FFF2-40B4-BE49-F238E27FC236}">
                  <a16:creationId xmlns:a16="http://schemas.microsoft.com/office/drawing/2014/main" id="{5BEC3EB6-69D6-75A5-C18B-2DD69B9E2E14}"/>
                </a:ext>
              </a:extLst>
            </p:cNvPr>
            <p:cNvSpPr>
              <a:spLocks noChangeArrowheads="1"/>
            </p:cNvSpPr>
            <p:nvPr/>
          </p:nvSpPr>
          <p:spPr bwMode="auto">
            <a:xfrm>
              <a:off x="512" y="2953"/>
              <a:ext cx="5084" cy="13"/>
            </a:xfrm>
            <a:prstGeom prst="rect">
              <a:avLst/>
            </a:prstGeom>
            <a:solidFill>
              <a:srgbClr val="BAB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53" name="Rectangle 105">
              <a:extLst>
                <a:ext uri="{FF2B5EF4-FFF2-40B4-BE49-F238E27FC236}">
                  <a16:creationId xmlns:a16="http://schemas.microsoft.com/office/drawing/2014/main" id="{28AF8D1B-D005-FB6C-56AE-BD7568208044}"/>
                </a:ext>
              </a:extLst>
            </p:cNvPr>
            <p:cNvSpPr>
              <a:spLocks noChangeArrowheads="1"/>
            </p:cNvSpPr>
            <p:nvPr/>
          </p:nvSpPr>
          <p:spPr bwMode="auto">
            <a:xfrm>
              <a:off x="512" y="2966"/>
              <a:ext cx="5084" cy="11"/>
            </a:xfrm>
            <a:prstGeom prst="rect">
              <a:avLst/>
            </a:prstGeom>
            <a:solidFill>
              <a:srgbClr val="BCB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54" name="Rectangle 106">
              <a:extLst>
                <a:ext uri="{FF2B5EF4-FFF2-40B4-BE49-F238E27FC236}">
                  <a16:creationId xmlns:a16="http://schemas.microsoft.com/office/drawing/2014/main" id="{A48F74EE-1362-4AFC-A2A3-97F3854B5467}"/>
                </a:ext>
              </a:extLst>
            </p:cNvPr>
            <p:cNvSpPr>
              <a:spLocks noChangeArrowheads="1"/>
            </p:cNvSpPr>
            <p:nvPr/>
          </p:nvSpPr>
          <p:spPr bwMode="auto">
            <a:xfrm>
              <a:off x="512" y="2977"/>
              <a:ext cx="5084" cy="11"/>
            </a:xfrm>
            <a:prstGeom prst="rect">
              <a:avLst/>
            </a:prstGeom>
            <a:solidFill>
              <a:srgbClr val="BEB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55" name="Rectangle 107">
              <a:extLst>
                <a:ext uri="{FF2B5EF4-FFF2-40B4-BE49-F238E27FC236}">
                  <a16:creationId xmlns:a16="http://schemas.microsoft.com/office/drawing/2014/main" id="{5D101DD0-C1A5-CB5B-8A9A-FF0D23992203}"/>
                </a:ext>
              </a:extLst>
            </p:cNvPr>
            <p:cNvSpPr>
              <a:spLocks noChangeArrowheads="1"/>
            </p:cNvSpPr>
            <p:nvPr/>
          </p:nvSpPr>
          <p:spPr bwMode="auto">
            <a:xfrm>
              <a:off x="512" y="2988"/>
              <a:ext cx="5084" cy="13"/>
            </a:xfrm>
            <a:prstGeom prst="rect">
              <a:avLst/>
            </a:prstGeom>
            <a:solidFill>
              <a:srgbClr val="C0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56" name="Rectangle 108">
              <a:extLst>
                <a:ext uri="{FF2B5EF4-FFF2-40B4-BE49-F238E27FC236}">
                  <a16:creationId xmlns:a16="http://schemas.microsoft.com/office/drawing/2014/main" id="{E0A1D5B0-DC8D-22E7-20A8-4165CD110B66}"/>
                </a:ext>
              </a:extLst>
            </p:cNvPr>
            <p:cNvSpPr>
              <a:spLocks noChangeArrowheads="1"/>
            </p:cNvSpPr>
            <p:nvPr/>
          </p:nvSpPr>
          <p:spPr bwMode="auto">
            <a:xfrm>
              <a:off x="512" y="3001"/>
              <a:ext cx="5084" cy="11"/>
            </a:xfrm>
            <a:prstGeom prst="rect">
              <a:avLst/>
            </a:prstGeom>
            <a:solidFill>
              <a:srgbClr val="C2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57" name="Rectangle 109">
              <a:extLst>
                <a:ext uri="{FF2B5EF4-FFF2-40B4-BE49-F238E27FC236}">
                  <a16:creationId xmlns:a16="http://schemas.microsoft.com/office/drawing/2014/main" id="{5593C26E-0173-9428-E63E-4905BA40C1AF}"/>
                </a:ext>
              </a:extLst>
            </p:cNvPr>
            <p:cNvSpPr>
              <a:spLocks noChangeArrowheads="1"/>
            </p:cNvSpPr>
            <p:nvPr/>
          </p:nvSpPr>
          <p:spPr bwMode="auto">
            <a:xfrm>
              <a:off x="512" y="3012"/>
              <a:ext cx="5084" cy="11"/>
            </a:xfrm>
            <a:prstGeom prst="rect">
              <a:avLst/>
            </a:prstGeom>
            <a:solidFill>
              <a:srgbClr val="C4C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58" name="Rectangle 110">
              <a:extLst>
                <a:ext uri="{FF2B5EF4-FFF2-40B4-BE49-F238E27FC236}">
                  <a16:creationId xmlns:a16="http://schemas.microsoft.com/office/drawing/2014/main" id="{F6399068-B6F1-41D2-3011-CB6AFF1D7B23}"/>
                </a:ext>
              </a:extLst>
            </p:cNvPr>
            <p:cNvSpPr>
              <a:spLocks noChangeArrowheads="1"/>
            </p:cNvSpPr>
            <p:nvPr/>
          </p:nvSpPr>
          <p:spPr bwMode="auto">
            <a:xfrm>
              <a:off x="512" y="3023"/>
              <a:ext cx="5084" cy="13"/>
            </a:xfrm>
            <a:prstGeom prst="rect">
              <a:avLst/>
            </a:prstGeom>
            <a:solidFill>
              <a:srgbClr val="C6C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59" name="Rectangle 111">
              <a:extLst>
                <a:ext uri="{FF2B5EF4-FFF2-40B4-BE49-F238E27FC236}">
                  <a16:creationId xmlns:a16="http://schemas.microsoft.com/office/drawing/2014/main" id="{023E192F-B03B-A885-C2AB-50B5D3C1CC24}"/>
                </a:ext>
              </a:extLst>
            </p:cNvPr>
            <p:cNvSpPr>
              <a:spLocks noChangeArrowheads="1"/>
            </p:cNvSpPr>
            <p:nvPr/>
          </p:nvSpPr>
          <p:spPr bwMode="auto">
            <a:xfrm>
              <a:off x="512" y="3036"/>
              <a:ext cx="5084" cy="11"/>
            </a:xfrm>
            <a:prstGeom prst="rect">
              <a:avLst/>
            </a:prstGeom>
            <a:solidFill>
              <a:srgbClr val="C8C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60" name="Rectangle 112">
              <a:extLst>
                <a:ext uri="{FF2B5EF4-FFF2-40B4-BE49-F238E27FC236}">
                  <a16:creationId xmlns:a16="http://schemas.microsoft.com/office/drawing/2014/main" id="{974B1C60-0C4A-3131-1BB8-BBF6E00DA415}"/>
                </a:ext>
              </a:extLst>
            </p:cNvPr>
            <p:cNvSpPr>
              <a:spLocks noChangeArrowheads="1"/>
            </p:cNvSpPr>
            <p:nvPr/>
          </p:nvSpPr>
          <p:spPr bwMode="auto">
            <a:xfrm>
              <a:off x="512" y="3047"/>
              <a:ext cx="5084" cy="11"/>
            </a:xfrm>
            <a:prstGeom prst="rect">
              <a:avLst/>
            </a:prstGeom>
            <a:solidFill>
              <a:srgbClr val="CAC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61" name="Rectangle 113">
              <a:extLst>
                <a:ext uri="{FF2B5EF4-FFF2-40B4-BE49-F238E27FC236}">
                  <a16:creationId xmlns:a16="http://schemas.microsoft.com/office/drawing/2014/main" id="{62CE9230-54F0-2086-14A8-7697EF36DD80}"/>
                </a:ext>
              </a:extLst>
            </p:cNvPr>
            <p:cNvSpPr>
              <a:spLocks noChangeArrowheads="1"/>
            </p:cNvSpPr>
            <p:nvPr/>
          </p:nvSpPr>
          <p:spPr bwMode="auto">
            <a:xfrm>
              <a:off x="512" y="3058"/>
              <a:ext cx="5084" cy="13"/>
            </a:xfrm>
            <a:prstGeom prst="rect">
              <a:avLst/>
            </a:prstGeom>
            <a:solidFill>
              <a:srgbClr val="CCC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62" name="Rectangle 114">
              <a:extLst>
                <a:ext uri="{FF2B5EF4-FFF2-40B4-BE49-F238E27FC236}">
                  <a16:creationId xmlns:a16="http://schemas.microsoft.com/office/drawing/2014/main" id="{587F772F-AF3E-5842-6D7F-2C2B2074D73F}"/>
                </a:ext>
              </a:extLst>
            </p:cNvPr>
            <p:cNvSpPr>
              <a:spLocks noChangeArrowheads="1"/>
            </p:cNvSpPr>
            <p:nvPr/>
          </p:nvSpPr>
          <p:spPr bwMode="auto">
            <a:xfrm>
              <a:off x="512" y="3071"/>
              <a:ext cx="5084" cy="11"/>
            </a:xfrm>
            <a:prstGeom prst="rect">
              <a:avLst/>
            </a:prstGeom>
            <a:solidFill>
              <a:srgbClr val="CEC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63" name="Rectangle 115">
              <a:extLst>
                <a:ext uri="{FF2B5EF4-FFF2-40B4-BE49-F238E27FC236}">
                  <a16:creationId xmlns:a16="http://schemas.microsoft.com/office/drawing/2014/main" id="{0DD92521-5338-81FD-1C1B-D8838DBC1C4D}"/>
                </a:ext>
              </a:extLst>
            </p:cNvPr>
            <p:cNvSpPr>
              <a:spLocks noChangeArrowheads="1"/>
            </p:cNvSpPr>
            <p:nvPr/>
          </p:nvSpPr>
          <p:spPr bwMode="auto">
            <a:xfrm>
              <a:off x="512" y="3082"/>
              <a:ext cx="5084" cy="13"/>
            </a:xfrm>
            <a:prstGeom prst="rect">
              <a:avLst/>
            </a:prstGeom>
            <a:solidFill>
              <a:srgbClr val="D0D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64" name="Rectangle 116">
              <a:extLst>
                <a:ext uri="{FF2B5EF4-FFF2-40B4-BE49-F238E27FC236}">
                  <a16:creationId xmlns:a16="http://schemas.microsoft.com/office/drawing/2014/main" id="{611A5D93-6386-BA98-F615-631FEA647D43}"/>
                </a:ext>
              </a:extLst>
            </p:cNvPr>
            <p:cNvSpPr>
              <a:spLocks noChangeArrowheads="1"/>
            </p:cNvSpPr>
            <p:nvPr/>
          </p:nvSpPr>
          <p:spPr bwMode="auto">
            <a:xfrm>
              <a:off x="512" y="3095"/>
              <a:ext cx="5084" cy="11"/>
            </a:xfrm>
            <a:prstGeom prst="rect">
              <a:avLst/>
            </a:prstGeom>
            <a:solidFill>
              <a:srgbClr val="D2D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65" name="Rectangle 117">
              <a:extLst>
                <a:ext uri="{FF2B5EF4-FFF2-40B4-BE49-F238E27FC236}">
                  <a16:creationId xmlns:a16="http://schemas.microsoft.com/office/drawing/2014/main" id="{3E511AFB-03EB-B04C-21A6-B023C70D0DA4}"/>
                </a:ext>
              </a:extLst>
            </p:cNvPr>
            <p:cNvSpPr>
              <a:spLocks noChangeArrowheads="1"/>
            </p:cNvSpPr>
            <p:nvPr/>
          </p:nvSpPr>
          <p:spPr bwMode="auto">
            <a:xfrm>
              <a:off x="512" y="3106"/>
              <a:ext cx="5084" cy="11"/>
            </a:xfrm>
            <a:prstGeom prst="rect">
              <a:avLst/>
            </a:prstGeom>
            <a:solidFill>
              <a:srgbClr val="D4D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66" name="Rectangle 118">
              <a:extLst>
                <a:ext uri="{FF2B5EF4-FFF2-40B4-BE49-F238E27FC236}">
                  <a16:creationId xmlns:a16="http://schemas.microsoft.com/office/drawing/2014/main" id="{323E3BC3-7039-D054-DC0A-67DCC8F6E203}"/>
                </a:ext>
              </a:extLst>
            </p:cNvPr>
            <p:cNvSpPr>
              <a:spLocks noChangeArrowheads="1"/>
            </p:cNvSpPr>
            <p:nvPr/>
          </p:nvSpPr>
          <p:spPr bwMode="auto">
            <a:xfrm>
              <a:off x="512" y="3117"/>
              <a:ext cx="5084" cy="13"/>
            </a:xfrm>
            <a:prstGeom prst="rect">
              <a:avLst/>
            </a:prstGeom>
            <a:solidFill>
              <a:srgbClr val="D6D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67" name="Rectangle 119">
              <a:extLst>
                <a:ext uri="{FF2B5EF4-FFF2-40B4-BE49-F238E27FC236}">
                  <a16:creationId xmlns:a16="http://schemas.microsoft.com/office/drawing/2014/main" id="{41FEAAD1-1FAB-70F5-A16D-E3CBC01A369A}"/>
                </a:ext>
              </a:extLst>
            </p:cNvPr>
            <p:cNvSpPr>
              <a:spLocks noChangeArrowheads="1"/>
            </p:cNvSpPr>
            <p:nvPr/>
          </p:nvSpPr>
          <p:spPr bwMode="auto">
            <a:xfrm>
              <a:off x="512" y="3130"/>
              <a:ext cx="5084" cy="11"/>
            </a:xfrm>
            <a:prstGeom prst="rect">
              <a:avLst/>
            </a:prstGeom>
            <a:solidFill>
              <a:srgbClr val="D8D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68" name="Rectangle 120">
              <a:extLst>
                <a:ext uri="{FF2B5EF4-FFF2-40B4-BE49-F238E27FC236}">
                  <a16:creationId xmlns:a16="http://schemas.microsoft.com/office/drawing/2014/main" id="{9ADDDAB7-1D87-81DA-4E59-6C325D3EAE1C}"/>
                </a:ext>
              </a:extLst>
            </p:cNvPr>
            <p:cNvSpPr>
              <a:spLocks noChangeArrowheads="1"/>
            </p:cNvSpPr>
            <p:nvPr/>
          </p:nvSpPr>
          <p:spPr bwMode="auto">
            <a:xfrm>
              <a:off x="512" y="3141"/>
              <a:ext cx="5084" cy="11"/>
            </a:xfrm>
            <a:prstGeom prst="rect">
              <a:avLst/>
            </a:prstGeom>
            <a:solidFill>
              <a:srgbClr val="DAD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69" name="Rectangle 121">
              <a:extLst>
                <a:ext uri="{FF2B5EF4-FFF2-40B4-BE49-F238E27FC236}">
                  <a16:creationId xmlns:a16="http://schemas.microsoft.com/office/drawing/2014/main" id="{3B3A4B7D-A4E4-4F25-1508-D6F80AA7447E}"/>
                </a:ext>
              </a:extLst>
            </p:cNvPr>
            <p:cNvSpPr>
              <a:spLocks noChangeArrowheads="1"/>
            </p:cNvSpPr>
            <p:nvPr/>
          </p:nvSpPr>
          <p:spPr bwMode="auto">
            <a:xfrm>
              <a:off x="512" y="3152"/>
              <a:ext cx="5084" cy="13"/>
            </a:xfrm>
            <a:prstGeom prst="rect">
              <a:avLst/>
            </a:prstGeom>
            <a:solidFill>
              <a:srgbClr val="DCD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70" name="Rectangle 122">
              <a:extLst>
                <a:ext uri="{FF2B5EF4-FFF2-40B4-BE49-F238E27FC236}">
                  <a16:creationId xmlns:a16="http://schemas.microsoft.com/office/drawing/2014/main" id="{7616D808-2266-7849-74EE-A06131B5ADE6}"/>
                </a:ext>
              </a:extLst>
            </p:cNvPr>
            <p:cNvSpPr>
              <a:spLocks noChangeArrowheads="1"/>
            </p:cNvSpPr>
            <p:nvPr/>
          </p:nvSpPr>
          <p:spPr bwMode="auto">
            <a:xfrm>
              <a:off x="512" y="3165"/>
              <a:ext cx="5084" cy="11"/>
            </a:xfrm>
            <a:prstGeom prst="rect">
              <a:avLst/>
            </a:prstGeom>
            <a:solidFill>
              <a:srgbClr val="DED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71" name="Rectangle 123">
              <a:extLst>
                <a:ext uri="{FF2B5EF4-FFF2-40B4-BE49-F238E27FC236}">
                  <a16:creationId xmlns:a16="http://schemas.microsoft.com/office/drawing/2014/main" id="{5567CBCA-DB8B-14A0-FC32-B0E1789B1740}"/>
                </a:ext>
              </a:extLst>
            </p:cNvPr>
            <p:cNvSpPr>
              <a:spLocks noChangeArrowheads="1"/>
            </p:cNvSpPr>
            <p:nvPr/>
          </p:nvSpPr>
          <p:spPr bwMode="auto">
            <a:xfrm>
              <a:off x="512" y="3176"/>
              <a:ext cx="5084" cy="11"/>
            </a:xfrm>
            <a:prstGeom prst="rect">
              <a:avLst/>
            </a:prstGeom>
            <a:solidFill>
              <a:srgbClr val="E0E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72" name="Rectangle 124">
              <a:extLst>
                <a:ext uri="{FF2B5EF4-FFF2-40B4-BE49-F238E27FC236}">
                  <a16:creationId xmlns:a16="http://schemas.microsoft.com/office/drawing/2014/main" id="{C10E5AA8-23C8-6769-3D48-3129CAE70690}"/>
                </a:ext>
              </a:extLst>
            </p:cNvPr>
            <p:cNvSpPr>
              <a:spLocks noChangeArrowheads="1"/>
            </p:cNvSpPr>
            <p:nvPr/>
          </p:nvSpPr>
          <p:spPr bwMode="auto">
            <a:xfrm>
              <a:off x="512" y="3187"/>
              <a:ext cx="5084" cy="13"/>
            </a:xfrm>
            <a:prstGeom prst="rect">
              <a:avLst/>
            </a:prstGeom>
            <a:solidFill>
              <a:srgbClr val="E2E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73" name="Rectangle 125">
              <a:extLst>
                <a:ext uri="{FF2B5EF4-FFF2-40B4-BE49-F238E27FC236}">
                  <a16:creationId xmlns:a16="http://schemas.microsoft.com/office/drawing/2014/main" id="{9D8A76A1-88BA-F464-BFAC-42F5108E0DF2}"/>
                </a:ext>
              </a:extLst>
            </p:cNvPr>
            <p:cNvSpPr>
              <a:spLocks noChangeArrowheads="1"/>
            </p:cNvSpPr>
            <p:nvPr/>
          </p:nvSpPr>
          <p:spPr bwMode="auto">
            <a:xfrm>
              <a:off x="512" y="3200"/>
              <a:ext cx="5084" cy="11"/>
            </a:xfrm>
            <a:prstGeom prst="rect">
              <a:avLst/>
            </a:prstGeom>
            <a:solidFill>
              <a:srgbClr val="E4E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74" name="Rectangle 126">
              <a:extLst>
                <a:ext uri="{FF2B5EF4-FFF2-40B4-BE49-F238E27FC236}">
                  <a16:creationId xmlns:a16="http://schemas.microsoft.com/office/drawing/2014/main" id="{1ABED402-FDFF-3BAE-E1DE-B3C5230B191C}"/>
                </a:ext>
              </a:extLst>
            </p:cNvPr>
            <p:cNvSpPr>
              <a:spLocks noChangeArrowheads="1"/>
            </p:cNvSpPr>
            <p:nvPr/>
          </p:nvSpPr>
          <p:spPr bwMode="auto">
            <a:xfrm>
              <a:off x="512" y="3211"/>
              <a:ext cx="5084" cy="11"/>
            </a:xfrm>
            <a:prstGeom prst="rect">
              <a:avLst/>
            </a:prstGeom>
            <a:solidFill>
              <a:srgbClr val="E6E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75" name="Rectangle 127">
              <a:extLst>
                <a:ext uri="{FF2B5EF4-FFF2-40B4-BE49-F238E27FC236}">
                  <a16:creationId xmlns:a16="http://schemas.microsoft.com/office/drawing/2014/main" id="{0D3F5624-8F21-76A4-5ECE-1F3F2B5FF0CD}"/>
                </a:ext>
              </a:extLst>
            </p:cNvPr>
            <p:cNvSpPr>
              <a:spLocks noChangeArrowheads="1"/>
            </p:cNvSpPr>
            <p:nvPr/>
          </p:nvSpPr>
          <p:spPr bwMode="auto">
            <a:xfrm>
              <a:off x="512" y="3222"/>
              <a:ext cx="5084" cy="13"/>
            </a:xfrm>
            <a:prstGeom prst="rect">
              <a:avLst/>
            </a:prstGeom>
            <a:solidFill>
              <a:srgbClr val="E8E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76" name="Rectangle 128">
              <a:extLst>
                <a:ext uri="{FF2B5EF4-FFF2-40B4-BE49-F238E27FC236}">
                  <a16:creationId xmlns:a16="http://schemas.microsoft.com/office/drawing/2014/main" id="{3E56D3B4-04A7-364B-AA25-0068F2195AE3}"/>
                </a:ext>
              </a:extLst>
            </p:cNvPr>
            <p:cNvSpPr>
              <a:spLocks noChangeArrowheads="1"/>
            </p:cNvSpPr>
            <p:nvPr/>
          </p:nvSpPr>
          <p:spPr bwMode="auto">
            <a:xfrm>
              <a:off x="512" y="3235"/>
              <a:ext cx="5084" cy="11"/>
            </a:xfrm>
            <a:prstGeom prst="rect">
              <a:avLst/>
            </a:prstGeom>
            <a:solidFill>
              <a:srgbClr val="EAE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77" name="Rectangle 129">
              <a:extLst>
                <a:ext uri="{FF2B5EF4-FFF2-40B4-BE49-F238E27FC236}">
                  <a16:creationId xmlns:a16="http://schemas.microsoft.com/office/drawing/2014/main" id="{94A9DECD-C53E-1F64-4275-8ECBD7A1D0C1}"/>
                </a:ext>
              </a:extLst>
            </p:cNvPr>
            <p:cNvSpPr>
              <a:spLocks noChangeArrowheads="1"/>
            </p:cNvSpPr>
            <p:nvPr/>
          </p:nvSpPr>
          <p:spPr bwMode="auto">
            <a:xfrm>
              <a:off x="512" y="3246"/>
              <a:ext cx="5084" cy="11"/>
            </a:xfrm>
            <a:prstGeom prst="rect">
              <a:avLst/>
            </a:prstGeom>
            <a:solidFill>
              <a:srgbClr val="ECE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78" name="Rectangle 130">
              <a:extLst>
                <a:ext uri="{FF2B5EF4-FFF2-40B4-BE49-F238E27FC236}">
                  <a16:creationId xmlns:a16="http://schemas.microsoft.com/office/drawing/2014/main" id="{794D08EF-C7D5-B549-1630-A86CA81197EB}"/>
                </a:ext>
              </a:extLst>
            </p:cNvPr>
            <p:cNvSpPr>
              <a:spLocks noChangeArrowheads="1"/>
            </p:cNvSpPr>
            <p:nvPr/>
          </p:nvSpPr>
          <p:spPr bwMode="auto">
            <a:xfrm>
              <a:off x="512" y="3257"/>
              <a:ext cx="5084" cy="13"/>
            </a:xfrm>
            <a:prstGeom prst="rect">
              <a:avLst/>
            </a:prstGeom>
            <a:solidFill>
              <a:srgbClr val="EEE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79" name="Rectangle 131">
              <a:extLst>
                <a:ext uri="{FF2B5EF4-FFF2-40B4-BE49-F238E27FC236}">
                  <a16:creationId xmlns:a16="http://schemas.microsoft.com/office/drawing/2014/main" id="{FFF1D297-C616-CBA5-B44B-9EA10626DC15}"/>
                </a:ext>
              </a:extLst>
            </p:cNvPr>
            <p:cNvSpPr>
              <a:spLocks noChangeArrowheads="1"/>
            </p:cNvSpPr>
            <p:nvPr/>
          </p:nvSpPr>
          <p:spPr bwMode="auto">
            <a:xfrm>
              <a:off x="512" y="3270"/>
              <a:ext cx="5084" cy="11"/>
            </a:xfrm>
            <a:prstGeom prst="rect">
              <a:avLst/>
            </a:prstGeom>
            <a:solidFill>
              <a:srgbClr val="F0F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80" name="Rectangle 132">
              <a:extLst>
                <a:ext uri="{FF2B5EF4-FFF2-40B4-BE49-F238E27FC236}">
                  <a16:creationId xmlns:a16="http://schemas.microsoft.com/office/drawing/2014/main" id="{182CF432-7DDC-6476-EA3B-2784CA1FB4D3}"/>
                </a:ext>
              </a:extLst>
            </p:cNvPr>
            <p:cNvSpPr>
              <a:spLocks noChangeArrowheads="1"/>
            </p:cNvSpPr>
            <p:nvPr/>
          </p:nvSpPr>
          <p:spPr bwMode="auto">
            <a:xfrm>
              <a:off x="512" y="3281"/>
              <a:ext cx="5084" cy="11"/>
            </a:xfrm>
            <a:prstGeom prst="rect">
              <a:avLst/>
            </a:prstGeom>
            <a:solidFill>
              <a:srgbClr val="F2F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81" name="Rectangle 133">
              <a:extLst>
                <a:ext uri="{FF2B5EF4-FFF2-40B4-BE49-F238E27FC236}">
                  <a16:creationId xmlns:a16="http://schemas.microsoft.com/office/drawing/2014/main" id="{7DE29113-A89A-4C04-F478-6AC6B7409C75}"/>
                </a:ext>
              </a:extLst>
            </p:cNvPr>
            <p:cNvSpPr>
              <a:spLocks noChangeArrowheads="1"/>
            </p:cNvSpPr>
            <p:nvPr/>
          </p:nvSpPr>
          <p:spPr bwMode="auto">
            <a:xfrm>
              <a:off x="512" y="3292"/>
              <a:ext cx="5084" cy="13"/>
            </a:xfrm>
            <a:prstGeom prst="rect">
              <a:avLst/>
            </a:prstGeom>
            <a:solidFill>
              <a:srgbClr val="F4F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82" name="Rectangle 134">
              <a:extLst>
                <a:ext uri="{FF2B5EF4-FFF2-40B4-BE49-F238E27FC236}">
                  <a16:creationId xmlns:a16="http://schemas.microsoft.com/office/drawing/2014/main" id="{12970BF1-5315-FDBB-7258-25D95A948A41}"/>
                </a:ext>
              </a:extLst>
            </p:cNvPr>
            <p:cNvSpPr>
              <a:spLocks noChangeArrowheads="1"/>
            </p:cNvSpPr>
            <p:nvPr/>
          </p:nvSpPr>
          <p:spPr bwMode="auto">
            <a:xfrm>
              <a:off x="512" y="3305"/>
              <a:ext cx="5084" cy="11"/>
            </a:xfrm>
            <a:prstGeom prst="rect">
              <a:avLst/>
            </a:prstGeom>
            <a:solidFill>
              <a:srgbClr val="F6F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83" name="Rectangle 135">
              <a:extLst>
                <a:ext uri="{FF2B5EF4-FFF2-40B4-BE49-F238E27FC236}">
                  <a16:creationId xmlns:a16="http://schemas.microsoft.com/office/drawing/2014/main" id="{71C66682-A275-3F0D-A8DC-C3B96D80A6AA}"/>
                </a:ext>
              </a:extLst>
            </p:cNvPr>
            <p:cNvSpPr>
              <a:spLocks noChangeArrowheads="1"/>
            </p:cNvSpPr>
            <p:nvPr/>
          </p:nvSpPr>
          <p:spPr bwMode="auto">
            <a:xfrm>
              <a:off x="512" y="3316"/>
              <a:ext cx="5084" cy="11"/>
            </a:xfrm>
            <a:prstGeom prst="rect">
              <a:avLst/>
            </a:prstGeom>
            <a:solidFill>
              <a:srgbClr val="F8F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84" name="Rectangle 136">
              <a:extLst>
                <a:ext uri="{FF2B5EF4-FFF2-40B4-BE49-F238E27FC236}">
                  <a16:creationId xmlns:a16="http://schemas.microsoft.com/office/drawing/2014/main" id="{295F830C-673A-B036-7C6A-84C4AA1D0298}"/>
                </a:ext>
              </a:extLst>
            </p:cNvPr>
            <p:cNvSpPr>
              <a:spLocks noChangeArrowheads="1"/>
            </p:cNvSpPr>
            <p:nvPr/>
          </p:nvSpPr>
          <p:spPr bwMode="auto">
            <a:xfrm>
              <a:off x="512" y="3327"/>
              <a:ext cx="5084" cy="13"/>
            </a:xfrm>
            <a:prstGeom prst="rect">
              <a:avLst/>
            </a:prstGeom>
            <a:solidFill>
              <a:srgbClr val="FAF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85" name="Rectangle 137">
              <a:extLst>
                <a:ext uri="{FF2B5EF4-FFF2-40B4-BE49-F238E27FC236}">
                  <a16:creationId xmlns:a16="http://schemas.microsoft.com/office/drawing/2014/main" id="{FB054C91-A61F-2563-5E0A-F54F848CCFE2}"/>
                </a:ext>
              </a:extLst>
            </p:cNvPr>
            <p:cNvSpPr>
              <a:spLocks noChangeArrowheads="1"/>
            </p:cNvSpPr>
            <p:nvPr/>
          </p:nvSpPr>
          <p:spPr bwMode="auto">
            <a:xfrm>
              <a:off x="512" y="3340"/>
              <a:ext cx="5084" cy="11"/>
            </a:xfrm>
            <a:prstGeom prst="rect">
              <a:avLst/>
            </a:prstGeom>
            <a:solidFill>
              <a:srgbClr val="FC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86" name="Rectangle 138">
              <a:extLst>
                <a:ext uri="{FF2B5EF4-FFF2-40B4-BE49-F238E27FC236}">
                  <a16:creationId xmlns:a16="http://schemas.microsoft.com/office/drawing/2014/main" id="{966E52BD-1398-222E-7483-684D9559FE3C}"/>
                </a:ext>
              </a:extLst>
            </p:cNvPr>
            <p:cNvSpPr>
              <a:spLocks noChangeArrowheads="1"/>
            </p:cNvSpPr>
            <p:nvPr/>
          </p:nvSpPr>
          <p:spPr bwMode="auto">
            <a:xfrm>
              <a:off x="512" y="3351"/>
              <a:ext cx="5084" cy="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87" name="Freeform 139">
              <a:extLst>
                <a:ext uri="{FF2B5EF4-FFF2-40B4-BE49-F238E27FC236}">
                  <a16:creationId xmlns:a16="http://schemas.microsoft.com/office/drawing/2014/main" id="{72A42D82-22E6-900B-CAEE-8328C5D36105}"/>
                </a:ext>
              </a:extLst>
            </p:cNvPr>
            <p:cNvSpPr>
              <a:spLocks/>
            </p:cNvSpPr>
            <p:nvPr/>
          </p:nvSpPr>
          <p:spPr bwMode="auto">
            <a:xfrm>
              <a:off x="3068" y="2717"/>
              <a:ext cx="2543" cy="635"/>
            </a:xfrm>
            <a:custGeom>
              <a:avLst/>
              <a:gdLst>
                <a:gd name="T0" fmla="*/ 0 w 2543"/>
                <a:gd name="T1" fmla="*/ 635 h 635"/>
                <a:gd name="T2" fmla="*/ 0 w 2543"/>
                <a:gd name="T3" fmla="*/ 0 h 635"/>
                <a:gd name="T4" fmla="*/ 2543 w 2543"/>
                <a:gd name="T5" fmla="*/ 635 h 635"/>
                <a:gd name="T6" fmla="*/ 0 w 2543"/>
                <a:gd name="T7" fmla="*/ 635 h 635"/>
              </a:gdLst>
              <a:ahLst/>
              <a:cxnLst>
                <a:cxn ang="0">
                  <a:pos x="T0" y="T1"/>
                </a:cxn>
                <a:cxn ang="0">
                  <a:pos x="T2" y="T3"/>
                </a:cxn>
                <a:cxn ang="0">
                  <a:pos x="T4" y="T5"/>
                </a:cxn>
                <a:cxn ang="0">
                  <a:pos x="T6" y="T7"/>
                </a:cxn>
              </a:cxnLst>
              <a:rect l="0" t="0" r="r" b="b"/>
              <a:pathLst>
                <a:path w="2543" h="635">
                  <a:moveTo>
                    <a:pt x="0" y="635"/>
                  </a:moveTo>
                  <a:lnTo>
                    <a:pt x="0" y="0"/>
                  </a:lnTo>
                  <a:lnTo>
                    <a:pt x="2543" y="635"/>
                  </a:lnTo>
                  <a:lnTo>
                    <a:pt x="0" y="635"/>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88" name="Freeform 140">
              <a:extLst>
                <a:ext uri="{FF2B5EF4-FFF2-40B4-BE49-F238E27FC236}">
                  <a16:creationId xmlns:a16="http://schemas.microsoft.com/office/drawing/2014/main" id="{EEFC0DA5-EE0B-F886-AC56-58C78CCC9729}"/>
                </a:ext>
              </a:extLst>
            </p:cNvPr>
            <p:cNvSpPr>
              <a:spLocks/>
            </p:cNvSpPr>
            <p:nvPr/>
          </p:nvSpPr>
          <p:spPr bwMode="auto">
            <a:xfrm>
              <a:off x="527" y="2717"/>
              <a:ext cx="2543" cy="635"/>
            </a:xfrm>
            <a:custGeom>
              <a:avLst/>
              <a:gdLst>
                <a:gd name="T0" fmla="*/ 2543 w 2543"/>
                <a:gd name="T1" fmla="*/ 635 h 635"/>
                <a:gd name="T2" fmla="*/ 2543 w 2543"/>
                <a:gd name="T3" fmla="*/ 0 h 635"/>
                <a:gd name="T4" fmla="*/ 0 w 2543"/>
                <a:gd name="T5" fmla="*/ 635 h 635"/>
                <a:gd name="T6" fmla="*/ 2543 w 2543"/>
                <a:gd name="T7" fmla="*/ 635 h 635"/>
              </a:gdLst>
              <a:ahLst/>
              <a:cxnLst>
                <a:cxn ang="0">
                  <a:pos x="T0" y="T1"/>
                </a:cxn>
                <a:cxn ang="0">
                  <a:pos x="T2" y="T3"/>
                </a:cxn>
                <a:cxn ang="0">
                  <a:pos x="T4" y="T5"/>
                </a:cxn>
                <a:cxn ang="0">
                  <a:pos x="T6" y="T7"/>
                </a:cxn>
              </a:cxnLst>
              <a:rect l="0" t="0" r="r" b="b"/>
              <a:pathLst>
                <a:path w="2543" h="635">
                  <a:moveTo>
                    <a:pt x="2543" y="635"/>
                  </a:moveTo>
                  <a:lnTo>
                    <a:pt x="2543" y="0"/>
                  </a:lnTo>
                  <a:lnTo>
                    <a:pt x="0" y="635"/>
                  </a:lnTo>
                  <a:lnTo>
                    <a:pt x="2543" y="635"/>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90" name="Line 141">
              <a:extLst>
                <a:ext uri="{FF2B5EF4-FFF2-40B4-BE49-F238E27FC236}">
                  <a16:creationId xmlns:a16="http://schemas.microsoft.com/office/drawing/2014/main" id="{0047D6FE-DAC9-90EB-F74E-355C3D7FB137}"/>
                </a:ext>
              </a:extLst>
            </p:cNvPr>
            <p:cNvSpPr>
              <a:spLocks noChangeShapeType="1"/>
            </p:cNvSpPr>
            <p:nvPr/>
          </p:nvSpPr>
          <p:spPr bwMode="auto">
            <a:xfrm>
              <a:off x="513" y="2704"/>
              <a:ext cx="5084" cy="2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091" name="Rectangle 142">
              <a:extLst>
                <a:ext uri="{FF2B5EF4-FFF2-40B4-BE49-F238E27FC236}">
                  <a16:creationId xmlns:a16="http://schemas.microsoft.com/office/drawing/2014/main" id="{40F71326-0F77-8CFF-1063-F3675310E1FF}"/>
                </a:ext>
              </a:extLst>
            </p:cNvPr>
            <p:cNvSpPr>
              <a:spLocks noChangeArrowheads="1"/>
            </p:cNvSpPr>
            <p:nvPr/>
          </p:nvSpPr>
          <p:spPr bwMode="auto">
            <a:xfrm>
              <a:off x="2788" y="2861"/>
              <a:ext cx="22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baseline="0" dirty="0">
                  <a:solidFill>
                    <a:srgbClr val="000000"/>
                  </a:solidFill>
                  <a:latin typeface="Calibri" panose="020F0502020204030204" pitchFamily="34" charset="0"/>
                </a:rPr>
                <a:t>75</a:t>
              </a:r>
              <a:r>
                <a:rPr lang="fr-FR" altLang="fr-FR" sz="1300" b="1" baseline="0" dirty="0">
                  <a:solidFill>
                    <a:srgbClr val="000000"/>
                  </a:solidFill>
                  <a:latin typeface="Calibri" panose="020F0502020204030204" pitchFamily="34" charset="0"/>
                </a:rPr>
                <a:t>°</a:t>
              </a:r>
              <a:endParaRPr lang="fr-FR" altLang="fr-FR" sz="1800" baseline="0" dirty="0"/>
            </a:p>
          </p:txBody>
        </p:sp>
        <p:sp>
          <p:nvSpPr>
            <p:cNvPr id="2092" name="Rectangle 143">
              <a:extLst>
                <a:ext uri="{FF2B5EF4-FFF2-40B4-BE49-F238E27FC236}">
                  <a16:creationId xmlns:a16="http://schemas.microsoft.com/office/drawing/2014/main" id="{3C7E46A9-DC3B-CDB0-D476-5789CDB97442}"/>
                </a:ext>
              </a:extLst>
            </p:cNvPr>
            <p:cNvSpPr>
              <a:spLocks noChangeArrowheads="1"/>
            </p:cNvSpPr>
            <p:nvPr/>
          </p:nvSpPr>
          <p:spPr bwMode="auto">
            <a:xfrm>
              <a:off x="2996" y="2861"/>
              <a:ext cx="24"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300" b="1" baseline="0">
                  <a:solidFill>
                    <a:srgbClr val="000000"/>
                  </a:solidFill>
                  <a:latin typeface="Calibri" panose="020F0502020204030204" pitchFamily="34" charset="0"/>
                </a:rPr>
                <a:t> </a:t>
              </a:r>
              <a:endParaRPr lang="fr-FR" altLang="fr-FR" sz="1800" baseline="0"/>
            </a:p>
          </p:txBody>
        </p:sp>
        <p:sp>
          <p:nvSpPr>
            <p:cNvPr id="2093" name="Rectangle 144">
              <a:extLst>
                <a:ext uri="{FF2B5EF4-FFF2-40B4-BE49-F238E27FC236}">
                  <a16:creationId xmlns:a16="http://schemas.microsoft.com/office/drawing/2014/main" id="{F41338C6-32DA-7E32-3714-DC319E28F114}"/>
                </a:ext>
              </a:extLst>
            </p:cNvPr>
            <p:cNvSpPr>
              <a:spLocks noChangeArrowheads="1"/>
            </p:cNvSpPr>
            <p:nvPr/>
          </p:nvSpPr>
          <p:spPr bwMode="auto">
            <a:xfrm>
              <a:off x="3174" y="2863"/>
              <a:ext cx="53"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300" b="1" baseline="0" dirty="0">
                  <a:solidFill>
                    <a:srgbClr val="000000"/>
                  </a:solidFill>
                  <a:latin typeface="Calibri" panose="020F0502020204030204" pitchFamily="34" charset="0"/>
                </a:rPr>
                <a:t>&gt;</a:t>
              </a:r>
              <a:endParaRPr lang="fr-FR" altLang="fr-FR" sz="1800" baseline="0" dirty="0"/>
            </a:p>
          </p:txBody>
        </p:sp>
        <p:sp>
          <p:nvSpPr>
            <p:cNvPr id="2094" name="Rectangle 145">
              <a:extLst>
                <a:ext uri="{FF2B5EF4-FFF2-40B4-BE49-F238E27FC236}">
                  <a16:creationId xmlns:a16="http://schemas.microsoft.com/office/drawing/2014/main" id="{5360B957-78F9-F642-4E88-560109F5D31B}"/>
                </a:ext>
              </a:extLst>
            </p:cNvPr>
            <p:cNvSpPr>
              <a:spLocks noChangeArrowheads="1"/>
            </p:cNvSpPr>
            <p:nvPr/>
          </p:nvSpPr>
          <p:spPr bwMode="auto">
            <a:xfrm>
              <a:off x="3225" y="2863"/>
              <a:ext cx="19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baseline="0" dirty="0">
                  <a:solidFill>
                    <a:srgbClr val="000000"/>
                  </a:solidFill>
                  <a:latin typeface="Calibri" panose="020F0502020204030204" pitchFamily="34" charset="0"/>
                </a:rPr>
                <a:t>95%</a:t>
              </a:r>
              <a:endParaRPr lang="fr-FR" altLang="fr-FR" sz="2000" baseline="0" dirty="0"/>
            </a:p>
          </p:txBody>
        </p:sp>
        <p:sp>
          <p:nvSpPr>
            <p:cNvPr id="2095" name="Rectangle 146">
              <a:extLst>
                <a:ext uri="{FF2B5EF4-FFF2-40B4-BE49-F238E27FC236}">
                  <a16:creationId xmlns:a16="http://schemas.microsoft.com/office/drawing/2014/main" id="{25F1C385-6B8C-87D5-E1FA-4BFBBF983488}"/>
                </a:ext>
              </a:extLst>
            </p:cNvPr>
            <p:cNvSpPr>
              <a:spLocks noChangeArrowheads="1"/>
            </p:cNvSpPr>
            <p:nvPr/>
          </p:nvSpPr>
          <p:spPr bwMode="auto">
            <a:xfrm>
              <a:off x="3408" y="2863"/>
              <a:ext cx="24"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300" b="1" baseline="0" dirty="0">
                  <a:solidFill>
                    <a:srgbClr val="000000"/>
                  </a:solidFill>
                  <a:latin typeface="Calibri" panose="020F0502020204030204" pitchFamily="34" charset="0"/>
                </a:rPr>
                <a:t> </a:t>
              </a:r>
              <a:endParaRPr lang="fr-FR" altLang="fr-FR" sz="1800" baseline="0" dirty="0"/>
            </a:p>
          </p:txBody>
        </p:sp>
        <p:sp>
          <p:nvSpPr>
            <p:cNvPr id="2096" name="Rectangle 147">
              <a:extLst>
                <a:ext uri="{FF2B5EF4-FFF2-40B4-BE49-F238E27FC236}">
                  <a16:creationId xmlns:a16="http://schemas.microsoft.com/office/drawing/2014/main" id="{62B80607-5747-64AB-F31A-F5884D46FEDC}"/>
                </a:ext>
              </a:extLst>
            </p:cNvPr>
            <p:cNvSpPr>
              <a:spLocks noChangeArrowheads="1"/>
            </p:cNvSpPr>
            <p:nvPr/>
          </p:nvSpPr>
          <p:spPr bwMode="auto">
            <a:xfrm>
              <a:off x="3488" y="2725"/>
              <a:ext cx="53"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300" b="1" baseline="0" dirty="0">
                  <a:solidFill>
                    <a:srgbClr val="000000"/>
                  </a:solidFill>
                  <a:latin typeface="Calibri" panose="020F0502020204030204" pitchFamily="34" charset="0"/>
                </a:rPr>
                <a:t>&lt;</a:t>
              </a:r>
              <a:endParaRPr lang="fr-FR" altLang="fr-FR" sz="1800" baseline="0" dirty="0"/>
            </a:p>
          </p:txBody>
        </p:sp>
        <p:sp>
          <p:nvSpPr>
            <p:cNvPr id="2097" name="Rectangle 148">
              <a:extLst>
                <a:ext uri="{FF2B5EF4-FFF2-40B4-BE49-F238E27FC236}">
                  <a16:creationId xmlns:a16="http://schemas.microsoft.com/office/drawing/2014/main" id="{2EDC450D-2E90-C357-EB6F-83D7BD722243}"/>
                </a:ext>
              </a:extLst>
            </p:cNvPr>
            <p:cNvSpPr>
              <a:spLocks noChangeArrowheads="1"/>
            </p:cNvSpPr>
            <p:nvPr/>
          </p:nvSpPr>
          <p:spPr bwMode="auto">
            <a:xfrm>
              <a:off x="3537" y="2724"/>
              <a:ext cx="134" cy="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300" b="1" baseline="0" dirty="0">
                  <a:solidFill>
                    <a:srgbClr val="000000"/>
                  </a:solidFill>
                  <a:latin typeface="Calibri" panose="020F0502020204030204" pitchFamily="34" charset="0"/>
                </a:rPr>
                <a:t>5%</a:t>
              </a:r>
              <a:endParaRPr lang="fr-FR" altLang="fr-FR" sz="1800" baseline="0" dirty="0"/>
            </a:p>
          </p:txBody>
        </p:sp>
        <p:sp>
          <p:nvSpPr>
            <p:cNvPr id="2098" name="Rectangle 149">
              <a:extLst>
                <a:ext uri="{FF2B5EF4-FFF2-40B4-BE49-F238E27FC236}">
                  <a16:creationId xmlns:a16="http://schemas.microsoft.com/office/drawing/2014/main" id="{65FBBAB4-672D-3B25-AB99-5FD4A9B38B4F}"/>
                </a:ext>
              </a:extLst>
            </p:cNvPr>
            <p:cNvSpPr>
              <a:spLocks noChangeArrowheads="1"/>
            </p:cNvSpPr>
            <p:nvPr/>
          </p:nvSpPr>
          <p:spPr bwMode="auto">
            <a:xfrm>
              <a:off x="3675" y="2713"/>
              <a:ext cx="24"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300" b="1" baseline="0">
                  <a:solidFill>
                    <a:srgbClr val="000000"/>
                  </a:solidFill>
                  <a:latin typeface="Calibri" panose="020F0502020204030204" pitchFamily="34" charset="0"/>
                </a:rPr>
                <a:t> </a:t>
              </a:r>
              <a:endParaRPr lang="fr-FR" altLang="fr-FR" sz="1800" baseline="0"/>
            </a:p>
          </p:txBody>
        </p:sp>
        <p:sp>
          <p:nvSpPr>
            <p:cNvPr id="2099" name="Freeform 150">
              <a:extLst>
                <a:ext uri="{FF2B5EF4-FFF2-40B4-BE49-F238E27FC236}">
                  <a16:creationId xmlns:a16="http://schemas.microsoft.com/office/drawing/2014/main" id="{535AB17B-CCDE-4585-2FB3-30B7930309D5}"/>
                </a:ext>
              </a:extLst>
            </p:cNvPr>
            <p:cNvSpPr>
              <a:spLocks/>
            </p:cNvSpPr>
            <p:nvPr/>
          </p:nvSpPr>
          <p:spPr bwMode="auto">
            <a:xfrm>
              <a:off x="3063" y="2062"/>
              <a:ext cx="640" cy="638"/>
            </a:xfrm>
            <a:custGeom>
              <a:avLst/>
              <a:gdLst>
                <a:gd name="T0" fmla="*/ 0 w 640"/>
                <a:gd name="T1" fmla="*/ 2 h 638"/>
                <a:gd name="T2" fmla="*/ 640 w 640"/>
                <a:gd name="T3" fmla="*/ 634 h 638"/>
                <a:gd name="T4" fmla="*/ 640 w 640"/>
                <a:gd name="T5" fmla="*/ 638 h 638"/>
              </a:gdLst>
              <a:ahLst/>
              <a:cxnLst>
                <a:cxn ang="0">
                  <a:pos x="T0" y="T1"/>
                </a:cxn>
                <a:cxn ang="0">
                  <a:pos x="T2" y="T3"/>
                </a:cxn>
                <a:cxn ang="0">
                  <a:pos x="T4" y="T5"/>
                </a:cxn>
              </a:cxnLst>
              <a:rect l="0" t="0" r="r" b="b"/>
              <a:pathLst>
                <a:path w="640" h="638">
                  <a:moveTo>
                    <a:pt x="0" y="2"/>
                  </a:moveTo>
                  <a:cubicBezTo>
                    <a:pt x="351" y="0"/>
                    <a:pt x="638" y="283"/>
                    <a:pt x="640" y="634"/>
                  </a:cubicBezTo>
                  <a:cubicBezTo>
                    <a:pt x="640" y="636"/>
                    <a:pt x="640" y="637"/>
                    <a:pt x="640" y="638"/>
                  </a:cubicBezTo>
                </a:path>
              </a:pathLst>
            </a:custGeom>
            <a:noFill/>
            <a:ln w="17463"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100" name="Rectangle 151">
              <a:extLst>
                <a:ext uri="{FF2B5EF4-FFF2-40B4-BE49-F238E27FC236}">
                  <a16:creationId xmlns:a16="http://schemas.microsoft.com/office/drawing/2014/main" id="{DBC3F314-0874-C59F-CFE4-82832AA1FCF6}"/>
                </a:ext>
              </a:extLst>
            </p:cNvPr>
            <p:cNvSpPr>
              <a:spLocks noChangeArrowheads="1"/>
            </p:cNvSpPr>
            <p:nvPr/>
          </p:nvSpPr>
          <p:spPr bwMode="auto">
            <a:xfrm>
              <a:off x="3637" y="2253"/>
              <a:ext cx="173"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300" b="1" baseline="0">
                  <a:solidFill>
                    <a:srgbClr val="FFFFFF"/>
                  </a:solidFill>
                  <a:latin typeface="Calibri" panose="020F0502020204030204" pitchFamily="34" charset="0"/>
                </a:rPr>
                <a:t>ULR</a:t>
              </a:r>
              <a:endParaRPr lang="fr-FR" altLang="fr-FR" sz="1800" baseline="0"/>
            </a:p>
          </p:txBody>
        </p:sp>
        <p:sp>
          <p:nvSpPr>
            <p:cNvPr id="2101" name="Rectangle 152">
              <a:extLst>
                <a:ext uri="{FF2B5EF4-FFF2-40B4-BE49-F238E27FC236}">
                  <a16:creationId xmlns:a16="http://schemas.microsoft.com/office/drawing/2014/main" id="{9A98943C-4ED5-69CC-74AE-685156CDDF3C}"/>
                </a:ext>
              </a:extLst>
            </p:cNvPr>
            <p:cNvSpPr>
              <a:spLocks noChangeArrowheads="1"/>
            </p:cNvSpPr>
            <p:nvPr/>
          </p:nvSpPr>
          <p:spPr bwMode="auto">
            <a:xfrm>
              <a:off x="3806" y="2253"/>
              <a:ext cx="24"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300" b="1" baseline="0">
                  <a:solidFill>
                    <a:srgbClr val="FFFFFF"/>
                  </a:solidFill>
                  <a:latin typeface="Calibri" panose="020F0502020204030204" pitchFamily="34" charset="0"/>
                </a:rPr>
                <a:t> </a:t>
              </a:r>
              <a:endParaRPr lang="fr-FR" altLang="fr-FR" sz="1800" baseline="0"/>
            </a:p>
          </p:txBody>
        </p:sp>
        <p:sp>
          <p:nvSpPr>
            <p:cNvPr id="2102" name="Rectangle 153">
              <a:extLst>
                <a:ext uri="{FF2B5EF4-FFF2-40B4-BE49-F238E27FC236}">
                  <a16:creationId xmlns:a16="http://schemas.microsoft.com/office/drawing/2014/main" id="{49F57EA3-A745-601F-487B-FF4D12B7B207}"/>
                </a:ext>
              </a:extLst>
            </p:cNvPr>
            <p:cNvSpPr>
              <a:spLocks noChangeArrowheads="1"/>
            </p:cNvSpPr>
            <p:nvPr/>
          </p:nvSpPr>
          <p:spPr bwMode="auto">
            <a:xfrm>
              <a:off x="3831" y="2253"/>
              <a:ext cx="53"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300" b="1" baseline="0">
                  <a:solidFill>
                    <a:srgbClr val="FFFFFF"/>
                  </a:solidFill>
                  <a:latin typeface="Calibri" panose="020F0502020204030204" pitchFamily="34" charset="0"/>
                </a:rPr>
                <a:t>&lt;</a:t>
              </a:r>
              <a:endParaRPr lang="fr-FR" altLang="fr-FR" sz="1800" baseline="0"/>
            </a:p>
          </p:txBody>
        </p:sp>
        <p:sp>
          <p:nvSpPr>
            <p:cNvPr id="2103" name="Rectangle 154">
              <a:extLst>
                <a:ext uri="{FF2B5EF4-FFF2-40B4-BE49-F238E27FC236}">
                  <a16:creationId xmlns:a16="http://schemas.microsoft.com/office/drawing/2014/main" id="{CD52A2C2-CC27-5521-24C1-B3A566B466A9}"/>
                </a:ext>
              </a:extLst>
            </p:cNvPr>
            <p:cNvSpPr>
              <a:spLocks noChangeArrowheads="1"/>
            </p:cNvSpPr>
            <p:nvPr/>
          </p:nvSpPr>
          <p:spPr bwMode="auto">
            <a:xfrm>
              <a:off x="3882" y="2253"/>
              <a:ext cx="130"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300" b="1" baseline="0">
                  <a:solidFill>
                    <a:srgbClr val="FFFFFF"/>
                  </a:solidFill>
                  <a:latin typeface="Calibri" panose="020F0502020204030204" pitchFamily="34" charset="0"/>
                </a:rPr>
                <a:t>1%</a:t>
              </a:r>
              <a:endParaRPr lang="fr-FR" altLang="fr-FR" sz="1800" baseline="0"/>
            </a:p>
          </p:txBody>
        </p:sp>
        <p:sp>
          <p:nvSpPr>
            <p:cNvPr id="2104" name="Rectangle 155">
              <a:extLst>
                <a:ext uri="{FF2B5EF4-FFF2-40B4-BE49-F238E27FC236}">
                  <a16:creationId xmlns:a16="http://schemas.microsoft.com/office/drawing/2014/main" id="{1254CC93-19F5-063F-CD82-B1DCFEC27F9B}"/>
                </a:ext>
              </a:extLst>
            </p:cNvPr>
            <p:cNvSpPr>
              <a:spLocks noChangeArrowheads="1"/>
            </p:cNvSpPr>
            <p:nvPr/>
          </p:nvSpPr>
          <p:spPr bwMode="auto">
            <a:xfrm>
              <a:off x="4014" y="2253"/>
              <a:ext cx="24"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300" b="1" baseline="0">
                  <a:solidFill>
                    <a:srgbClr val="FFFFFF"/>
                  </a:solidFill>
                  <a:latin typeface="Calibri" panose="020F0502020204030204" pitchFamily="34" charset="0"/>
                </a:rPr>
                <a:t> </a:t>
              </a:r>
              <a:endParaRPr lang="fr-FR" altLang="fr-FR" sz="1800" baseline="0"/>
            </a:p>
          </p:txBody>
        </p:sp>
        <p:sp>
          <p:nvSpPr>
            <p:cNvPr id="2105" name="Rectangle 156">
              <a:extLst>
                <a:ext uri="{FF2B5EF4-FFF2-40B4-BE49-F238E27FC236}">
                  <a16:creationId xmlns:a16="http://schemas.microsoft.com/office/drawing/2014/main" id="{E25893F2-1291-3014-5E62-619A828B20C9}"/>
                </a:ext>
              </a:extLst>
            </p:cNvPr>
            <p:cNvSpPr>
              <a:spLocks noChangeArrowheads="1"/>
            </p:cNvSpPr>
            <p:nvPr/>
          </p:nvSpPr>
          <p:spPr bwMode="auto">
            <a:xfrm>
              <a:off x="2361" y="2718"/>
              <a:ext cx="15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baseline="0" dirty="0">
                  <a:solidFill>
                    <a:srgbClr val="000000"/>
                  </a:solidFill>
                  <a:latin typeface="Calibri" panose="020F0502020204030204" pitchFamily="34" charset="0"/>
                </a:rPr>
                <a:t>15°</a:t>
              </a:r>
              <a:endParaRPr lang="fr-FR" altLang="fr-FR" sz="2000" baseline="0" dirty="0"/>
            </a:p>
          </p:txBody>
        </p:sp>
        <p:sp>
          <p:nvSpPr>
            <p:cNvPr id="2106" name="Rectangle 157">
              <a:extLst>
                <a:ext uri="{FF2B5EF4-FFF2-40B4-BE49-F238E27FC236}">
                  <a16:creationId xmlns:a16="http://schemas.microsoft.com/office/drawing/2014/main" id="{371FF048-345B-0721-CF79-CD1179605F7F}"/>
                </a:ext>
              </a:extLst>
            </p:cNvPr>
            <p:cNvSpPr>
              <a:spLocks noChangeArrowheads="1"/>
            </p:cNvSpPr>
            <p:nvPr/>
          </p:nvSpPr>
          <p:spPr bwMode="auto">
            <a:xfrm>
              <a:off x="2679" y="2705"/>
              <a:ext cx="24"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300" b="1" baseline="0">
                  <a:solidFill>
                    <a:srgbClr val="000000"/>
                  </a:solidFill>
                  <a:latin typeface="Calibri" panose="020F0502020204030204" pitchFamily="34" charset="0"/>
                </a:rPr>
                <a:t> </a:t>
              </a:r>
              <a:endParaRPr lang="fr-FR" altLang="fr-FR" sz="1800" baseline="0"/>
            </a:p>
          </p:txBody>
        </p:sp>
        <p:sp>
          <p:nvSpPr>
            <p:cNvPr id="2107" name="Freeform 158">
              <a:extLst>
                <a:ext uri="{FF2B5EF4-FFF2-40B4-BE49-F238E27FC236}">
                  <a16:creationId xmlns:a16="http://schemas.microsoft.com/office/drawing/2014/main" id="{F19C04BA-8C86-6BE4-047B-58F40DC64425}"/>
                </a:ext>
              </a:extLst>
            </p:cNvPr>
            <p:cNvSpPr>
              <a:spLocks/>
            </p:cNvSpPr>
            <p:nvPr/>
          </p:nvSpPr>
          <p:spPr bwMode="auto">
            <a:xfrm>
              <a:off x="3065" y="2707"/>
              <a:ext cx="650" cy="643"/>
            </a:xfrm>
            <a:custGeom>
              <a:avLst/>
              <a:gdLst>
                <a:gd name="T0" fmla="*/ 646 w 650"/>
                <a:gd name="T1" fmla="*/ 0 h 643"/>
                <a:gd name="T2" fmla="*/ 17 w 650"/>
                <a:gd name="T3" fmla="*/ 642 h 643"/>
                <a:gd name="T4" fmla="*/ 0 w 650"/>
                <a:gd name="T5" fmla="*/ 642 h 643"/>
              </a:gdLst>
              <a:ahLst/>
              <a:cxnLst>
                <a:cxn ang="0">
                  <a:pos x="T0" y="T1"/>
                </a:cxn>
                <a:cxn ang="0">
                  <a:pos x="T2" y="T3"/>
                </a:cxn>
                <a:cxn ang="0">
                  <a:pos x="T4" y="T5"/>
                </a:cxn>
              </a:cxnLst>
              <a:rect l="0" t="0" r="r" b="b"/>
              <a:pathLst>
                <a:path w="650" h="643">
                  <a:moveTo>
                    <a:pt x="646" y="0"/>
                  </a:moveTo>
                  <a:cubicBezTo>
                    <a:pt x="650" y="350"/>
                    <a:pt x="369" y="638"/>
                    <a:pt x="17" y="642"/>
                  </a:cubicBezTo>
                  <a:cubicBezTo>
                    <a:pt x="12" y="643"/>
                    <a:pt x="6" y="643"/>
                    <a:pt x="0" y="642"/>
                  </a:cubicBezTo>
                </a:path>
              </a:pathLst>
            </a:custGeom>
            <a:noFill/>
            <a:ln w="17463" cap="flat">
              <a:solidFill>
                <a:srgbClr val="5482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108" name="Rectangle 159">
              <a:extLst>
                <a:ext uri="{FF2B5EF4-FFF2-40B4-BE49-F238E27FC236}">
                  <a16:creationId xmlns:a16="http://schemas.microsoft.com/office/drawing/2014/main" id="{25087A19-4343-CED5-F9BD-9DACE191B8EC}"/>
                </a:ext>
              </a:extLst>
            </p:cNvPr>
            <p:cNvSpPr>
              <a:spLocks noChangeArrowheads="1"/>
            </p:cNvSpPr>
            <p:nvPr/>
          </p:nvSpPr>
          <p:spPr bwMode="auto">
            <a:xfrm>
              <a:off x="3626" y="3109"/>
              <a:ext cx="262"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300" b="1" baseline="0" dirty="0">
                  <a:solidFill>
                    <a:srgbClr val="538135"/>
                  </a:solidFill>
                  <a:latin typeface="Calibri" panose="020F0502020204030204" pitchFamily="34" charset="0"/>
                </a:rPr>
                <a:t>100% </a:t>
              </a:r>
              <a:endParaRPr lang="fr-FR" altLang="fr-FR" sz="1800" baseline="0" dirty="0"/>
            </a:p>
          </p:txBody>
        </p:sp>
        <p:sp>
          <p:nvSpPr>
            <p:cNvPr id="2109" name="Rectangle 160">
              <a:extLst>
                <a:ext uri="{FF2B5EF4-FFF2-40B4-BE49-F238E27FC236}">
                  <a16:creationId xmlns:a16="http://schemas.microsoft.com/office/drawing/2014/main" id="{B9761635-8B99-EB19-2D6D-64C146389427}"/>
                </a:ext>
              </a:extLst>
            </p:cNvPr>
            <p:cNvSpPr>
              <a:spLocks noChangeArrowheads="1"/>
            </p:cNvSpPr>
            <p:nvPr/>
          </p:nvSpPr>
          <p:spPr bwMode="auto">
            <a:xfrm>
              <a:off x="3813" y="3104"/>
              <a:ext cx="32"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300" b="1" baseline="0" dirty="0">
                  <a:solidFill>
                    <a:srgbClr val="538135"/>
                  </a:solidFill>
                  <a:latin typeface="Calibri" panose="020F0502020204030204" pitchFamily="34" charset="0"/>
                </a:rPr>
                <a:t>-</a:t>
              </a:r>
              <a:endParaRPr lang="fr-FR" altLang="fr-FR" sz="1800" baseline="0" dirty="0"/>
            </a:p>
          </p:txBody>
        </p:sp>
        <p:sp>
          <p:nvSpPr>
            <p:cNvPr id="2110" name="Rectangle 161">
              <a:extLst>
                <a:ext uri="{FF2B5EF4-FFF2-40B4-BE49-F238E27FC236}">
                  <a16:creationId xmlns:a16="http://schemas.microsoft.com/office/drawing/2014/main" id="{09BB03A4-E1C9-6977-9660-8E17DE6E0664}"/>
                </a:ext>
              </a:extLst>
            </p:cNvPr>
            <p:cNvSpPr>
              <a:spLocks noChangeArrowheads="1"/>
            </p:cNvSpPr>
            <p:nvPr/>
          </p:nvSpPr>
          <p:spPr bwMode="auto">
            <a:xfrm>
              <a:off x="3919" y="3025"/>
              <a:ext cx="24"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300" b="1" baseline="0">
                  <a:solidFill>
                    <a:srgbClr val="538135"/>
                  </a:solidFill>
                  <a:latin typeface="Calibri" panose="020F0502020204030204" pitchFamily="34" charset="0"/>
                </a:rPr>
                <a:t> </a:t>
              </a:r>
              <a:endParaRPr lang="fr-FR" altLang="fr-FR" sz="1800" baseline="0"/>
            </a:p>
          </p:txBody>
        </p:sp>
        <p:sp>
          <p:nvSpPr>
            <p:cNvPr id="2111" name="Rectangle 162">
              <a:extLst>
                <a:ext uri="{FF2B5EF4-FFF2-40B4-BE49-F238E27FC236}">
                  <a16:creationId xmlns:a16="http://schemas.microsoft.com/office/drawing/2014/main" id="{6C2349FC-A852-CB2D-3BE9-58D63968DFA4}"/>
                </a:ext>
              </a:extLst>
            </p:cNvPr>
            <p:cNvSpPr>
              <a:spLocks noChangeArrowheads="1"/>
            </p:cNvSpPr>
            <p:nvPr/>
          </p:nvSpPr>
          <p:spPr bwMode="auto">
            <a:xfrm>
              <a:off x="3861" y="3109"/>
              <a:ext cx="173"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300" b="1" baseline="0" dirty="0">
                  <a:solidFill>
                    <a:srgbClr val="538135"/>
                  </a:solidFill>
                  <a:latin typeface="Calibri" panose="020F0502020204030204" pitchFamily="34" charset="0"/>
                </a:rPr>
                <a:t>ULR</a:t>
              </a:r>
              <a:endParaRPr lang="fr-FR" altLang="fr-FR" sz="1800" baseline="0" dirty="0"/>
            </a:p>
          </p:txBody>
        </p:sp>
        <p:sp>
          <p:nvSpPr>
            <p:cNvPr id="1534016" name="Rectangle 163">
              <a:extLst>
                <a:ext uri="{FF2B5EF4-FFF2-40B4-BE49-F238E27FC236}">
                  <a16:creationId xmlns:a16="http://schemas.microsoft.com/office/drawing/2014/main" id="{71B754FE-3F32-94F0-63C3-72E72D00EB61}"/>
                </a:ext>
              </a:extLst>
            </p:cNvPr>
            <p:cNvSpPr>
              <a:spLocks noChangeArrowheads="1"/>
            </p:cNvSpPr>
            <p:nvPr/>
          </p:nvSpPr>
          <p:spPr bwMode="auto">
            <a:xfrm>
              <a:off x="4113" y="3025"/>
              <a:ext cx="24"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300" b="1" baseline="0">
                  <a:solidFill>
                    <a:srgbClr val="538135"/>
                  </a:solidFill>
                  <a:latin typeface="Calibri" panose="020F0502020204030204" pitchFamily="34" charset="0"/>
                </a:rPr>
                <a:t> </a:t>
              </a:r>
              <a:endParaRPr lang="fr-FR" altLang="fr-FR" sz="1800" baseline="0"/>
            </a:p>
          </p:txBody>
        </p:sp>
        <p:sp>
          <p:nvSpPr>
            <p:cNvPr id="1534017" name="Rectangle 164">
              <a:extLst>
                <a:ext uri="{FF2B5EF4-FFF2-40B4-BE49-F238E27FC236}">
                  <a16:creationId xmlns:a16="http://schemas.microsoft.com/office/drawing/2014/main" id="{17017094-113F-A5A5-B544-B55714A18367}"/>
                </a:ext>
              </a:extLst>
            </p:cNvPr>
            <p:cNvSpPr>
              <a:spLocks noChangeArrowheads="1"/>
            </p:cNvSpPr>
            <p:nvPr/>
          </p:nvSpPr>
          <p:spPr bwMode="auto">
            <a:xfrm>
              <a:off x="4003" y="3108"/>
              <a:ext cx="53"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300" b="1" baseline="0" dirty="0">
                  <a:solidFill>
                    <a:srgbClr val="538135"/>
                  </a:solidFill>
                  <a:latin typeface="Calibri" panose="020F0502020204030204" pitchFamily="34" charset="0"/>
                </a:rPr>
                <a:t>&gt;</a:t>
              </a:r>
              <a:endParaRPr lang="fr-FR" altLang="fr-FR" sz="1800" baseline="0" dirty="0"/>
            </a:p>
          </p:txBody>
        </p:sp>
        <p:sp>
          <p:nvSpPr>
            <p:cNvPr id="1534018" name="Rectangle 165">
              <a:extLst>
                <a:ext uri="{FF2B5EF4-FFF2-40B4-BE49-F238E27FC236}">
                  <a16:creationId xmlns:a16="http://schemas.microsoft.com/office/drawing/2014/main" id="{A5F8EB8E-F8D7-0474-0069-FBE3C9CED04E}"/>
                </a:ext>
              </a:extLst>
            </p:cNvPr>
            <p:cNvSpPr>
              <a:spLocks noChangeArrowheads="1"/>
            </p:cNvSpPr>
            <p:nvPr/>
          </p:nvSpPr>
          <p:spPr bwMode="auto">
            <a:xfrm>
              <a:off x="4077" y="3109"/>
              <a:ext cx="184"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300" b="1" baseline="0" dirty="0">
                  <a:solidFill>
                    <a:srgbClr val="538135"/>
                  </a:solidFill>
                  <a:latin typeface="Calibri" panose="020F0502020204030204" pitchFamily="34" charset="0"/>
                </a:rPr>
                <a:t>99%</a:t>
              </a:r>
              <a:endParaRPr lang="fr-FR" altLang="fr-FR" sz="1800" baseline="0" dirty="0"/>
            </a:p>
          </p:txBody>
        </p:sp>
        <p:sp>
          <p:nvSpPr>
            <p:cNvPr id="1534019" name="Rectangle 166">
              <a:extLst>
                <a:ext uri="{FF2B5EF4-FFF2-40B4-BE49-F238E27FC236}">
                  <a16:creationId xmlns:a16="http://schemas.microsoft.com/office/drawing/2014/main" id="{92F9EBA9-5332-F5FC-A197-C91C49A5A652}"/>
                </a:ext>
              </a:extLst>
            </p:cNvPr>
            <p:cNvSpPr>
              <a:spLocks noChangeArrowheads="1"/>
            </p:cNvSpPr>
            <p:nvPr/>
          </p:nvSpPr>
          <p:spPr bwMode="auto">
            <a:xfrm>
              <a:off x="4372" y="3025"/>
              <a:ext cx="24"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fr-FR" altLang="fr-FR" sz="1300" b="1" baseline="0">
                  <a:solidFill>
                    <a:srgbClr val="538135"/>
                  </a:solidFill>
                  <a:latin typeface="Calibri" panose="020F0502020204030204" pitchFamily="34" charset="0"/>
                </a:rPr>
                <a:t> </a:t>
              </a:r>
              <a:endParaRPr lang="fr-FR" altLang="fr-FR" sz="1800" baseline="0"/>
            </a:p>
          </p:txBody>
        </p:sp>
        <p:sp>
          <p:nvSpPr>
            <p:cNvPr id="1534020" name="Line 167">
              <a:extLst>
                <a:ext uri="{FF2B5EF4-FFF2-40B4-BE49-F238E27FC236}">
                  <a16:creationId xmlns:a16="http://schemas.microsoft.com/office/drawing/2014/main" id="{9C90DAA1-CDA2-19F5-D9A0-A45321F306FB}"/>
                </a:ext>
              </a:extLst>
            </p:cNvPr>
            <p:cNvSpPr>
              <a:spLocks noChangeShapeType="1"/>
            </p:cNvSpPr>
            <p:nvPr/>
          </p:nvSpPr>
          <p:spPr bwMode="auto">
            <a:xfrm>
              <a:off x="3069" y="1861"/>
              <a:ext cx="2" cy="1497"/>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grpSp>
      <p:sp>
        <p:nvSpPr>
          <p:cNvPr id="1534021" name="Rectangle 2">
            <a:extLst>
              <a:ext uri="{FF2B5EF4-FFF2-40B4-BE49-F238E27FC236}">
                <a16:creationId xmlns:a16="http://schemas.microsoft.com/office/drawing/2014/main" id="{7CAD30EE-5A04-7B59-040D-D15DBCFB6D9E}"/>
              </a:ext>
            </a:extLst>
          </p:cNvPr>
          <p:cNvSpPr>
            <a:spLocks noChangeArrowheads="1"/>
          </p:cNvSpPr>
          <p:nvPr/>
        </p:nvSpPr>
        <p:spPr bwMode="auto">
          <a:xfrm>
            <a:off x="240547" y="1517206"/>
            <a:ext cx="1176651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hangingPunct="0"/>
            <a:r>
              <a:rPr lang="fr-FR" altLang="fr-FR" b="1" i="1" baseline="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R</a:t>
            </a:r>
            <a:r>
              <a:rPr lang="fr-FR" altLang="fr-FR" b="1" i="1" baseline="0" dirty="0">
                <a:solidFill>
                  <a:schemeClr val="bg1"/>
                </a:solidFill>
                <a:latin typeface="Calibri" panose="020F0502020204030204" pitchFamily="34" charset="0"/>
                <a:ea typeface="Calibri" panose="020F0502020204030204" pitchFamily="34" charset="0"/>
                <a:cs typeface="Times New Roman" panose="02020603050405020304" pitchFamily="18" charset="0"/>
              </a:rPr>
              <a:t>é</a:t>
            </a:r>
            <a:r>
              <a:rPr lang="fr-FR" altLang="fr-FR" b="1" i="1" baseline="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partition angulaire		                 	                                            			              Distribution des flux lumineux</a:t>
            </a:r>
            <a:endParaRPr lang="fr-FR" altLang="fr-FR" baseline="0" dirty="0">
              <a:solidFill>
                <a:schemeClr val="bg1"/>
              </a:solidFill>
            </a:endParaRPr>
          </a:p>
          <a:p>
            <a:pPr eaLnBrk="0" hangingPunct="0"/>
            <a:endParaRPr lang="fr-FR" altLang="fr-FR" baseline="0" dirty="0">
              <a:solidFill>
                <a:schemeClr val="bg1"/>
              </a:solidFill>
            </a:endParaRPr>
          </a:p>
        </p:txBody>
      </p:sp>
      <p:sp>
        <p:nvSpPr>
          <p:cNvPr id="1534022" name="Rectangle 2">
            <a:extLst>
              <a:ext uri="{FF2B5EF4-FFF2-40B4-BE49-F238E27FC236}">
                <a16:creationId xmlns:a16="http://schemas.microsoft.com/office/drawing/2014/main" id="{EB5D85A8-1DCF-7343-9089-602C10527DD0}"/>
              </a:ext>
            </a:extLst>
          </p:cNvPr>
          <p:cNvSpPr>
            <a:spLocks noChangeArrowheads="1"/>
          </p:cNvSpPr>
          <p:nvPr/>
        </p:nvSpPr>
        <p:spPr bwMode="auto">
          <a:xfrm>
            <a:off x="180142" y="3649099"/>
            <a:ext cx="182006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eaLnBrk="0" hangingPunct="0"/>
            <a:r>
              <a:rPr lang="fr-FR" altLang="fr-FR" b="1" i="1" baseline="0" dirty="0">
                <a:latin typeface="Times New Roman" panose="02020603050405020304" pitchFamily="18" charset="0"/>
                <a:ea typeface="Calibri" panose="020F0502020204030204" pitchFamily="34" charset="0"/>
                <a:cs typeface="Times New Roman" panose="02020603050405020304" pitchFamily="18" charset="0"/>
              </a:rPr>
              <a:t>Schéma à l’échelle</a:t>
            </a:r>
            <a:endParaRPr lang="fr-FR" altLang="fr-FR" sz="900" baseline="0" dirty="0"/>
          </a:p>
        </p:txBody>
      </p:sp>
      <p:sp>
        <p:nvSpPr>
          <p:cNvPr id="1534023" name="Rectangle 3">
            <a:extLst>
              <a:ext uri="{FF2B5EF4-FFF2-40B4-BE49-F238E27FC236}">
                <a16:creationId xmlns:a16="http://schemas.microsoft.com/office/drawing/2014/main" id="{C54C5719-6F34-0C53-67E9-3C25288C8909}"/>
              </a:ext>
            </a:extLst>
          </p:cNvPr>
          <p:cNvSpPr txBox="1">
            <a:spLocks noChangeArrowheads="1"/>
          </p:cNvSpPr>
          <p:nvPr/>
        </p:nvSpPr>
        <p:spPr>
          <a:xfrm>
            <a:off x="138083" y="5066514"/>
            <a:ext cx="11906572" cy="1585692"/>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wrap="square" lIns="92075" tIns="46038" rIns="92075" bIns="46038" rtlCol="0">
            <a:sp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5725" indent="0">
              <a:lnSpc>
                <a:spcPct val="100000"/>
              </a:lnSpc>
              <a:spcBef>
                <a:spcPts val="600"/>
              </a:spcBef>
              <a:spcAft>
                <a:spcPts val="300"/>
              </a:spcAft>
              <a:buClr>
                <a:srgbClr val="DDAB63"/>
              </a:buClr>
              <a:buSzPct val="100000"/>
              <a:buNone/>
            </a:pPr>
            <a:endParaRPr lang="fr-FR" altLang="fr-FR" sz="100" b="0" baseline="0" dirty="0"/>
          </a:p>
          <a:p>
            <a:pPr marL="85725" indent="0">
              <a:lnSpc>
                <a:spcPct val="100000"/>
              </a:lnSpc>
              <a:spcBef>
                <a:spcPts val="600"/>
              </a:spcBef>
              <a:spcAft>
                <a:spcPts val="300"/>
              </a:spcAft>
              <a:buClr>
                <a:srgbClr val="DDAB63"/>
              </a:buClr>
              <a:buSzPct val="100000"/>
              <a:buNone/>
            </a:pPr>
            <a:r>
              <a:rPr lang="fr-FR" altLang="fr-FR" sz="1800" b="0" baseline="0" dirty="0" err="1">
                <a:solidFill>
                  <a:srgbClr val="92D050"/>
                </a:solidFill>
              </a:rPr>
              <a:t>Upward</a:t>
            </a:r>
            <a:r>
              <a:rPr lang="fr-FR" altLang="fr-FR" sz="1800" b="0" baseline="0" dirty="0">
                <a:solidFill>
                  <a:srgbClr val="92D050"/>
                </a:solidFill>
              </a:rPr>
              <a:t> Light Ratio &lt; 1% </a:t>
            </a:r>
            <a:r>
              <a:rPr lang="fr-FR" altLang="fr-FR" sz="1800" b="0" baseline="0" dirty="0"/>
              <a:t>: donnée catalogue</a:t>
            </a:r>
          </a:p>
          <a:p>
            <a:pPr marL="85725" indent="0">
              <a:lnSpc>
                <a:spcPct val="100000"/>
              </a:lnSpc>
              <a:spcBef>
                <a:spcPts val="600"/>
              </a:spcBef>
              <a:spcAft>
                <a:spcPts val="300"/>
              </a:spcAft>
              <a:buClr>
                <a:srgbClr val="DDAB63"/>
              </a:buClr>
              <a:buSzPct val="100000"/>
              <a:buNone/>
            </a:pPr>
            <a:r>
              <a:rPr lang="fr-FR" altLang="fr-FR" sz="1800" b="0" baseline="0" dirty="0" err="1">
                <a:solidFill>
                  <a:srgbClr val="92D050"/>
                </a:solidFill>
              </a:rPr>
              <a:t>Upward</a:t>
            </a:r>
            <a:r>
              <a:rPr lang="fr-FR" altLang="fr-FR" sz="1800" b="0" baseline="0" dirty="0">
                <a:solidFill>
                  <a:srgbClr val="92D050"/>
                </a:solidFill>
              </a:rPr>
              <a:t> Light Ratio &lt; 4% </a:t>
            </a:r>
            <a:r>
              <a:rPr lang="fr-FR" altLang="fr-FR" sz="1800" b="0" baseline="0" dirty="0"/>
              <a:t>: tolérance en conditions d’installation (inclinaison support)</a:t>
            </a:r>
          </a:p>
          <a:p>
            <a:pPr marL="85725" indent="0">
              <a:lnSpc>
                <a:spcPct val="100000"/>
              </a:lnSpc>
              <a:spcBef>
                <a:spcPts val="600"/>
              </a:spcBef>
              <a:spcAft>
                <a:spcPts val="300"/>
              </a:spcAft>
              <a:buClr>
                <a:srgbClr val="DDAB63"/>
              </a:buClr>
              <a:buSzPct val="100000"/>
              <a:buNone/>
            </a:pPr>
            <a:endParaRPr lang="fr-FR" altLang="fr-FR" sz="1050" b="0" baseline="0" dirty="0"/>
          </a:p>
          <a:p>
            <a:pPr marL="85725" indent="0">
              <a:lnSpc>
                <a:spcPct val="100000"/>
              </a:lnSpc>
              <a:spcBef>
                <a:spcPts val="600"/>
              </a:spcBef>
              <a:spcAft>
                <a:spcPts val="300"/>
              </a:spcAft>
              <a:buClr>
                <a:srgbClr val="DDAB63"/>
              </a:buClr>
              <a:buSzPct val="100000"/>
              <a:buNone/>
            </a:pPr>
            <a:r>
              <a:rPr lang="fr-FR" altLang="fr-FR" sz="1800" b="0" baseline="0" dirty="0"/>
              <a:t>Prescription « invérifiable » in-situ, mais les fabricants de luminaires se sont conformés à la </a:t>
            </a:r>
            <a:r>
              <a:rPr lang="fr-FR" altLang="fr-FR" sz="1800" b="0" baseline="0" dirty="0">
                <a:solidFill>
                  <a:srgbClr val="92D050"/>
                </a:solidFill>
              </a:rPr>
              <a:t>prescription</a:t>
            </a:r>
            <a:endParaRPr lang="fr-FR" altLang="fr-FR" sz="1800" b="0" baseline="0" dirty="0"/>
          </a:p>
        </p:txBody>
      </p:sp>
    </p:spTree>
    <p:extLst>
      <p:ext uri="{BB962C8B-B14F-4D97-AF65-F5344CB8AC3E}">
        <p14:creationId xmlns:p14="http://schemas.microsoft.com/office/powerpoint/2010/main" val="147956241"/>
      </p:ext>
    </p:extLst>
  </p:cSld>
  <p:clrMapOvr>
    <a:masterClrMapping/>
  </p:clrMapOvr>
  <p:transition>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3954" name="Rectangle 2"/>
          <p:cNvSpPr>
            <a:spLocks noGrp="1" noChangeArrowheads="1"/>
          </p:cNvSpPr>
          <p:nvPr>
            <p:ph type="title"/>
          </p:nvPr>
        </p:nvSpPr>
        <p:spPr>
          <a:xfrm>
            <a:off x="64265" y="70968"/>
            <a:ext cx="11074378" cy="756513"/>
          </a:xfr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a:bodyPr>
          <a:lstStyle/>
          <a:p>
            <a:pPr fontAlgn="auto">
              <a:spcBef>
                <a:spcPts val="600"/>
              </a:spcBef>
              <a:spcAft>
                <a:spcPts val="600"/>
              </a:spcAft>
            </a:pPr>
            <a:r>
              <a:rPr lang="fr-FR" altLang="fr-FR" sz="3600" dirty="0"/>
              <a:t>Le flux lumineux perdu (</a:t>
            </a:r>
            <a:r>
              <a:rPr lang="fr-FR" altLang="fr-FR" sz="3600" dirty="0">
                <a:hlinkClick r:id="rId3"/>
              </a:rPr>
              <a:t>art. 3-II-1 &amp; 2</a:t>
            </a:r>
            <a:r>
              <a:rPr lang="fr-FR" altLang="fr-FR" sz="3600" dirty="0"/>
              <a:t> - </a:t>
            </a:r>
            <a:r>
              <a:rPr lang="fr-FR" altLang="fr-FR" sz="3600" dirty="0">
                <a:hlinkClick r:id="rId4"/>
              </a:rPr>
              <a:t>art. 8</a:t>
            </a:r>
            <a:r>
              <a:rPr lang="fr-FR" altLang="fr-FR" sz="3600" dirty="0"/>
              <a:t>)</a:t>
            </a:r>
            <a:endParaRPr lang="fr-FR" altLang="fr-FR" sz="3600" b="1" dirty="0"/>
          </a:p>
        </p:txBody>
      </p:sp>
      <p:sp>
        <p:nvSpPr>
          <p:cNvPr id="3" name="Rectangle 4"/>
          <p:cNvSpPr>
            <a:spLocks noChangeArrowheads="1"/>
          </p:cNvSpPr>
          <p:nvPr/>
        </p:nvSpPr>
        <p:spPr bwMode="auto">
          <a:xfrm>
            <a:off x="1524001" y="10036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3"/>
          <p:cNvSpPr txBox="1">
            <a:spLocks noChangeArrowheads="1"/>
          </p:cNvSpPr>
          <p:nvPr/>
        </p:nvSpPr>
        <p:spPr>
          <a:xfrm>
            <a:off x="64265" y="910326"/>
            <a:ext cx="12071246" cy="5590593"/>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lIns="92075" tIns="46038" rIns="92075" bIns="46038"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5725" indent="-85725">
              <a:lnSpc>
                <a:spcPct val="100000"/>
              </a:lnSpc>
              <a:spcBef>
                <a:spcPts val="1800"/>
              </a:spcBef>
              <a:spcAft>
                <a:spcPts val="300"/>
              </a:spcAft>
              <a:buClr>
                <a:srgbClr val="DDAB63"/>
              </a:buClr>
              <a:buSzPct val="100000"/>
              <a:buNone/>
            </a:pPr>
            <a:r>
              <a:rPr lang="fr-FR" altLang="fr-FR" sz="2000" b="0" baseline="0"/>
              <a:t>Exemples d’installations :</a:t>
            </a:r>
            <a:endParaRPr lang="fr-FR" altLang="fr-FR" sz="2000" b="0" baseline="0" dirty="0"/>
          </a:p>
          <a:p>
            <a:pPr marL="357188" indent="-357188">
              <a:lnSpc>
                <a:spcPct val="100000"/>
              </a:lnSpc>
              <a:spcBef>
                <a:spcPts val="1200"/>
              </a:spcBef>
              <a:spcAft>
                <a:spcPts val="300"/>
              </a:spcAft>
              <a:buClr>
                <a:schemeClr val="accent4"/>
              </a:buClr>
              <a:buSzPct val="100000"/>
            </a:pPr>
            <a:r>
              <a:rPr lang="fr-FR" altLang="fr-FR" sz="1800" b="0" baseline="0" dirty="0"/>
              <a:t>L’éclairage de style est dans un régime de dérogation (tolérance ULR &lt;4% valeur catalogue) ; </a:t>
            </a:r>
          </a:p>
          <a:p>
            <a:pPr marL="0" indent="363538">
              <a:lnSpc>
                <a:spcPct val="100000"/>
              </a:lnSpc>
              <a:spcBef>
                <a:spcPts val="600"/>
              </a:spcBef>
              <a:spcAft>
                <a:spcPts val="300"/>
              </a:spcAft>
              <a:buClr>
                <a:schemeClr val="accent4"/>
              </a:buClr>
              <a:buSzPct val="100000"/>
              <a:buNone/>
            </a:pPr>
            <a:r>
              <a:rPr lang="fr-FR" altLang="fr-FR" sz="1800" b="0" baseline="0" dirty="0">
                <a:solidFill>
                  <a:srgbClr val="92D050"/>
                </a:solidFill>
              </a:rPr>
              <a:t>Les modèles </a:t>
            </a:r>
            <a:r>
              <a:rPr lang="fr-FR" altLang="fr-FR" sz="1800" baseline="0" dirty="0">
                <a:solidFill>
                  <a:srgbClr val="92D050"/>
                </a:solidFill>
              </a:rPr>
              <a:t>sans vitres </a:t>
            </a:r>
            <a:r>
              <a:rPr lang="fr-FR" altLang="fr-FR" sz="1800" b="0" baseline="0" dirty="0">
                <a:solidFill>
                  <a:srgbClr val="92D050"/>
                </a:solidFill>
              </a:rPr>
              <a:t>sont conformes</a:t>
            </a:r>
            <a:r>
              <a:rPr lang="fr-FR" altLang="fr-FR" sz="1800" b="0" baseline="0" dirty="0"/>
              <a:t> (&lt;1% vers le haut)</a:t>
            </a:r>
          </a:p>
          <a:p>
            <a:pPr marL="357188" indent="-357188">
              <a:lnSpc>
                <a:spcPct val="100000"/>
              </a:lnSpc>
              <a:spcBef>
                <a:spcPts val="1200"/>
              </a:spcBef>
              <a:spcAft>
                <a:spcPts val="300"/>
              </a:spcAft>
              <a:buClr>
                <a:schemeClr val="accent4"/>
              </a:buClr>
              <a:buSzPct val="100000"/>
            </a:pPr>
            <a:r>
              <a:rPr lang="fr-FR" altLang="fr-FR" sz="1800" baseline="0" dirty="0">
                <a:solidFill>
                  <a:srgbClr val="92D050"/>
                </a:solidFill>
                <a:hlinkClick r:id="rId5"/>
              </a:rPr>
              <a:t>l’obligation rétroactive de réglage de l’orientation</a:t>
            </a:r>
            <a:r>
              <a:rPr lang="fr-FR" altLang="fr-FR" sz="1800" b="0" baseline="0" dirty="0">
                <a:hlinkClick r:id="rId5"/>
              </a:rPr>
              <a:t> </a:t>
            </a:r>
            <a:r>
              <a:rPr lang="fr-FR" altLang="fr-FR" sz="1800" b="0" baseline="0" dirty="0"/>
              <a:t>(</a:t>
            </a:r>
            <a:r>
              <a:rPr lang="fr-FR" altLang="fr-FR" sz="1800" b="0" baseline="0" dirty="0">
                <a:hlinkClick r:id="rId4"/>
              </a:rPr>
              <a:t>art. 8</a:t>
            </a:r>
            <a:r>
              <a:rPr lang="fr-FR" altLang="fr-FR" sz="1800" b="0" baseline="0" dirty="0"/>
              <a:t>) :                                                                                                   </a:t>
            </a:r>
          </a:p>
          <a:p>
            <a:pPr marL="628650" lvl="1" indent="-271463">
              <a:lnSpc>
                <a:spcPct val="100000"/>
              </a:lnSpc>
              <a:spcBef>
                <a:spcPts val="600"/>
              </a:spcBef>
              <a:spcAft>
                <a:spcPts val="300"/>
              </a:spcAft>
              <a:buClr>
                <a:schemeClr val="accent4"/>
              </a:buClr>
              <a:buSzPct val="100000"/>
            </a:pPr>
            <a:r>
              <a:rPr lang="fr-FR" altLang="fr-FR" sz="1600" b="0" baseline="0" dirty="0"/>
              <a:t>exercice du pouvoir de police du Maire sur le domaine privé ;</a:t>
            </a:r>
          </a:p>
          <a:p>
            <a:pPr marL="628650" lvl="1" indent="-271463">
              <a:lnSpc>
                <a:spcPct val="100000"/>
              </a:lnSpc>
              <a:spcBef>
                <a:spcPts val="600"/>
              </a:spcBef>
              <a:spcAft>
                <a:spcPts val="300"/>
              </a:spcAft>
              <a:buClr>
                <a:schemeClr val="accent4"/>
              </a:buClr>
              <a:buSzPct val="100000"/>
            </a:pPr>
            <a:r>
              <a:rPr lang="fr-FR" altLang="fr-FR" sz="1600" b="0" baseline="0" dirty="0"/>
              <a:t>en pratique, </a:t>
            </a:r>
            <a:r>
              <a:rPr lang="fr-FR" altLang="fr-FR" sz="1600" baseline="0" dirty="0">
                <a:solidFill>
                  <a:srgbClr val="92D050"/>
                </a:solidFill>
              </a:rPr>
              <a:t>orientation des luminaires et projecteurs à l’horizontale :</a:t>
            </a:r>
            <a:endParaRPr lang="fr-FR" altLang="fr-FR" sz="1600" b="0" baseline="0" dirty="0"/>
          </a:p>
          <a:p>
            <a:pPr marL="0" indent="0">
              <a:spcBef>
                <a:spcPts val="600"/>
              </a:spcBef>
              <a:spcAft>
                <a:spcPts val="0"/>
              </a:spcAft>
              <a:buClr>
                <a:srgbClr val="DDAB63"/>
              </a:buClr>
              <a:buSzPct val="100000"/>
              <a:buNone/>
            </a:pPr>
            <a:endParaRPr lang="fr-FR" altLang="fr-FR" sz="1400" b="0" baseline="0" dirty="0"/>
          </a:p>
          <a:p>
            <a:pPr marL="355600" indent="-355600">
              <a:spcBef>
                <a:spcPts val="600"/>
              </a:spcBef>
              <a:spcAft>
                <a:spcPts val="0"/>
              </a:spcAft>
              <a:buClr>
                <a:srgbClr val="DDAB63"/>
              </a:buClr>
              <a:buSzPct val="100000"/>
            </a:pPr>
            <a:endParaRPr lang="fr-FR" altLang="fr-FR" sz="1400" baseline="0" dirty="0"/>
          </a:p>
        </p:txBody>
      </p:sp>
      <p:cxnSp>
        <p:nvCxnSpPr>
          <p:cNvPr id="52" name="Connecteur droit avec flèche 51"/>
          <p:cNvCxnSpPr>
            <a:cxnSpLocks/>
          </p:cNvCxnSpPr>
          <p:nvPr/>
        </p:nvCxnSpPr>
        <p:spPr>
          <a:xfrm>
            <a:off x="6780076" y="1988840"/>
            <a:ext cx="3204356" cy="0"/>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pic>
        <p:nvPicPr>
          <p:cNvPr id="54" name="Image 53"/>
          <p:cNvPicPr>
            <a:picLocks noChangeAspect="1"/>
          </p:cNvPicPr>
          <p:nvPr/>
        </p:nvPicPr>
        <p:blipFill>
          <a:blip r:embed="rId6"/>
          <a:stretch>
            <a:fillRect/>
          </a:stretch>
        </p:blipFill>
        <p:spPr>
          <a:xfrm>
            <a:off x="10164452" y="1880828"/>
            <a:ext cx="1833551" cy="2816944"/>
          </a:xfrm>
          <a:prstGeom prst="rect">
            <a:avLst/>
          </a:prstGeom>
          <a:ln>
            <a:solidFill>
              <a:schemeClr val="accent2"/>
            </a:solidFill>
          </a:ln>
        </p:spPr>
      </p:pic>
      <p:pic>
        <p:nvPicPr>
          <p:cNvPr id="2089" name="Image 1"/>
          <p:cNvPicPr>
            <a:picLocks noChangeAspect="1" noChangeArrowheads="1"/>
          </p:cNvPicPr>
          <p:nvPr/>
        </p:nvPicPr>
        <p:blipFill rotWithShape="1">
          <a:blip r:embed="rId7">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val="0"/>
              </a:ext>
            </a:extLst>
          </a:blip>
          <a:srcRect l="24912" t="9660" r="34599" b="683"/>
          <a:stretch/>
        </p:blipFill>
        <p:spPr bwMode="auto">
          <a:xfrm>
            <a:off x="7678120" y="4260056"/>
            <a:ext cx="2056920" cy="2555080"/>
          </a:xfrm>
          <a:prstGeom prst="rect">
            <a:avLst/>
          </a:prstGeom>
          <a:noFill/>
          <a:ln w="9525">
            <a:solidFill>
              <a:schemeClr val="accent4"/>
            </a:solidFill>
            <a:miter lim="800000"/>
            <a:headEnd/>
            <a:tailEnd/>
          </a:ln>
          <a:extLst>
            <a:ext uri="{909E8E84-426E-40DD-AFC4-6F175D3DCCD1}">
              <a14:hiddenFill xmlns:a14="http://schemas.microsoft.com/office/drawing/2010/main">
                <a:solidFill>
                  <a:srgbClr val="FFFFFF"/>
                </a:solidFill>
              </a14:hiddenFill>
            </a:ext>
          </a:extLst>
        </p:spPr>
      </p:pic>
      <p:pic>
        <p:nvPicPr>
          <p:cNvPr id="26" name="Image 25"/>
          <p:cNvPicPr>
            <a:picLocks noChangeAspect="1"/>
          </p:cNvPicPr>
          <p:nvPr/>
        </p:nvPicPr>
        <p:blipFill rotWithShape="1">
          <a:blip r:embed="rId9"/>
          <a:srcRect r="9019"/>
          <a:stretch/>
        </p:blipFill>
        <p:spPr>
          <a:xfrm>
            <a:off x="48753" y="4867426"/>
            <a:ext cx="3153498" cy="1949688"/>
          </a:xfrm>
          <a:prstGeom prst="rect">
            <a:avLst/>
          </a:prstGeom>
          <a:ln>
            <a:solidFill>
              <a:schemeClr val="accent4"/>
            </a:solidFill>
          </a:ln>
        </p:spPr>
      </p:pic>
      <p:pic>
        <p:nvPicPr>
          <p:cNvPr id="27" name="Image 26"/>
          <p:cNvPicPr>
            <a:picLocks noChangeAspect="1"/>
          </p:cNvPicPr>
          <p:nvPr/>
        </p:nvPicPr>
        <p:blipFill rotWithShape="1">
          <a:blip r:embed="rId10"/>
          <a:srcRect l="38923" t="44775" r="55510" b="35211"/>
          <a:stretch/>
        </p:blipFill>
        <p:spPr>
          <a:xfrm>
            <a:off x="3260819" y="4867426"/>
            <a:ext cx="964131" cy="1949688"/>
          </a:xfrm>
          <a:prstGeom prst="rect">
            <a:avLst/>
          </a:prstGeom>
          <a:ln>
            <a:solidFill>
              <a:schemeClr val="accent4"/>
            </a:solidFill>
          </a:ln>
        </p:spPr>
      </p:pic>
      <p:pic>
        <p:nvPicPr>
          <p:cNvPr id="28" name="Image 27"/>
          <p:cNvPicPr>
            <a:picLocks noChangeAspect="1"/>
          </p:cNvPicPr>
          <p:nvPr/>
        </p:nvPicPr>
        <p:blipFill rotWithShape="1">
          <a:blip r:embed="rId11" cstate="print">
            <a:extLst>
              <a:ext uri="{BEBA8EAE-BF5A-486C-A8C5-ECC9F3942E4B}">
                <a14:imgProps xmlns:a14="http://schemas.microsoft.com/office/drawing/2010/main">
                  <a14:imgLayer r:embed="rId12">
                    <a14:imgEffect>
                      <a14:brightnessContrast bright="20000" contrast="40000"/>
                    </a14:imgEffect>
                  </a14:imgLayer>
                </a14:imgProps>
              </a:ext>
              <a:ext uri="{28A0092B-C50C-407E-A947-70E740481C1C}">
                <a14:useLocalDpi xmlns:a14="http://schemas.microsoft.com/office/drawing/2010/main" val="0"/>
              </a:ext>
            </a:extLst>
          </a:blip>
          <a:srcRect l="33424" t="48522" r="64804" b="45912"/>
          <a:stretch/>
        </p:blipFill>
        <p:spPr>
          <a:xfrm>
            <a:off x="4283518" y="4863936"/>
            <a:ext cx="935925" cy="1951200"/>
          </a:xfrm>
          <a:prstGeom prst="rect">
            <a:avLst/>
          </a:prstGeom>
          <a:ln>
            <a:solidFill>
              <a:schemeClr val="accent4"/>
            </a:solidFill>
          </a:ln>
        </p:spPr>
      </p:pic>
      <p:sp>
        <p:nvSpPr>
          <p:cNvPr id="29" name="ZoneTexte 28"/>
          <p:cNvSpPr txBox="1"/>
          <p:nvPr/>
        </p:nvSpPr>
        <p:spPr>
          <a:xfrm>
            <a:off x="3749761" y="5353536"/>
            <a:ext cx="206037" cy="707886"/>
          </a:xfrm>
          <a:prstGeom prst="rect">
            <a:avLst/>
          </a:prstGeom>
          <a:noFill/>
        </p:spPr>
        <p:txBody>
          <a:bodyPr wrap="square" rtlCol="0">
            <a:spAutoFit/>
          </a:bodyPr>
          <a:lstStyle/>
          <a:p>
            <a:r>
              <a:rPr lang="fr-FR" sz="4000" baseline="0" dirty="0">
                <a:solidFill>
                  <a:srgbClr val="FF0000"/>
                </a:solidFill>
                <a:sym typeface="Wingdings" panose="05000000000000000000" pitchFamily="2" charset="2"/>
              </a:rPr>
              <a:t></a:t>
            </a:r>
            <a:endParaRPr lang="fr-FR" sz="4000" baseline="0" dirty="0">
              <a:solidFill>
                <a:srgbClr val="FF0000"/>
              </a:solidFill>
            </a:endParaRPr>
          </a:p>
        </p:txBody>
      </p:sp>
      <p:sp>
        <p:nvSpPr>
          <p:cNvPr id="30" name="ZoneTexte 29"/>
          <p:cNvSpPr txBox="1"/>
          <p:nvPr/>
        </p:nvSpPr>
        <p:spPr>
          <a:xfrm>
            <a:off x="4625395" y="5379487"/>
            <a:ext cx="475424" cy="707886"/>
          </a:xfrm>
          <a:prstGeom prst="rect">
            <a:avLst/>
          </a:prstGeom>
          <a:noFill/>
        </p:spPr>
        <p:txBody>
          <a:bodyPr wrap="square" rtlCol="0">
            <a:spAutoFit/>
          </a:bodyPr>
          <a:lstStyle/>
          <a:p>
            <a:r>
              <a:rPr lang="fr-FR" sz="4000" baseline="0" dirty="0">
                <a:solidFill>
                  <a:srgbClr val="00B050"/>
                </a:solidFill>
                <a:sym typeface="Wingdings" panose="05000000000000000000" pitchFamily="2" charset="2"/>
              </a:rPr>
              <a:t></a:t>
            </a:r>
            <a:endParaRPr lang="fr-FR" sz="4000" baseline="0" dirty="0">
              <a:solidFill>
                <a:srgbClr val="00B050"/>
              </a:solidFill>
            </a:endParaRPr>
          </a:p>
        </p:txBody>
      </p:sp>
      <p:pic>
        <p:nvPicPr>
          <p:cNvPr id="22" name="Picture 8" descr="Eclairage de façade en ZAC - Tribot"/>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269753" y="5057325"/>
            <a:ext cx="2342854" cy="1757811"/>
          </a:xfrm>
          <a:prstGeom prst="rect">
            <a:avLst/>
          </a:prstGeom>
          <a:noFill/>
          <a:ln w="9525">
            <a:solidFill>
              <a:schemeClr val="accent4"/>
            </a:solidFill>
            <a:miter lim="800000"/>
            <a:headEnd/>
            <a:tailEnd/>
          </a:ln>
          <a:extLst>
            <a:ext uri="{909E8E84-426E-40DD-AFC4-6F175D3DCCD1}">
              <a14:hiddenFill xmlns:a14="http://schemas.microsoft.com/office/drawing/2010/main">
                <a:solidFill>
                  <a:srgbClr val="FFFFFF"/>
                </a:solidFill>
              </a14:hiddenFill>
            </a:ext>
          </a:extLst>
        </p:spPr>
      </p:pic>
      <p:sp>
        <p:nvSpPr>
          <p:cNvPr id="31" name="ZoneTexte 30"/>
          <p:cNvSpPr txBox="1"/>
          <p:nvPr/>
        </p:nvSpPr>
        <p:spPr>
          <a:xfrm>
            <a:off x="8853991" y="4417243"/>
            <a:ext cx="475424" cy="707886"/>
          </a:xfrm>
          <a:prstGeom prst="rect">
            <a:avLst/>
          </a:prstGeom>
          <a:noFill/>
        </p:spPr>
        <p:txBody>
          <a:bodyPr wrap="square" rtlCol="0">
            <a:spAutoFit/>
          </a:bodyPr>
          <a:lstStyle/>
          <a:p>
            <a:r>
              <a:rPr lang="fr-FR" sz="4000" baseline="0" dirty="0">
                <a:solidFill>
                  <a:srgbClr val="FF0000"/>
                </a:solidFill>
                <a:sym typeface="Wingdings" panose="05000000000000000000" pitchFamily="2" charset="2"/>
              </a:rPr>
              <a:t></a:t>
            </a:r>
            <a:endParaRPr lang="fr-FR" sz="4000" baseline="0" dirty="0">
              <a:solidFill>
                <a:srgbClr val="FF0000"/>
              </a:solidFill>
            </a:endParaRPr>
          </a:p>
        </p:txBody>
      </p:sp>
      <p:sp>
        <p:nvSpPr>
          <p:cNvPr id="6" name="Ellipse 5"/>
          <p:cNvSpPr/>
          <p:nvPr/>
        </p:nvSpPr>
        <p:spPr>
          <a:xfrm>
            <a:off x="591353" y="4784581"/>
            <a:ext cx="527024" cy="5299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 name="Connecteur droit avec flèche 9"/>
          <p:cNvCxnSpPr/>
          <p:nvPr/>
        </p:nvCxnSpPr>
        <p:spPr>
          <a:xfrm>
            <a:off x="1122340" y="5049575"/>
            <a:ext cx="2176367" cy="8178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3" name="Image 12"/>
          <p:cNvPicPr>
            <a:picLocks noChangeAspect="1"/>
          </p:cNvPicPr>
          <p:nvPr/>
        </p:nvPicPr>
        <p:blipFill rotWithShape="1">
          <a:blip r:embed="rId14" cstate="print">
            <a:extLst>
              <a:ext uri="{28A0092B-C50C-407E-A947-70E740481C1C}">
                <a14:useLocalDpi xmlns:a14="http://schemas.microsoft.com/office/drawing/2010/main" val="0"/>
              </a:ext>
            </a:extLst>
          </a:blip>
          <a:srcRect l="3362" t="30253" r="24228"/>
          <a:stretch/>
        </p:blipFill>
        <p:spPr>
          <a:xfrm>
            <a:off x="9779003" y="5377091"/>
            <a:ext cx="2356508" cy="1445547"/>
          </a:xfrm>
          <a:prstGeom prst="rect">
            <a:avLst/>
          </a:prstGeom>
          <a:ln>
            <a:solidFill>
              <a:schemeClr val="accent4"/>
            </a:solidFill>
          </a:ln>
        </p:spPr>
      </p:pic>
      <p:sp>
        <p:nvSpPr>
          <p:cNvPr id="15" name="ZoneTexte 14"/>
          <p:cNvSpPr txBox="1"/>
          <p:nvPr/>
        </p:nvSpPr>
        <p:spPr>
          <a:xfrm>
            <a:off x="3221817" y="4620295"/>
            <a:ext cx="2564435" cy="276999"/>
          </a:xfrm>
          <a:prstGeom prst="rect">
            <a:avLst/>
          </a:prstGeom>
          <a:noFill/>
        </p:spPr>
        <p:txBody>
          <a:bodyPr wrap="square" rtlCol="0">
            <a:spAutoFit/>
          </a:bodyPr>
          <a:lstStyle/>
          <a:p>
            <a:r>
              <a:rPr lang="fr-FR" sz="1200" i="1" baseline="0" dirty="0">
                <a:solidFill>
                  <a:schemeClr val="bg1"/>
                </a:solidFill>
              </a:rPr>
              <a:t>Avant             Après réglage</a:t>
            </a:r>
          </a:p>
        </p:txBody>
      </p:sp>
      <p:sp>
        <p:nvSpPr>
          <p:cNvPr id="12" name="ZoneTexte 11"/>
          <p:cNvSpPr txBox="1"/>
          <p:nvPr/>
        </p:nvSpPr>
        <p:spPr>
          <a:xfrm>
            <a:off x="10565238" y="5309393"/>
            <a:ext cx="475424" cy="707886"/>
          </a:xfrm>
          <a:prstGeom prst="rect">
            <a:avLst/>
          </a:prstGeom>
          <a:noFill/>
        </p:spPr>
        <p:txBody>
          <a:bodyPr wrap="square" rtlCol="0">
            <a:spAutoFit/>
          </a:bodyPr>
          <a:lstStyle/>
          <a:p>
            <a:r>
              <a:rPr lang="fr-FR" sz="4000" baseline="0" dirty="0">
                <a:solidFill>
                  <a:srgbClr val="FF0000"/>
                </a:solidFill>
                <a:sym typeface="Wingdings" panose="05000000000000000000" pitchFamily="2" charset="2"/>
              </a:rPr>
              <a:t></a:t>
            </a:r>
            <a:endParaRPr lang="fr-FR" sz="4000" baseline="0" dirty="0">
              <a:solidFill>
                <a:srgbClr val="FF0000"/>
              </a:solidFill>
            </a:endParaRPr>
          </a:p>
        </p:txBody>
      </p:sp>
      <p:sp>
        <p:nvSpPr>
          <p:cNvPr id="34" name="ZoneTexte 33"/>
          <p:cNvSpPr txBox="1"/>
          <p:nvPr/>
        </p:nvSpPr>
        <p:spPr>
          <a:xfrm>
            <a:off x="6949947" y="5121045"/>
            <a:ext cx="475424" cy="707886"/>
          </a:xfrm>
          <a:prstGeom prst="rect">
            <a:avLst/>
          </a:prstGeom>
          <a:noFill/>
        </p:spPr>
        <p:txBody>
          <a:bodyPr wrap="square" rtlCol="0">
            <a:spAutoFit/>
          </a:bodyPr>
          <a:lstStyle/>
          <a:p>
            <a:r>
              <a:rPr lang="fr-FR" sz="4000" baseline="0" dirty="0">
                <a:solidFill>
                  <a:srgbClr val="FF0000"/>
                </a:solidFill>
                <a:sym typeface="Wingdings" panose="05000000000000000000" pitchFamily="2" charset="2"/>
              </a:rPr>
              <a:t></a:t>
            </a:r>
            <a:endParaRPr lang="fr-FR" sz="4000" baseline="0" dirty="0">
              <a:solidFill>
                <a:srgbClr val="FF0000"/>
              </a:solidFill>
            </a:endParaRPr>
          </a:p>
        </p:txBody>
      </p:sp>
      <p:sp>
        <p:nvSpPr>
          <p:cNvPr id="7" name="ZoneTexte 6">
            <a:extLst>
              <a:ext uri="{FF2B5EF4-FFF2-40B4-BE49-F238E27FC236}">
                <a16:creationId xmlns:a16="http://schemas.microsoft.com/office/drawing/2014/main" id="{17726430-F18D-480B-F146-A92A4FA52F6C}"/>
              </a:ext>
            </a:extLst>
          </p:cNvPr>
          <p:cNvSpPr txBox="1"/>
          <p:nvPr/>
        </p:nvSpPr>
        <p:spPr>
          <a:xfrm>
            <a:off x="767408" y="3865071"/>
            <a:ext cx="7190733" cy="307777"/>
          </a:xfrm>
          <a:prstGeom prst="rect">
            <a:avLst/>
          </a:prstGeom>
          <a:noFill/>
        </p:spPr>
        <p:txBody>
          <a:bodyPr wrap="square" rtlCol="0">
            <a:spAutoFit/>
          </a:bodyPr>
          <a:lstStyle/>
          <a:p>
            <a:r>
              <a:rPr lang="fr-FR" sz="1400" i="1" baseline="0" dirty="0">
                <a:solidFill>
                  <a:schemeClr val="bg1"/>
                </a:solidFill>
              </a:rPr>
              <a:t>Exemples d’installations nécessitant un réglage d’orientation</a:t>
            </a:r>
          </a:p>
        </p:txBody>
      </p:sp>
    </p:spTree>
    <p:extLst>
      <p:ext uri="{BB962C8B-B14F-4D97-AF65-F5344CB8AC3E}">
        <p14:creationId xmlns:p14="http://schemas.microsoft.com/office/powerpoint/2010/main" val="2099964235"/>
      </p:ext>
    </p:extLst>
  </p:cSld>
  <p:clrMapOvr>
    <a:masterClrMapping/>
  </p:clrMapOvr>
  <p:transition>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3954" name="Rectangle 2"/>
          <p:cNvSpPr>
            <a:spLocks noGrp="1" noChangeArrowheads="1"/>
          </p:cNvSpPr>
          <p:nvPr>
            <p:ph type="title"/>
          </p:nvPr>
        </p:nvSpPr>
        <p:spPr>
          <a:xfrm>
            <a:off x="64265" y="70968"/>
            <a:ext cx="11074378" cy="756513"/>
          </a:xfr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a:bodyPr>
          <a:lstStyle/>
          <a:p>
            <a:pPr fontAlgn="auto">
              <a:spcBef>
                <a:spcPts val="600"/>
              </a:spcBef>
              <a:spcAft>
                <a:spcPts val="600"/>
              </a:spcAft>
            </a:pPr>
            <a:r>
              <a:rPr lang="fr-FR" altLang="fr-FR" sz="3600" dirty="0"/>
              <a:t>Le flux lumineux perdu (</a:t>
            </a:r>
            <a:r>
              <a:rPr lang="fr-FR" altLang="fr-FR" sz="3600" dirty="0">
                <a:hlinkClick r:id="rId3"/>
              </a:rPr>
              <a:t>art. 3-II-1 &amp; 2</a:t>
            </a:r>
            <a:r>
              <a:rPr lang="fr-FR" altLang="fr-FR" sz="3600" dirty="0"/>
              <a:t> - </a:t>
            </a:r>
            <a:r>
              <a:rPr lang="fr-FR" altLang="fr-FR" sz="3600" dirty="0">
                <a:hlinkClick r:id="rId4"/>
              </a:rPr>
              <a:t>art. 8</a:t>
            </a:r>
            <a:r>
              <a:rPr lang="fr-FR" altLang="fr-FR" sz="3600" dirty="0"/>
              <a:t>)</a:t>
            </a:r>
            <a:endParaRPr lang="fr-FR" altLang="fr-FR" sz="3600" b="1" dirty="0"/>
          </a:p>
        </p:txBody>
      </p:sp>
      <p:sp>
        <p:nvSpPr>
          <p:cNvPr id="3" name="Rectangle 4"/>
          <p:cNvSpPr>
            <a:spLocks noChangeArrowheads="1"/>
          </p:cNvSpPr>
          <p:nvPr/>
        </p:nvSpPr>
        <p:spPr bwMode="auto">
          <a:xfrm>
            <a:off x="1524001" y="10036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4" name="Image 3">
            <a:extLst>
              <a:ext uri="{FF2B5EF4-FFF2-40B4-BE49-F238E27FC236}">
                <a16:creationId xmlns:a16="http://schemas.microsoft.com/office/drawing/2014/main" id="{9395A639-0DFB-9FEF-9621-FD94F332D9D8}"/>
              </a:ext>
            </a:extLst>
          </p:cNvPr>
          <p:cNvPicPr>
            <a:picLocks noChangeAspect="1"/>
          </p:cNvPicPr>
          <p:nvPr/>
        </p:nvPicPr>
        <p:blipFill rotWithShape="1">
          <a:blip r:embed="rId5"/>
          <a:srcRect l="12266" t="7578" r="11937" b="6426"/>
          <a:stretch/>
        </p:blipFill>
        <p:spPr>
          <a:xfrm>
            <a:off x="3503712" y="906348"/>
            <a:ext cx="8316924" cy="5897628"/>
          </a:xfrm>
          <a:prstGeom prst="rect">
            <a:avLst/>
          </a:prstGeom>
        </p:spPr>
      </p:pic>
      <p:sp>
        <p:nvSpPr>
          <p:cNvPr id="5" name="Rectangle 3">
            <a:extLst>
              <a:ext uri="{FF2B5EF4-FFF2-40B4-BE49-F238E27FC236}">
                <a16:creationId xmlns:a16="http://schemas.microsoft.com/office/drawing/2014/main" id="{B469767B-DE96-9F52-C83A-D800F6BEC5DF}"/>
              </a:ext>
            </a:extLst>
          </p:cNvPr>
          <p:cNvSpPr txBox="1">
            <a:spLocks noChangeArrowheads="1"/>
          </p:cNvSpPr>
          <p:nvPr/>
        </p:nvSpPr>
        <p:spPr>
          <a:xfrm>
            <a:off x="367511" y="1232756"/>
            <a:ext cx="2633341" cy="923972"/>
          </a:xfrm>
          <a:prstGeom prst="rect">
            <a:avLst/>
          </a:prstGeom>
          <a:gradFill>
            <a:gsLst>
              <a:gs pos="0">
                <a:srgbClr val="3C3C3C"/>
              </a:gs>
              <a:gs pos="100000">
                <a:srgbClr val="000000">
                  <a:alpha val="72000"/>
                </a:srgbClr>
              </a:gs>
            </a:gsLst>
            <a:path path="shape">
              <a:fillToRect l="50000" t="50000" r="50000" b="50000"/>
            </a:path>
          </a:gradFill>
          <a:ln>
            <a:solidFill>
              <a:schemeClr val="accent2"/>
            </a:solidFill>
          </a:ln>
        </p:spPr>
        <p:txBody>
          <a:bodyPr vert="horz" lIns="92075" tIns="46038" rIns="92075" bIns="46038" rtlCol="0">
            <a:sp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0"/>
              </a:spcBef>
              <a:spcAft>
                <a:spcPts val="0"/>
              </a:spcAft>
              <a:buNone/>
            </a:pPr>
            <a:endParaRPr lang="fr-FR" altLang="fr-FR" sz="100" b="0" baseline="0" dirty="0"/>
          </a:p>
          <a:p>
            <a:pPr marL="85725" indent="0">
              <a:lnSpc>
                <a:spcPct val="100000"/>
              </a:lnSpc>
              <a:spcBef>
                <a:spcPts val="600"/>
              </a:spcBef>
              <a:spcAft>
                <a:spcPts val="0"/>
              </a:spcAft>
              <a:buClr>
                <a:srgbClr val="DDAB63"/>
              </a:buClr>
              <a:buSzPct val="100000"/>
              <a:buNone/>
            </a:pPr>
            <a:r>
              <a:rPr lang="fr-FR" altLang="fr-FR" sz="1600" b="0" baseline="0" dirty="0"/>
              <a:t>Exemples d’installations en infraction, nécessitant un réglage d’orientation</a:t>
            </a:r>
            <a:endParaRPr lang="fr-FR" altLang="fr-FR" sz="1600" baseline="0" dirty="0"/>
          </a:p>
        </p:txBody>
      </p:sp>
    </p:spTree>
    <p:extLst>
      <p:ext uri="{BB962C8B-B14F-4D97-AF65-F5344CB8AC3E}">
        <p14:creationId xmlns:p14="http://schemas.microsoft.com/office/powerpoint/2010/main" val="321604689"/>
      </p:ext>
    </p:extLst>
  </p:cSld>
  <p:clrMapOvr>
    <a:masterClrMapping/>
  </p:clrMapOvr>
  <p:transition>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3954" name="Rectangle 2"/>
          <p:cNvSpPr>
            <a:spLocks noGrp="1" noChangeArrowheads="1"/>
          </p:cNvSpPr>
          <p:nvPr>
            <p:ph type="title"/>
          </p:nvPr>
        </p:nvSpPr>
        <p:spPr>
          <a:xfrm>
            <a:off x="62182" y="80627"/>
            <a:ext cx="11074378" cy="1130804"/>
          </a:xfr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a:bodyPr>
          <a:lstStyle/>
          <a:p>
            <a:pPr fontAlgn="auto">
              <a:spcBef>
                <a:spcPts val="600"/>
              </a:spcBef>
              <a:spcAft>
                <a:spcPts val="600"/>
              </a:spcAft>
            </a:pPr>
            <a:r>
              <a:rPr lang="fr-FR" altLang="fr-FR" sz="3600" dirty="0"/>
              <a:t>Les extinctions (</a:t>
            </a:r>
            <a:r>
              <a:rPr lang="fr-FR" altLang="fr-FR" sz="3600" dirty="0">
                <a:hlinkClick r:id="rId3"/>
              </a:rPr>
              <a:t>art. 2</a:t>
            </a:r>
            <a:r>
              <a:rPr lang="fr-FR" altLang="fr-FR" sz="3600" dirty="0"/>
              <a:t>) - Synthèse</a:t>
            </a:r>
            <a:endParaRPr lang="fr-FR" altLang="fr-FR" sz="3600" b="1" dirty="0"/>
          </a:p>
        </p:txBody>
      </p:sp>
      <p:sp>
        <p:nvSpPr>
          <p:cNvPr id="3" name="Rectangle 4"/>
          <p:cNvSpPr>
            <a:spLocks noChangeArrowheads="1"/>
          </p:cNvSpPr>
          <p:nvPr/>
        </p:nvSpPr>
        <p:spPr bwMode="auto">
          <a:xfrm>
            <a:off x="1524001" y="10036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3"/>
          <p:cNvSpPr txBox="1">
            <a:spLocks noChangeArrowheads="1"/>
          </p:cNvSpPr>
          <p:nvPr/>
        </p:nvSpPr>
        <p:spPr>
          <a:xfrm>
            <a:off x="62182" y="1279129"/>
            <a:ext cx="12072666" cy="5246215"/>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lIns="92075" tIns="46038" rIns="92075" bIns="46038"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5737" indent="0">
              <a:lnSpc>
                <a:spcPct val="100000"/>
              </a:lnSpc>
              <a:spcBef>
                <a:spcPts val="300"/>
              </a:spcBef>
              <a:spcAft>
                <a:spcPts val="1200"/>
              </a:spcAft>
              <a:buClr>
                <a:schemeClr val="accent4"/>
              </a:buClr>
              <a:buSzPct val="100000"/>
              <a:buNone/>
            </a:pPr>
            <a:r>
              <a:rPr lang="fr-FR" altLang="fr-FR" sz="2700" baseline="0" dirty="0">
                <a:solidFill>
                  <a:srgbClr val="92D050"/>
                </a:solidFill>
              </a:rPr>
              <a:t>Des prescriptions</a:t>
            </a:r>
            <a:r>
              <a:rPr lang="fr-FR" altLang="fr-FR" sz="2700" baseline="0" dirty="0"/>
              <a:t> qui complètent l’arrêté du 25 janvier 2013 :</a:t>
            </a:r>
          </a:p>
          <a:p>
            <a:pPr marL="542925" indent="-357188">
              <a:lnSpc>
                <a:spcPct val="100000"/>
              </a:lnSpc>
              <a:spcBef>
                <a:spcPts val="1200"/>
              </a:spcBef>
              <a:spcAft>
                <a:spcPts val="600"/>
              </a:spcAft>
              <a:buClr>
                <a:schemeClr val="accent4"/>
              </a:buClr>
              <a:buSzPct val="100000"/>
            </a:pPr>
            <a:r>
              <a:rPr lang="fr-FR" altLang="fr-FR" sz="1800" baseline="0" dirty="0">
                <a:solidFill>
                  <a:schemeClr val="bg1"/>
                </a:solidFill>
              </a:rPr>
              <a:t>Au plus tard 1 HEURE après la fermeture ou la cessation de l’activité : </a:t>
            </a:r>
          </a:p>
          <a:p>
            <a:pPr marL="1000125" lvl="1" indent="-357188">
              <a:lnSpc>
                <a:spcPct val="100000"/>
              </a:lnSpc>
              <a:spcBef>
                <a:spcPts val="300"/>
              </a:spcBef>
              <a:spcAft>
                <a:spcPts val="300"/>
              </a:spcAft>
              <a:buClr>
                <a:schemeClr val="accent4"/>
              </a:buClr>
              <a:buSzPct val="100000"/>
            </a:pPr>
            <a:r>
              <a:rPr lang="fr-FR" altLang="fr-FR" sz="1400" baseline="0" dirty="0">
                <a:solidFill>
                  <a:srgbClr val="92D050"/>
                </a:solidFill>
              </a:rPr>
              <a:t>LES ÉCLAIRAGES EXTÉRIEURS SITUÉS DANS UN ESPACE CLOS </a:t>
            </a:r>
            <a:r>
              <a:rPr lang="fr-FR" altLang="fr-FR" sz="1400" b="0" baseline="0" dirty="0">
                <a:solidFill>
                  <a:schemeClr val="bg1"/>
                </a:solidFill>
              </a:rPr>
              <a:t>(</a:t>
            </a:r>
            <a:r>
              <a:rPr lang="fr-FR" altLang="fr-FR" sz="1400" b="0" baseline="0" dirty="0"/>
              <a:t>lié à une activité économique : </a:t>
            </a:r>
            <a:r>
              <a:rPr lang="fr-FR" altLang="fr-FR" sz="1400" b="0" baseline="0" dirty="0">
                <a:solidFill>
                  <a:schemeClr val="bg1"/>
                </a:solidFill>
              </a:rPr>
              <a:t>entreprises, entrepôts,…)</a:t>
            </a:r>
          </a:p>
          <a:p>
            <a:pPr marL="1000125" lvl="1" indent="-357188">
              <a:lnSpc>
                <a:spcPct val="100000"/>
              </a:lnSpc>
              <a:spcBef>
                <a:spcPts val="300"/>
              </a:spcBef>
              <a:spcAft>
                <a:spcPts val="300"/>
              </a:spcAft>
              <a:buClr>
                <a:schemeClr val="accent4"/>
              </a:buClr>
              <a:buSzPct val="100000"/>
            </a:pPr>
            <a:r>
              <a:rPr lang="fr-FR" altLang="fr-FR" sz="1400" baseline="0" dirty="0">
                <a:solidFill>
                  <a:srgbClr val="92D050"/>
                </a:solidFill>
              </a:rPr>
              <a:t>LES PARCS ET JARDINS</a:t>
            </a:r>
          </a:p>
          <a:p>
            <a:pPr marL="1000125" lvl="1" indent="-357188">
              <a:lnSpc>
                <a:spcPct val="100000"/>
              </a:lnSpc>
              <a:spcBef>
                <a:spcPts val="300"/>
              </a:spcBef>
              <a:spcAft>
                <a:spcPts val="300"/>
              </a:spcAft>
              <a:buClr>
                <a:schemeClr val="accent4"/>
              </a:buClr>
              <a:buSzPct val="100000"/>
            </a:pPr>
            <a:r>
              <a:rPr lang="fr-FR" sz="1400" baseline="0" dirty="0">
                <a:solidFill>
                  <a:srgbClr val="92D050"/>
                </a:solidFill>
              </a:rPr>
              <a:t>LES ÉCLAIRAGES DES CHANTIERS </a:t>
            </a:r>
          </a:p>
          <a:p>
            <a:pPr marL="1000125" lvl="1" indent="-357188">
              <a:lnSpc>
                <a:spcPct val="100000"/>
              </a:lnSpc>
              <a:spcBef>
                <a:spcPts val="300"/>
              </a:spcBef>
              <a:spcAft>
                <a:spcPts val="300"/>
              </a:spcAft>
              <a:buClr>
                <a:schemeClr val="accent4"/>
              </a:buClr>
              <a:buSzPct val="100000"/>
            </a:pPr>
            <a:r>
              <a:rPr lang="fr-FR" altLang="fr-FR" sz="1400" baseline="0" dirty="0"/>
              <a:t>Les éclairages intérieurs de locaux à usage professionnel</a:t>
            </a:r>
          </a:p>
          <a:p>
            <a:pPr marL="542925" indent="-357188">
              <a:lnSpc>
                <a:spcPct val="100000"/>
              </a:lnSpc>
              <a:spcBef>
                <a:spcPts val="1800"/>
              </a:spcBef>
              <a:spcAft>
                <a:spcPts val="300"/>
              </a:spcAft>
              <a:buClr>
                <a:schemeClr val="accent4"/>
              </a:buClr>
              <a:buSzPct val="100000"/>
            </a:pPr>
            <a:r>
              <a:rPr lang="fr-FR" altLang="fr-FR" sz="1800" baseline="0" dirty="0">
                <a:solidFill>
                  <a:schemeClr val="bg1"/>
                </a:solidFill>
              </a:rPr>
              <a:t>Au plus tard 2 HEURES après la cessation de l’activité : </a:t>
            </a:r>
          </a:p>
          <a:p>
            <a:pPr marL="1000125" lvl="1" indent="-357188">
              <a:lnSpc>
                <a:spcPct val="100000"/>
              </a:lnSpc>
              <a:spcBef>
                <a:spcPts val="600"/>
              </a:spcBef>
              <a:spcAft>
                <a:spcPts val="300"/>
              </a:spcAft>
              <a:buClr>
                <a:schemeClr val="accent4"/>
              </a:buClr>
              <a:buSzPct val="100000"/>
            </a:pPr>
            <a:r>
              <a:rPr lang="fr-FR" sz="1400" baseline="0" dirty="0">
                <a:solidFill>
                  <a:srgbClr val="92D050"/>
                </a:solidFill>
              </a:rPr>
              <a:t>LES ÉCLAIRAGES DES PARCS DE STATIONNEMENT ANNEXÉS À UN LIEU OU ZONE D'ACTIVITÉ </a:t>
            </a:r>
            <a:r>
              <a:rPr lang="fr-FR" sz="1400" b="0" baseline="0" dirty="0">
                <a:solidFill>
                  <a:schemeClr val="bg1"/>
                </a:solidFill>
              </a:rPr>
              <a:t>(hypermarchés, stades,…) </a:t>
            </a:r>
            <a:endParaRPr lang="fr-FR" altLang="fr-FR" sz="1400" b="0" baseline="0" dirty="0">
              <a:solidFill>
                <a:schemeClr val="bg1"/>
              </a:solidFill>
            </a:endParaRPr>
          </a:p>
          <a:p>
            <a:pPr marL="542925" indent="-357188">
              <a:lnSpc>
                <a:spcPct val="100000"/>
              </a:lnSpc>
              <a:spcBef>
                <a:spcPts val="1800"/>
              </a:spcBef>
              <a:spcAft>
                <a:spcPts val="300"/>
              </a:spcAft>
              <a:buClr>
                <a:schemeClr val="accent4"/>
              </a:buClr>
              <a:buSzPct val="100000"/>
            </a:pPr>
            <a:r>
              <a:rPr lang="fr-FR" altLang="fr-FR" sz="1800" baseline="0" dirty="0">
                <a:solidFill>
                  <a:schemeClr val="bg1"/>
                </a:solidFill>
              </a:rPr>
              <a:t>Avant 1 HEURE DU MATIN :</a:t>
            </a:r>
          </a:p>
          <a:p>
            <a:pPr marL="1000125" lvl="1" indent="-357188">
              <a:lnSpc>
                <a:spcPct val="100000"/>
              </a:lnSpc>
              <a:spcBef>
                <a:spcPts val="600"/>
              </a:spcBef>
              <a:spcAft>
                <a:spcPts val="300"/>
              </a:spcAft>
              <a:buClr>
                <a:schemeClr val="accent4"/>
              </a:buClr>
              <a:buSzPct val="100000"/>
            </a:pPr>
            <a:r>
              <a:rPr lang="fr-FR" altLang="fr-FR" sz="1400" baseline="0" dirty="0">
                <a:solidFill>
                  <a:schemeClr val="bg1"/>
                </a:solidFill>
              </a:rPr>
              <a:t>Les mises en lumière du PATRIMOINE </a:t>
            </a:r>
            <a:r>
              <a:rPr lang="fr-FR" altLang="fr-FR" sz="1400" b="0" baseline="0" dirty="0">
                <a:solidFill>
                  <a:schemeClr val="bg1"/>
                </a:solidFill>
              </a:rPr>
              <a:t>(églises, ponts,…)</a:t>
            </a:r>
          </a:p>
          <a:p>
            <a:pPr marL="1000125" lvl="1" indent="-357188">
              <a:lnSpc>
                <a:spcPct val="100000"/>
              </a:lnSpc>
              <a:spcBef>
                <a:spcPts val="300"/>
              </a:spcBef>
              <a:spcAft>
                <a:spcPts val="300"/>
              </a:spcAft>
              <a:buClr>
                <a:schemeClr val="accent4"/>
              </a:buClr>
              <a:buSzPct val="100000"/>
            </a:pPr>
            <a:r>
              <a:rPr lang="fr-FR" altLang="fr-FR" sz="1400" baseline="0" dirty="0">
                <a:solidFill>
                  <a:schemeClr val="bg1"/>
                </a:solidFill>
              </a:rPr>
              <a:t>Les mises en lumière des BÂTIMENTS NON RÉSIDENTIELS </a:t>
            </a:r>
            <a:r>
              <a:rPr lang="fr-FR" altLang="fr-FR" sz="1400" b="0" baseline="0" dirty="0">
                <a:solidFill>
                  <a:schemeClr val="bg1"/>
                </a:solidFill>
              </a:rPr>
              <a:t>(entreprises, commerces, hôtels,…)</a:t>
            </a:r>
          </a:p>
          <a:p>
            <a:pPr marL="1000125" lvl="1" indent="-357188">
              <a:lnSpc>
                <a:spcPct val="100000"/>
              </a:lnSpc>
              <a:spcBef>
                <a:spcPts val="300"/>
              </a:spcBef>
              <a:spcAft>
                <a:spcPts val="300"/>
              </a:spcAft>
              <a:buClr>
                <a:schemeClr val="accent4"/>
              </a:buClr>
              <a:buSzPct val="100000"/>
            </a:pPr>
            <a:r>
              <a:rPr lang="fr-FR" altLang="fr-FR" sz="1400" baseline="0" dirty="0"/>
              <a:t>Les éclairages de VITRINES</a:t>
            </a:r>
          </a:p>
          <a:p>
            <a:pPr marL="1000125" lvl="1" indent="-357188">
              <a:lnSpc>
                <a:spcPct val="100000"/>
              </a:lnSpc>
              <a:spcBef>
                <a:spcPts val="300"/>
              </a:spcBef>
              <a:spcAft>
                <a:spcPts val="300"/>
              </a:spcAft>
              <a:buClr>
                <a:schemeClr val="accent4"/>
              </a:buClr>
              <a:buSzPct val="100000"/>
            </a:pPr>
            <a:endParaRPr lang="fr-FR" altLang="fr-FR" sz="1400" baseline="0" dirty="0"/>
          </a:p>
          <a:p>
            <a:pPr marL="1000125" lvl="1" indent="-357188">
              <a:lnSpc>
                <a:spcPct val="100000"/>
              </a:lnSpc>
              <a:spcBef>
                <a:spcPts val="300"/>
              </a:spcBef>
              <a:spcAft>
                <a:spcPts val="300"/>
              </a:spcAft>
              <a:buClr>
                <a:schemeClr val="accent4"/>
              </a:buClr>
              <a:buSzPct val="100000"/>
            </a:pPr>
            <a:endParaRPr lang="fr-FR" altLang="fr-FR" sz="1400" baseline="0" dirty="0"/>
          </a:p>
        </p:txBody>
      </p:sp>
    </p:spTree>
    <p:extLst>
      <p:ext uri="{BB962C8B-B14F-4D97-AF65-F5344CB8AC3E}">
        <p14:creationId xmlns:p14="http://schemas.microsoft.com/office/powerpoint/2010/main" val="2652658897"/>
      </p:ext>
    </p:extLst>
  </p:cSld>
  <p:clrMapOvr>
    <a:masterClrMapping/>
  </p:clrMapOvr>
  <p:transition>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3954" name="Rectangle 2"/>
          <p:cNvSpPr>
            <a:spLocks noGrp="1" noChangeArrowheads="1"/>
          </p:cNvSpPr>
          <p:nvPr>
            <p:ph type="title"/>
          </p:nvPr>
        </p:nvSpPr>
        <p:spPr>
          <a:xfrm>
            <a:off x="62182" y="80627"/>
            <a:ext cx="11074378" cy="836173"/>
          </a:xfr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a:bodyPr>
          <a:lstStyle/>
          <a:p>
            <a:pPr fontAlgn="auto">
              <a:spcBef>
                <a:spcPts val="600"/>
              </a:spcBef>
              <a:spcAft>
                <a:spcPts val="600"/>
              </a:spcAft>
            </a:pPr>
            <a:r>
              <a:rPr lang="fr-FR" altLang="fr-FR" sz="3600" dirty="0"/>
              <a:t>La couleur de la lumière (</a:t>
            </a:r>
            <a:r>
              <a:rPr lang="fr-FR" altLang="fr-FR" sz="3600" dirty="0">
                <a:hlinkClick r:id="rId3"/>
              </a:rPr>
              <a:t>art. 3-II-3</a:t>
            </a:r>
            <a:r>
              <a:rPr lang="fr-FR" altLang="fr-FR" sz="3600" dirty="0"/>
              <a:t>, </a:t>
            </a:r>
            <a:r>
              <a:rPr lang="fr-FR" altLang="fr-FR" sz="3600" dirty="0">
                <a:hlinkClick r:id="rId4"/>
              </a:rPr>
              <a:t>4-II</a:t>
            </a:r>
            <a:r>
              <a:rPr lang="fr-FR" altLang="fr-FR" sz="3600" dirty="0"/>
              <a:t> &amp; </a:t>
            </a:r>
            <a:r>
              <a:rPr lang="fr-FR" altLang="fr-FR" sz="3600" dirty="0">
                <a:hlinkClick r:id="rId4"/>
              </a:rPr>
              <a:t>4-III</a:t>
            </a:r>
            <a:r>
              <a:rPr lang="fr-FR" altLang="fr-FR" sz="3600" dirty="0"/>
              <a:t>)</a:t>
            </a:r>
            <a:endParaRPr lang="fr-FR" altLang="fr-FR" sz="3600" b="1" dirty="0"/>
          </a:p>
        </p:txBody>
      </p:sp>
      <p:sp>
        <p:nvSpPr>
          <p:cNvPr id="3" name="Rectangle 4"/>
          <p:cNvSpPr>
            <a:spLocks noChangeArrowheads="1"/>
          </p:cNvSpPr>
          <p:nvPr/>
        </p:nvSpPr>
        <p:spPr bwMode="auto">
          <a:xfrm>
            <a:off x="1524001" y="10036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2" name="Tableau 1">
            <a:extLst>
              <a:ext uri="{FF2B5EF4-FFF2-40B4-BE49-F238E27FC236}">
                <a16:creationId xmlns:a16="http://schemas.microsoft.com/office/drawing/2014/main" id="{C50B36BB-0B0A-4268-7C7A-CEACE9950500}"/>
              </a:ext>
            </a:extLst>
          </p:cNvPr>
          <p:cNvGraphicFramePr>
            <a:graphicFrameLocks noGrp="1"/>
          </p:cNvGraphicFramePr>
          <p:nvPr>
            <p:extLst>
              <p:ext uri="{D42A27DB-BD31-4B8C-83A1-F6EECF244321}">
                <p14:modId xmlns:p14="http://schemas.microsoft.com/office/powerpoint/2010/main" val="4118111251"/>
              </p:ext>
            </p:extLst>
          </p:nvPr>
        </p:nvGraphicFramePr>
        <p:xfrm>
          <a:off x="5737744" y="955821"/>
          <a:ext cx="6349731" cy="2615836"/>
        </p:xfrm>
        <a:graphic>
          <a:graphicData uri="http://schemas.openxmlformats.org/drawingml/2006/table">
            <a:tbl>
              <a:tblPr firstRow="1" bandRow="1">
                <a:tableStyleId>{8799B23B-EC83-4686-B30A-512413B5E67A}</a:tableStyleId>
              </a:tblPr>
              <a:tblGrid>
                <a:gridCol w="2522533">
                  <a:extLst>
                    <a:ext uri="{9D8B030D-6E8A-4147-A177-3AD203B41FA5}">
                      <a16:colId xmlns:a16="http://schemas.microsoft.com/office/drawing/2014/main" val="852887664"/>
                    </a:ext>
                  </a:extLst>
                </a:gridCol>
                <a:gridCol w="1614400">
                  <a:extLst>
                    <a:ext uri="{9D8B030D-6E8A-4147-A177-3AD203B41FA5}">
                      <a16:colId xmlns:a16="http://schemas.microsoft.com/office/drawing/2014/main" val="4125889789"/>
                    </a:ext>
                  </a:extLst>
                </a:gridCol>
                <a:gridCol w="2212798">
                  <a:extLst>
                    <a:ext uri="{9D8B030D-6E8A-4147-A177-3AD203B41FA5}">
                      <a16:colId xmlns:a16="http://schemas.microsoft.com/office/drawing/2014/main" val="161836528"/>
                    </a:ext>
                  </a:extLst>
                </a:gridCol>
              </a:tblGrid>
              <a:tr h="370840">
                <a:tc rowSpan="2">
                  <a:txBody>
                    <a:bodyPr/>
                    <a:lstStyle/>
                    <a:p>
                      <a:endParaRPr lang="fr-FR" dirty="0">
                        <a:solidFill>
                          <a:schemeClr val="bg1"/>
                        </a:solidFill>
                      </a:endParaRPr>
                    </a:p>
                  </a:txBody>
                  <a:tcP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fr-FR" dirty="0">
                          <a:solidFill>
                            <a:schemeClr val="bg1"/>
                          </a:solidFill>
                        </a:rPr>
                        <a:t>Température de couleur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hMerge="1">
                  <a:txBody>
                    <a:bodyPr/>
                    <a:lstStyle/>
                    <a:p>
                      <a:endParaRPr lang="fr-FR"/>
                    </a:p>
                  </a:txBody>
                  <a:tcPr/>
                </a:tc>
                <a:extLst>
                  <a:ext uri="{0D108BD9-81ED-4DB2-BD59-A6C34878D82A}">
                    <a16:rowId xmlns:a16="http://schemas.microsoft.com/office/drawing/2014/main" val="108184622"/>
                  </a:ext>
                </a:extLst>
              </a:tr>
              <a:tr h="370840">
                <a:tc vMerge="1">
                  <a:txBody>
                    <a:bodyPr/>
                    <a:lstStyle/>
                    <a:p>
                      <a:endParaRPr lang="fr-FR" dirty="0"/>
                    </a:p>
                  </a:txBody>
                  <a:tcPr/>
                </a:tc>
                <a:tc>
                  <a:txBody>
                    <a:bodyPr/>
                    <a:lstStyle/>
                    <a:p>
                      <a:pPr algn="l"/>
                      <a:r>
                        <a:rPr lang="fr-FR" dirty="0">
                          <a:solidFill>
                            <a:schemeClr val="bg1"/>
                          </a:solidFill>
                        </a:rPr>
                        <a:t>Agglomération</a:t>
                      </a:r>
                    </a:p>
                  </a:txBody>
                  <a:tcPr anchor="ctr">
                    <a:lnL w="12700" cap="flat" cmpd="sng" algn="ctr">
                      <a:solidFill>
                        <a:schemeClr val="bg1"/>
                      </a:solidFill>
                      <a:prstDash val="solid"/>
                      <a:round/>
                      <a:headEnd type="none" w="med" len="med"/>
                      <a:tailEnd type="none" w="med" len="med"/>
                    </a:lnL>
                  </a:tcPr>
                </a:tc>
                <a:tc>
                  <a:txBody>
                    <a:bodyPr/>
                    <a:lstStyle/>
                    <a:p>
                      <a:pPr algn="l"/>
                      <a:r>
                        <a:rPr lang="fr-FR" dirty="0">
                          <a:solidFill>
                            <a:schemeClr val="bg1"/>
                          </a:solidFill>
                        </a:rPr>
                        <a:t>Hors agglomération</a:t>
                      </a: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4090407635"/>
                  </a:ext>
                </a:extLst>
              </a:tr>
              <a:tr h="593996">
                <a:tc>
                  <a:txBody>
                    <a:bodyPr/>
                    <a:lstStyle/>
                    <a:p>
                      <a:r>
                        <a:rPr lang="fr-FR" dirty="0">
                          <a:solidFill>
                            <a:schemeClr val="bg1"/>
                          </a:solidFill>
                        </a:rPr>
                        <a:t>Régime général</a:t>
                      </a:r>
                    </a:p>
                  </a:txBody>
                  <a:tcPr anchor="ctr">
                    <a:lnT w="12700" cap="flat" cmpd="sng" algn="ctr">
                      <a:solidFill>
                        <a:schemeClr val="bg1"/>
                      </a:solidFill>
                      <a:prstDash val="solid"/>
                      <a:round/>
                      <a:headEnd type="none" w="med" len="med"/>
                      <a:tailEnd type="none" w="med" len="med"/>
                    </a:lnT>
                  </a:tcPr>
                </a:tc>
                <a:tc gridSpan="2">
                  <a:txBody>
                    <a:bodyPr/>
                    <a:lstStyle/>
                    <a:p>
                      <a:pPr algn="ctr"/>
                      <a:r>
                        <a:rPr lang="fr-FR" b="1" dirty="0">
                          <a:solidFill>
                            <a:schemeClr val="bg1"/>
                          </a:solidFill>
                        </a:rPr>
                        <a:t>&lt; 3000K</a:t>
                      </a:r>
                    </a:p>
                  </a:txBody>
                  <a:tcPr anchor="ctr">
                    <a:lnR w="12700" cap="flat" cmpd="sng" algn="ctr">
                      <a:solidFill>
                        <a:schemeClr val="bg1"/>
                      </a:solidFill>
                      <a:prstDash val="solid"/>
                      <a:round/>
                      <a:headEnd type="none" w="med" len="med"/>
                      <a:tailEnd type="none" w="med" len="med"/>
                    </a:lnR>
                  </a:tcPr>
                </a:tc>
                <a:tc hMerge="1">
                  <a:txBody>
                    <a:bodyPr/>
                    <a:lstStyle/>
                    <a:p>
                      <a:r>
                        <a:rPr lang="fr-FR" dirty="0">
                          <a:solidFill>
                            <a:srgbClr val="92D050"/>
                          </a:solidFill>
                        </a:rPr>
                        <a:t>&lt; 2700K</a:t>
                      </a:r>
                    </a:p>
                  </a:txBody>
                  <a:tcPr anchor="ctr"/>
                </a:tc>
                <a:extLst>
                  <a:ext uri="{0D108BD9-81ED-4DB2-BD59-A6C34878D82A}">
                    <a16:rowId xmlns:a16="http://schemas.microsoft.com/office/drawing/2014/main" val="3031434611"/>
                  </a:ext>
                </a:extLst>
              </a:tr>
              <a:tr h="457200">
                <a:tc>
                  <a:txBody>
                    <a:bodyPr/>
                    <a:lstStyle/>
                    <a:p>
                      <a:r>
                        <a:rPr lang="fr-FR" dirty="0">
                          <a:solidFill>
                            <a:srgbClr val="92D050"/>
                          </a:solidFill>
                        </a:rPr>
                        <a:t>Cœurs de Parcs Nationaux</a:t>
                      </a:r>
                    </a:p>
                  </a:txBody>
                  <a:tcPr/>
                </a:tc>
                <a:tc>
                  <a:txBody>
                    <a:bodyPr/>
                    <a:lstStyle/>
                    <a:p>
                      <a:pPr algn="ctr"/>
                      <a:r>
                        <a:rPr lang="fr-FR" b="1" dirty="0">
                          <a:solidFill>
                            <a:srgbClr val="92D050"/>
                          </a:solidFill>
                        </a:rPr>
                        <a:t>&lt; 2700K</a:t>
                      </a:r>
                    </a:p>
                  </a:txBody>
                  <a:tcPr anchor="ctr"/>
                </a:tc>
                <a:tc>
                  <a:txBody>
                    <a:bodyPr/>
                    <a:lstStyle/>
                    <a:p>
                      <a:pPr algn="ctr"/>
                      <a:r>
                        <a:rPr lang="fr-FR" b="1" dirty="0">
                          <a:solidFill>
                            <a:srgbClr val="92D050"/>
                          </a:solidFill>
                        </a:rPr>
                        <a:t>&lt; 2400K</a:t>
                      </a:r>
                      <a:endParaRPr lang="fr-FR" b="1" baseline="30000" dirty="0">
                        <a:solidFill>
                          <a:srgbClr val="92D050"/>
                        </a:solidFill>
                      </a:endParaRP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281780934"/>
                  </a:ext>
                </a:extLst>
              </a:tr>
              <a:tr h="483368">
                <a:tc>
                  <a:txBody>
                    <a:bodyPr/>
                    <a:lstStyle/>
                    <a:p>
                      <a:r>
                        <a:rPr lang="fr-FR" dirty="0">
                          <a:solidFill>
                            <a:srgbClr val="92D050"/>
                          </a:solidFill>
                        </a:rPr>
                        <a:t>Réserves naturelles et</a:t>
                      </a:r>
                      <a:r>
                        <a:rPr lang="fr-FR" baseline="0" dirty="0">
                          <a:solidFill>
                            <a:srgbClr val="92D050"/>
                          </a:solidFill>
                        </a:rPr>
                        <a:t> </a:t>
                      </a:r>
                      <a:r>
                        <a:rPr lang="fr-FR" dirty="0">
                          <a:solidFill>
                            <a:srgbClr val="92D050"/>
                          </a:solidFill>
                        </a:rPr>
                        <a:t>périmètres</a:t>
                      </a:r>
                      <a:r>
                        <a:rPr lang="fr-FR" baseline="0" dirty="0">
                          <a:solidFill>
                            <a:srgbClr val="92D050"/>
                          </a:solidFill>
                        </a:rPr>
                        <a:t> de protection</a:t>
                      </a:r>
                      <a:endParaRPr lang="fr-FR" dirty="0">
                        <a:solidFill>
                          <a:srgbClr val="92D050"/>
                        </a:solidFill>
                      </a:endParaRPr>
                    </a:p>
                  </a:txBody>
                  <a:tcPr/>
                </a:tc>
                <a:tc gridSpan="2">
                  <a:txBody>
                    <a:bodyPr/>
                    <a:lstStyle/>
                    <a:p>
                      <a:pPr algn="ctr"/>
                      <a:r>
                        <a:rPr lang="fr-FR" b="1" dirty="0">
                          <a:solidFill>
                            <a:srgbClr val="92D050"/>
                          </a:solidFill>
                        </a:rPr>
                        <a:t>&lt; 2400K</a:t>
                      </a:r>
                      <a:endParaRPr lang="fr-FR" b="1" baseline="30000" dirty="0">
                        <a:solidFill>
                          <a:srgbClr val="92D050"/>
                        </a:solidFill>
                      </a:endParaRPr>
                    </a:p>
                  </a:txBody>
                  <a:tcPr anchor="ctr">
                    <a:lnR w="12700" cap="flat" cmpd="sng" algn="ctr">
                      <a:solidFill>
                        <a:schemeClr val="bg1"/>
                      </a:solidFill>
                      <a:prstDash val="solid"/>
                      <a:round/>
                      <a:headEnd type="none" w="med" len="med"/>
                      <a:tailEnd type="none" w="med" len="med"/>
                    </a:lnR>
                  </a:tcPr>
                </a:tc>
                <a:tc hMerge="1">
                  <a:txBody>
                    <a:bodyPr/>
                    <a:lstStyle/>
                    <a:p>
                      <a:r>
                        <a:rPr lang="fr-FR" dirty="0">
                          <a:solidFill>
                            <a:srgbClr val="92D050"/>
                          </a:solidFill>
                        </a:rPr>
                        <a:t>&lt; 1800K*</a:t>
                      </a:r>
                      <a:endParaRPr lang="fr-FR" baseline="30000" dirty="0">
                        <a:solidFill>
                          <a:srgbClr val="92D050"/>
                        </a:solidFill>
                      </a:endParaRPr>
                    </a:p>
                  </a:txBody>
                  <a:tcPr anchor="ctr"/>
                </a:tc>
                <a:extLst>
                  <a:ext uri="{0D108BD9-81ED-4DB2-BD59-A6C34878D82A}">
                    <a16:rowId xmlns:a16="http://schemas.microsoft.com/office/drawing/2014/main" val="3820771348"/>
                  </a:ext>
                </a:extLst>
              </a:tr>
            </a:tbl>
          </a:graphicData>
        </a:graphic>
      </p:graphicFrame>
      <p:pic>
        <p:nvPicPr>
          <p:cNvPr id="5" name="Image 4">
            <a:extLst>
              <a:ext uri="{FF2B5EF4-FFF2-40B4-BE49-F238E27FC236}">
                <a16:creationId xmlns:a16="http://schemas.microsoft.com/office/drawing/2014/main" id="{FE9EED19-A07E-0B1F-D911-3893EFB7AD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63627" y="4269725"/>
            <a:ext cx="6722072" cy="2507648"/>
          </a:xfrm>
          <a:prstGeom prst="rect">
            <a:avLst/>
          </a:prstGeom>
          <a:ln>
            <a:solidFill>
              <a:schemeClr val="accent2"/>
            </a:solidFill>
          </a:ln>
        </p:spPr>
      </p:pic>
      <p:pic>
        <p:nvPicPr>
          <p:cNvPr id="6" name="Image 5">
            <a:hlinkClick r:id="rId6"/>
            <a:extLst>
              <a:ext uri="{FF2B5EF4-FFF2-40B4-BE49-F238E27FC236}">
                <a16:creationId xmlns:a16="http://schemas.microsoft.com/office/drawing/2014/main" id="{5F45656D-BE45-8E1F-13B8-61C2E5C20E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5604" y="4269724"/>
            <a:ext cx="5110604" cy="2512200"/>
          </a:xfrm>
          <a:prstGeom prst="rect">
            <a:avLst/>
          </a:prstGeom>
        </p:spPr>
      </p:pic>
      <p:sp>
        <p:nvSpPr>
          <p:cNvPr id="7" name="ZoneTexte 6">
            <a:extLst>
              <a:ext uri="{FF2B5EF4-FFF2-40B4-BE49-F238E27FC236}">
                <a16:creationId xmlns:a16="http://schemas.microsoft.com/office/drawing/2014/main" id="{D1379899-B3DE-F725-2790-436FBAE6A1C3}"/>
              </a:ext>
            </a:extLst>
          </p:cNvPr>
          <p:cNvSpPr txBox="1"/>
          <p:nvPr/>
        </p:nvSpPr>
        <p:spPr>
          <a:xfrm>
            <a:off x="64846" y="3931170"/>
            <a:ext cx="9086432" cy="338554"/>
          </a:xfrm>
          <a:prstGeom prst="rect">
            <a:avLst/>
          </a:prstGeom>
          <a:noFill/>
        </p:spPr>
        <p:txBody>
          <a:bodyPr wrap="square" rtlCol="0">
            <a:spAutoFit/>
          </a:bodyPr>
          <a:lstStyle/>
          <a:p>
            <a:r>
              <a:rPr lang="fr-FR" i="1" baseline="0" dirty="0">
                <a:solidFill>
                  <a:schemeClr val="bg1"/>
                </a:solidFill>
              </a:rPr>
              <a:t>La température de couleur ou </a:t>
            </a:r>
            <a:r>
              <a:rPr lang="fr-FR" i="1" baseline="0" dirty="0" err="1">
                <a:solidFill>
                  <a:schemeClr val="bg1"/>
                </a:solidFill>
              </a:rPr>
              <a:t>Correlated</a:t>
            </a:r>
            <a:r>
              <a:rPr lang="fr-FR" i="1" baseline="0" dirty="0">
                <a:solidFill>
                  <a:schemeClr val="bg1"/>
                </a:solidFill>
              </a:rPr>
              <a:t> </a:t>
            </a:r>
            <a:r>
              <a:rPr lang="fr-FR" i="1" baseline="0" dirty="0" err="1">
                <a:solidFill>
                  <a:schemeClr val="bg1"/>
                </a:solidFill>
              </a:rPr>
              <a:t>Color</a:t>
            </a:r>
            <a:r>
              <a:rPr lang="fr-FR" i="1" baseline="0" dirty="0">
                <a:solidFill>
                  <a:schemeClr val="bg1"/>
                </a:solidFill>
              </a:rPr>
              <a:t> </a:t>
            </a:r>
            <a:r>
              <a:rPr lang="fr-FR" i="1" baseline="0" dirty="0" err="1">
                <a:solidFill>
                  <a:schemeClr val="bg1"/>
                </a:solidFill>
              </a:rPr>
              <a:t>Temperature</a:t>
            </a:r>
            <a:r>
              <a:rPr lang="fr-FR" i="1" baseline="0" dirty="0">
                <a:solidFill>
                  <a:schemeClr val="bg1"/>
                </a:solidFill>
              </a:rPr>
              <a:t> : spectre d’émission d’un corps chaud</a:t>
            </a:r>
          </a:p>
        </p:txBody>
      </p:sp>
      <p:sp>
        <p:nvSpPr>
          <p:cNvPr id="4" name="Rectangle 3">
            <a:extLst>
              <a:ext uri="{FF2B5EF4-FFF2-40B4-BE49-F238E27FC236}">
                <a16:creationId xmlns:a16="http://schemas.microsoft.com/office/drawing/2014/main" id="{2F518513-71D2-3A89-9714-08391179AB7F}"/>
              </a:ext>
            </a:extLst>
          </p:cNvPr>
          <p:cNvSpPr txBox="1">
            <a:spLocks noChangeArrowheads="1"/>
          </p:cNvSpPr>
          <p:nvPr/>
        </p:nvSpPr>
        <p:spPr>
          <a:xfrm>
            <a:off x="86961" y="955821"/>
            <a:ext cx="5110604" cy="2937344"/>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wrap="square" lIns="92075" tIns="46038" rIns="92075" bIns="46038" rtlCol="0">
            <a:sp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0"/>
              </a:spcBef>
              <a:spcAft>
                <a:spcPts val="0"/>
              </a:spcAft>
              <a:buNone/>
            </a:pPr>
            <a:endParaRPr lang="fr-FR" altLang="fr-FR" sz="100" b="0" baseline="0" dirty="0"/>
          </a:p>
          <a:p>
            <a:pPr marL="0" indent="-57150" fontAlgn="auto">
              <a:lnSpc>
                <a:spcPts val="2300"/>
              </a:lnSpc>
              <a:spcBef>
                <a:spcPts val="600"/>
              </a:spcBef>
              <a:spcAft>
                <a:spcPts val="1200"/>
              </a:spcAft>
              <a:buNone/>
            </a:pPr>
            <a:r>
              <a:rPr lang="fr-FR" altLang="fr-FR" sz="1600" u="sng" baseline="0" dirty="0">
                <a:solidFill>
                  <a:schemeClr val="bg1"/>
                </a:solidFill>
              </a:rPr>
              <a:t>Une Prescription qui limite le contenu en bleu de la lumière</a:t>
            </a:r>
          </a:p>
          <a:p>
            <a:pPr marL="0" indent="0">
              <a:lnSpc>
                <a:spcPct val="100000"/>
              </a:lnSpc>
              <a:spcBef>
                <a:spcPts val="0"/>
              </a:spcBef>
              <a:spcAft>
                <a:spcPts val="600"/>
              </a:spcAft>
              <a:buClr>
                <a:srgbClr val="DDAB63"/>
              </a:buClr>
              <a:buSzPct val="100000"/>
              <a:buNone/>
            </a:pPr>
            <a:r>
              <a:rPr lang="fr-FR" altLang="fr-FR" sz="1400" b="0" baseline="0" dirty="0">
                <a:solidFill>
                  <a:schemeClr val="bg1"/>
                </a:solidFill>
              </a:rPr>
              <a:t>Un régime général applicable aux seules installations d’éclairage :</a:t>
            </a:r>
          </a:p>
          <a:p>
            <a:pPr marL="357188" indent="-357188">
              <a:lnSpc>
                <a:spcPct val="100000"/>
              </a:lnSpc>
              <a:spcBef>
                <a:spcPts val="300"/>
              </a:spcBef>
              <a:spcAft>
                <a:spcPts val="300"/>
              </a:spcAft>
              <a:buClr>
                <a:schemeClr val="accent4"/>
              </a:buClr>
              <a:buSzPct val="100000"/>
            </a:pPr>
            <a:r>
              <a:rPr lang="fr-FR" altLang="fr-FR" sz="1200" b="0" baseline="0" dirty="0">
                <a:solidFill>
                  <a:schemeClr val="bg1"/>
                </a:solidFill>
              </a:rPr>
              <a:t>de voirie, publique et privée</a:t>
            </a:r>
          </a:p>
          <a:p>
            <a:pPr marL="357188" indent="-357188">
              <a:lnSpc>
                <a:spcPct val="100000"/>
              </a:lnSpc>
              <a:spcBef>
                <a:spcPts val="300"/>
              </a:spcBef>
              <a:spcAft>
                <a:spcPts val="300"/>
              </a:spcAft>
              <a:buClr>
                <a:schemeClr val="accent4"/>
              </a:buClr>
              <a:buSzPct val="100000"/>
            </a:pPr>
            <a:r>
              <a:rPr lang="fr-FR" altLang="fr-FR" sz="1200" b="0" baseline="0" dirty="0">
                <a:solidFill>
                  <a:schemeClr val="bg1"/>
                </a:solidFill>
              </a:rPr>
              <a:t>de parcs de stationnement</a:t>
            </a:r>
          </a:p>
          <a:p>
            <a:pPr marL="357188" indent="-357188">
              <a:lnSpc>
                <a:spcPct val="100000"/>
              </a:lnSpc>
              <a:spcBef>
                <a:spcPts val="300"/>
              </a:spcBef>
              <a:spcAft>
                <a:spcPts val="300"/>
              </a:spcAft>
              <a:buClr>
                <a:schemeClr val="accent4"/>
              </a:buClr>
              <a:buSzPct val="100000"/>
            </a:pPr>
            <a:r>
              <a:rPr lang="fr-FR" altLang="fr-FR" sz="1200" b="0" baseline="0" dirty="0">
                <a:solidFill>
                  <a:schemeClr val="bg1"/>
                </a:solidFill>
              </a:rPr>
              <a:t>de mise en lumière des bâtiments non résidentiels (ni patrimoine, ni parcs et jardins)</a:t>
            </a:r>
          </a:p>
          <a:p>
            <a:pPr marL="0" indent="0">
              <a:lnSpc>
                <a:spcPct val="100000"/>
              </a:lnSpc>
              <a:spcBef>
                <a:spcPts val="300"/>
              </a:spcBef>
              <a:spcAft>
                <a:spcPts val="300"/>
              </a:spcAft>
              <a:buClr>
                <a:schemeClr val="accent4"/>
              </a:buClr>
              <a:buSzPct val="100000"/>
              <a:buNone/>
            </a:pPr>
            <a:r>
              <a:rPr lang="fr-FR" altLang="fr-FR" sz="1400" b="0" baseline="0" dirty="0">
                <a:solidFill>
                  <a:srgbClr val="92D050"/>
                </a:solidFill>
              </a:rPr>
              <a:t>Quelques rares prescriptions renforcées, mais applicables à toutes les installations d’éclairage</a:t>
            </a:r>
          </a:p>
        </p:txBody>
      </p:sp>
      <p:cxnSp>
        <p:nvCxnSpPr>
          <p:cNvPr id="11" name="Connecteur droit avec flèche 10">
            <a:extLst>
              <a:ext uri="{FF2B5EF4-FFF2-40B4-BE49-F238E27FC236}">
                <a16:creationId xmlns:a16="http://schemas.microsoft.com/office/drawing/2014/main" id="{DC00D3BA-0D88-E481-FEC8-D0C9B3D65DB5}"/>
              </a:ext>
            </a:extLst>
          </p:cNvPr>
          <p:cNvCxnSpPr>
            <a:cxnSpLocks/>
          </p:cNvCxnSpPr>
          <p:nvPr/>
        </p:nvCxnSpPr>
        <p:spPr>
          <a:xfrm>
            <a:off x="5015880" y="1988840"/>
            <a:ext cx="62504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43D698B1-CCB0-B7C2-57EF-6C12A9E6A7D6}"/>
              </a:ext>
            </a:extLst>
          </p:cNvPr>
          <p:cNvCxnSpPr/>
          <p:nvPr/>
        </p:nvCxnSpPr>
        <p:spPr>
          <a:xfrm flipV="1">
            <a:off x="4919058" y="2631775"/>
            <a:ext cx="818686" cy="797225"/>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F76E4562-B3D0-3653-9598-D2222B78E26D}"/>
              </a:ext>
            </a:extLst>
          </p:cNvPr>
          <p:cNvCxnSpPr>
            <a:cxnSpLocks/>
          </p:cNvCxnSpPr>
          <p:nvPr/>
        </p:nvCxnSpPr>
        <p:spPr>
          <a:xfrm flipV="1">
            <a:off x="4919058" y="3173045"/>
            <a:ext cx="818686" cy="255955"/>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1999910"/>
      </p:ext>
    </p:extLst>
  </p:cSld>
  <p:clrMapOvr>
    <a:masterClrMapping/>
  </p:clrMapOvr>
  <p:transition>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1909C30E-3E76-13AE-122B-DB2CC2D8E986}"/>
              </a:ext>
            </a:extLst>
          </p:cNvPr>
          <p:cNvSpPr>
            <a:spLocks noGrp="1" noChangeArrowheads="1"/>
          </p:cNvSpPr>
          <p:nvPr>
            <p:ph idx="1"/>
          </p:nvPr>
        </p:nvSpPr>
        <p:spPr>
          <a:xfrm>
            <a:off x="62182" y="1088740"/>
            <a:ext cx="7491864" cy="5668900"/>
          </a:xfrm>
          <a:gradFill>
            <a:gsLst>
              <a:gs pos="0">
                <a:srgbClr val="3C3C3C"/>
              </a:gs>
              <a:gs pos="100000">
                <a:srgbClr val="000000">
                  <a:alpha val="72000"/>
                </a:srgbClr>
              </a:gs>
            </a:gsLst>
            <a:path path="shape">
              <a:fillToRect l="50000" t="50000" r="50000" b="50000"/>
            </a:path>
          </a:gradFill>
          <a:ln>
            <a:solidFill>
              <a:schemeClr val="accent3"/>
            </a:solidFill>
          </a:ln>
        </p:spPr>
        <p:txBody>
          <a:bodyPr vert="horz" wrap="square" lIns="92075" tIns="46038" rIns="92075" bIns="46038" numCol="1" anchor="t" anchorCtr="0" compatLnSpc="1">
            <a:prstTxWarp prst="textNoShape">
              <a:avLst/>
            </a:prstTxWarp>
          </a:bodyPr>
          <a:lstStyle/>
          <a:p>
            <a:pPr marL="0" indent="0">
              <a:lnSpc>
                <a:spcPct val="100000"/>
              </a:lnSpc>
              <a:spcBef>
                <a:spcPts val="0"/>
              </a:spcBef>
              <a:spcAft>
                <a:spcPts val="0"/>
              </a:spcAft>
              <a:buClr>
                <a:srgbClr val="DDAB63"/>
              </a:buClr>
              <a:buSzPct val="100000"/>
              <a:buNone/>
            </a:pPr>
            <a:r>
              <a:rPr lang="fr-FR" altLang="fr-FR" sz="1800" b="0" dirty="0">
                <a:solidFill>
                  <a:srgbClr val="92D050"/>
                </a:solidFill>
              </a:rPr>
              <a:t>Une </a:t>
            </a:r>
            <a:r>
              <a:rPr lang="fr-FR" altLang="fr-FR" sz="1800" b="0" dirty="0">
                <a:solidFill>
                  <a:srgbClr val="92D050"/>
                </a:solidFill>
                <a:hlinkClick r:id="rId3"/>
              </a:rPr>
              <a:t>étiquette environnementale</a:t>
            </a:r>
            <a:r>
              <a:rPr lang="fr-FR" altLang="fr-FR" sz="1800" b="0" dirty="0">
                <a:solidFill>
                  <a:srgbClr val="92D050"/>
                </a:solidFill>
              </a:rPr>
              <a:t> comme outil de diagnostic et de projet, en termes d’impact sur le vivant :</a:t>
            </a:r>
          </a:p>
          <a:p>
            <a:pPr marL="0" indent="0">
              <a:lnSpc>
                <a:spcPct val="100000"/>
              </a:lnSpc>
              <a:spcBef>
                <a:spcPts val="0"/>
              </a:spcBef>
              <a:spcAft>
                <a:spcPts val="0"/>
              </a:spcAft>
              <a:buClr>
                <a:srgbClr val="DDAB63"/>
              </a:buClr>
              <a:buSzPct val="100000"/>
              <a:buNone/>
            </a:pPr>
            <a:endParaRPr lang="fr-FR" sz="2000" dirty="0"/>
          </a:p>
          <a:p>
            <a:pPr marL="85725" indent="0">
              <a:lnSpc>
                <a:spcPct val="100000"/>
              </a:lnSpc>
              <a:spcBef>
                <a:spcPts val="600"/>
              </a:spcBef>
              <a:spcAft>
                <a:spcPts val="0"/>
              </a:spcAft>
              <a:buClr>
                <a:srgbClr val="DDAB63"/>
              </a:buClr>
              <a:buSzPct val="100000"/>
              <a:buNone/>
            </a:pPr>
            <a:endParaRPr lang="fr-FR" sz="2000" b="0" dirty="0"/>
          </a:p>
          <a:p>
            <a:pPr marL="85725" indent="0">
              <a:lnSpc>
                <a:spcPct val="100000"/>
              </a:lnSpc>
              <a:spcBef>
                <a:spcPts val="600"/>
              </a:spcBef>
              <a:spcAft>
                <a:spcPts val="0"/>
              </a:spcAft>
              <a:buClr>
                <a:srgbClr val="DDAB63"/>
              </a:buClr>
              <a:buSzPct val="100000"/>
              <a:buNone/>
            </a:pPr>
            <a:endParaRPr lang="fr-FR" sz="2000" b="0" dirty="0"/>
          </a:p>
          <a:p>
            <a:pPr marL="85725" indent="0">
              <a:lnSpc>
                <a:spcPct val="100000"/>
              </a:lnSpc>
              <a:spcBef>
                <a:spcPts val="600"/>
              </a:spcBef>
              <a:spcAft>
                <a:spcPts val="0"/>
              </a:spcAft>
              <a:buClr>
                <a:srgbClr val="DDAB63"/>
              </a:buClr>
              <a:buSzPct val="100000"/>
              <a:buNone/>
            </a:pPr>
            <a:endParaRPr lang="fr-FR" sz="2000" b="0" dirty="0"/>
          </a:p>
          <a:p>
            <a:pPr marL="85725" indent="0">
              <a:lnSpc>
                <a:spcPct val="100000"/>
              </a:lnSpc>
              <a:spcBef>
                <a:spcPts val="600"/>
              </a:spcBef>
              <a:spcAft>
                <a:spcPts val="0"/>
              </a:spcAft>
              <a:buClr>
                <a:srgbClr val="DDAB63"/>
              </a:buClr>
              <a:buSzPct val="100000"/>
              <a:buNone/>
            </a:pPr>
            <a:endParaRPr lang="fr-FR" sz="2000" b="0" dirty="0"/>
          </a:p>
          <a:p>
            <a:pPr marL="85725" indent="0">
              <a:lnSpc>
                <a:spcPct val="100000"/>
              </a:lnSpc>
              <a:spcBef>
                <a:spcPts val="600"/>
              </a:spcBef>
              <a:spcAft>
                <a:spcPts val="0"/>
              </a:spcAft>
              <a:buClr>
                <a:srgbClr val="DDAB63"/>
              </a:buClr>
              <a:buSzPct val="100000"/>
              <a:buNone/>
            </a:pPr>
            <a:endParaRPr lang="fr-FR" sz="2000" b="0" dirty="0"/>
          </a:p>
          <a:p>
            <a:pPr marL="85725" indent="0">
              <a:lnSpc>
                <a:spcPct val="100000"/>
              </a:lnSpc>
              <a:spcBef>
                <a:spcPts val="600"/>
              </a:spcBef>
              <a:spcAft>
                <a:spcPts val="0"/>
              </a:spcAft>
              <a:buClr>
                <a:srgbClr val="DDAB63"/>
              </a:buClr>
              <a:buSzPct val="100000"/>
              <a:buNone/>
            </a:pPr>
            <a:endParaRPr lang="fr-FR" sz="2000" b="0" dirty="0"/>
          </a:p>
          <a:p>
            <a:pPr marL="85725" indent="0">
              <a:lnSpc>
                <a:spcPct val="100000"/>
              </a:lnSpc>
              <a:spcBef>
                <a:spcPts val="600"/>
              </a:spcBef>
              <a:spcAft>
                <a:spcPts val="0"/>
              </a:spcAft>
              <a:buClr>
                <a:srgbClr val="DDAB63"/>
              </a:buClr>
              <a:buSzPct val="100000"/>
              <a:buNone/>
            </a:pPr>
            <a:endParaRPr lang="fr-FR" sz="2000" b="0" dirty="0"/>
          </a:p>
          <a:p>
            <a:pPr marL="352425" indent="-352425">
              <a:spcBef>
                <a:spcPts val="600"/>
              </a:spcBef>
              <a:spcAft>
                <a:spcPts val="0"/>
              </a:spcAft>
              <a:buSzTx/>
              <a:buFont typeface="Wingdings" panose="05000000000000000000" pitchFamily="2" charset="2"/>
              <a:buChar char="q"/>
            </a:pPr>
            <a:endParaRPr lang="fr-FR" altLang="fr-FR" sz="1800" dirty="0">
              <a:latin typeface="Tahoma" panose="020B0604030504040204" pitchFamily="34" charset="0"/>
            </a:endParaRPr>
          </a:p>
          <a:p>
            <a:pPr marL="352425" indent="-352425">
              <a:spcBef>
                <a:spcPts val="600"/>
              </a:spcBef>
              <a:spcAft>
                <a:spcPts val="0"/>
              </a:spcAft>
              <a:buSzTx/>
              <a:buFont typeface="Wingdings" panose="05000000000000000000" pitchFamily="2" charset="2"/>
              <a:buChar char="q"/>
            </a:pPr>
            <a:endParaRPr lang="fr-FR" altLang="fr-FR" sz="1800" dirty="0">
              <a:latin typeface="Tahoma" panose="020B0604030504040204" pitchFamily="34" charset="0"/>
            </a:endParaRPr>
          </a:p>
          <a:p>
            <a:pPr marL="0" indent="0" eaLnBrk="0" hangingPunct="0">
              <a:spcBef>
                <a:spcPct val="0"/>
              </a:spcBef>
              <a:buClrTx/>
              <a:buSzTx/>
              <a:buNone/>
            </a:pPr>
            <a:endParaRPr lang="fr-FR" altLang="zh-CN" sz="1400" dirty="0">
              <a:effectLst/>
              <a:latin typeface="Arial" panose="020B0604020202020204" pitchFamily="34" charset="0"/>
            </a:endParaRPr>
          </a:p>
          <a:p>
            <a:pPr marL="352425" indent="-352425">
              <a:spcBef>
                <a:spcPts val="600"/>
              </a:spcBef>
              <a:spcAft>
                <a:spcPts val="0"/>
              </a:spcAft>
              <a:buSzTx/>
              <a:buFont typeface="Wingdings" panose="05000000000000000000" pitchFamily="2" charset="2"/>
              <a:buChar char="q"/>
            </a:pPr>
            <a:endParaRPr lang="fr-FR" altLang="fr-FR" sz="1400" dirty="0">
              <a:latin typeface="Tahoma" panose="020B0604030504040204" pitchFamily="34" charset="0"/>
            </a:endParaRPr>
          </a:p>
        </p:txBody>
      </p:sp>
      <p:pic>
        <p:nvPicPr>
          <p:cNvPr id="4" name="Image 3">
            <a:extLst>
              <a:ext uri="{FF2B5EF4-FFF2-40B4-BE49-F238E27FC236}">
                <a16:creationId xmlns:a16="http://schemas.microsoft.com/office/drawing/2014/main" id="{E552C8F6-78CF-0643-F50A-90A254F829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1832" y="4291574"/>
            <a:ext cx="3600399" cy="2400141"/>
          </a:xfrm>
          <a:prstGeom prst="rect">
            <a:avLst/>
          </a:prstGeom>
          <a:ln>
            <a:solidFill>
              <a:schemeClr val="accent2"/>
            </a:solidFill>
          </a:ln>
        </p:spPr>
      </p:pic>
      <p:sp>
        <p:nvSpPr>
          <p:cNvPr id="1533954" name="Rectangle 2"/>
          <p:cNvSpPr>
            <a:spLocks noGrp="1" noChangeArrowheads="1"/>
          </p:cNvSpPr>
          <p:nvPr>
            <p:ph type="title"/>
          </p:nvPr>
        </p:nvSpPr>
        <p:spPr>
          <a:xfrm>
            <a:off x="62182" y="80627"/>
            <a:ext cx="11074378" cy="836173"/>
          </a:xfr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a:bodyPr>
          <a:lstStyle/>
          <a:p>
            <a:pPr fontAlgn="auto">
              <a:spcBef>
                <a:spcPts val="600"/>
              </a:spcBef>
              <a:spcAft>
                <a:spcPts val="600"/>
              </a:spcAft>
            </a:pPr>
            <a:r>
              <a:rPr lang="fr-FR" altLang="fr-FR" sz="3600" dirty="0"/>
              <a:t>La couleur de la lumière (</a:t>
            </a:r>
            <a:r>
              <a:rPr lang="fr-FR" altLang="fr-FR" sz="3600" dirty="0">
                <a:hlinkClick r:id="rId5"/>
              </a:rPr>
              <a:t>art. 3-II-3</a:t>
            </a:r>
            <a:r>
              <a:rPr lang="fr-FR" altLang="fr-FR" sz="3600" dirty="0"/>
              <a:t>, </a:t>
            </a:r>
            <a:r>
              <a:rPr lang="fr-FR" altLang="fr-FR" sz="3600" dirty="0">
                <a:hlinkClick r:id="rId6"/>
              </a:rPr>
              <a:t>4-II</a:t>
            </a:r>
            <a:r>
              <a:rPr lang="fr-FR" altLang="fr-FR" sz="3600" dirty="0"/>
              <a:t> &amp; </a:t>
            </a:r>
            <a:r>
              <a:rPr lang="fr-FR" altLang="fr-FR" sz="3600" dirty="0">
                <a:hlinkClick r:id="rId6"/>
              </a:rPr>
              <a:t>4-III</a:t>
            </a:r>
            <a:r>
              <a:rPr lang="fr-FR" altLang="fr-FR" sz="3600" dirty="0"/>
              <a:t>)</a:t>
            </a:r>
            <a:endParaRPr lang="fr-FR" altLang="fr-FR" sz="3600" b="1" dirty="0"/>
          </a:p>
        </p:txBody>
      </p:sp>
      <p:sp>
        <p:nvSpPr>
          <p:cNvPr id="3" name="Rectangle 4"/>
          <p:cNvSpPr>
            <a:spLocks noChangeArrowheads="1"/>
          </p:cNvSpPr>
          <p:nvPr/>
        </p:nvSpPr>
        <p:spPr bwMode="auto">
          <a:xfrm>
            <a:off x="1524001" y="10036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9" name="Image 8">
            <a:hlinkClick r:id="rId7"/>
            <a:extLst>
              <a:ext uri="{FF2B5EF4-FFF2-40B4-BE49-F238E27FC236}">
                <a16:creationId xmlns:a16="http://schemas.microsoft.com/office/drawing/2014/main" id="{027D8933-F095-25C6-CDD5-E6B448769EF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596905" y="1088740"/>
            <a:ext cx="4538937" cy="5164998"/>
          </a:xfrm>
          <a:prstGeom prst="rect">
            <a:avLst/>
          </a:prstGeom>
        </p:spPr>
      </p:pic>
      <p:pic>
        <p:nvPicPr>
          <p:cNvPr id="10" name="Image 9">
            <a:extLst>
              <a:ext uri="{FF2B5EF4-FFF2-40B4-BE49-F238E27FC236}">
                <a16:creationId xmlns:a16="http://schemas.microsoft.com/office/drawing/2014/main" id="{01AAA0AF-B748-4706-5BCD-739AAE57069A}"/>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876151" y="1808819"/>
            <a:ext cx="3600741" cy="2400141"/>
          </a:xfrm>
          <a:prstGeom prst="rect">
            <a:avLst/>
          </a:prstGeom>
          <a:ln>
            <a:solidFill>
              <a:schemeClr val="accent2"/>
            </a:solidFill>
          </a:ln>
        </p:spPr>
      </p:pic>
      <p:sp>
        <p:nvSpPr>
          <p:cNvPr id="15" name="ZoneTexte 14">
            <a:extLst>
              <a:ext uri="{FF2B5EF4-FFF2-40B4-BE49-F238E27FC236}">
                <a16:creationId xmlns:a16="http://schemas.microsoft.com/office/drawing/2014/main" id="{858DEC16-9F49-7909-9F1D-0A2F678E3D81}"/>
              </a:ext>
            </a:extLst>
          </p:cNvPr>
          <p:cNvSpPr txBox="1"/>
          <p:nvPr/>
        </p:nvSpPr>
        <p:spPr>
          <a:xfrm>
            <a:off x="3792515" y="6045384"/>
            <a:ext cx="1800709" cy="646331"/>
          </a:xfrm>
          <a:prstGeom prst="rect">
            <a:avLst/>
          </a:prstGeom>
          <a:noFill/>
        </p:spPr>
        <p:txBody>
          <a:bodyPr wrap="square" rtlCol="0">
            <a:spAutoFit/>
          </a:bodyPr>
          <a:lstStyle/>
          <a:p>
            <a:r>
              <a:rPr lang="fr-FR" sz="1200" i="1" baseline="0" dirty="0">
                <a:solidFill>
                  <a:schemeClr val="bg1"/>
                </a:solidFill>
              </a:rPr>
              <a:t>SHP</a:t>
            </a:r>
          </a:p>
          <a:p>
            <a:r>
              <a:rPr lang="fr-FR" sz="1200" i="1" baseline="0" dirty="0">
                <a:solidFill>
                  <a:schemeClr val="bg1"/>
                </a:solidFill>
              </a:rPr>
              <a:t>2200K</a:t>
            </a:r>
          </a:p>
          <a:p>
            <a:r>
              <a:rPr lang="fr-FR" sz="1200" i="1" baseline="0" dirty="0">
                <a:solidFill>
                  <a:schemeClr val="bg1"/>
                </a:solidFill>
              </a:rPr>
              <a:t>(le parc historique)</a:t>
            </a:r>
          </a:p>
        </p:txBody>
      </p:sp>
      <p:sp>
        <p:nvSpPr>
          <p:cNvPr id="16" name="ZoneTexte 15">
            <a:extLst>
              <a:ext uri="{FF2B5EF4-FFF2-40B4-BE49-F238E27FC236}">
                <a16:creationId xmlns:a16="http://schemas.microsoft.com/office/drawing/2014/main" id="{ED3E6C0B-0FD2-4360-FABD-EA1358A1E10C}"/>
              </a:ext>
            </a:extLst>
          </p:cNvPr>
          <p:cNvSpPr txBox="1"/>
          <p:nvPr/>
        </p:nvSpPr>
        <p:spPr>
          <a:xfrm>
            <a:off x="6420036" y="1859562"/>
            <a:ext cx="1332148" cy="276999"/>
          </a:xfrm>
          <a:prstGeom prst="rect">
            <a:avLst/>
          </a:prstGeom>
          <a:noFill/>
        </p:spPr>
        <p:txBody>
          <a:bodyPr wrap="square" rtlCol="0">
            <a:spAutoFit/>
          </a:bodyPr>
          <a:lstStyle/>
          <a:p>
            <a:r>
              <a:rPr lang="fr-FR" sz="1200" i="1" baseline="0" dirty="0">
                <a:solidFill>
                  <a:schemeClr val="bg1"/>
                </a:solidFill>
              </a:rPr>
              <a:t>LED 2700K</a:t>
            </a:r>
          </a:p>
        </p:txBody>
      </p:sp>
      <p:pic>
        <p:nvPicPr>
          <p:cNvPr id="19" name="Image 18">
            <a:extLst>
              <a:ext uri="{FF2B5EF4-FFF2-40B4-BE49-F238E27FC236}">
                <a16:creationId xmlns:a16="http://schemas.microsoft.com/office/drawing/2014/main" id="{E6865F90-11E7-FA36-06BA-22009DBF5FC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67635" y="1808819"/>
            <a:ext cx="3600400" cy="2400142"/>
          </a:xfrm>
          <a:prstGeom prst="rect">
            <a:avLst/>
          </a:prstGeom>
          <a:ln>
            <a:solidFill>
              <a:schemeClr val="accent2"/>
            </a:solidFill>
          </a:ln>
        </p:spPr>
      </p:pic>
      <p:sp>
        <p:nvSpPr>
          <p:cNvPr id="2" name="ZoneTexte 1">
            <a:extLst>
              <a:ext uri="{FF2B5EF4-FFF2-40B4-BE49-F238E27FC236}">
                <a16:creationId xmlns:a16="http://schemas.microsoft.com/office/drawing/2014/main" id="{229C44CC-B28E-0937-6338-84C0416F7EBE}"/>
              </a:ext>
            </a:extLst>
          </p:cNvPr>
          <p:cNvSpPr txBox="1"/>
          <p:nvPr/>
        </p:nvSpPr>
        <p:spPr>
          <a:xfrm>
            <a:off x="1272061" y="1861468"/>
            <a:ext cx="1332148" cy="276999"/>
          </a:xfrm>
          <a:prstGeom prst="rect">
            <a:avLst/>
          </a:prstGeom>
          <a:noFill/>
        </p:spPr>
        <p:txBody>
          <a:bodyPr wrap="square" rtlCol="0">
            <a:spAutoFit/>
          </a:bodyPr>
          <a:lstStyle/>
          <a:p>
            <a:r>
              <a:rPr lang="fr-FR" sz="1200" i="1" baseline="0" dirty="0">
                <a:solidFill>
                  <a:schemeClr val="bg1"/>
                </a:solidFill>
              </a:rPr>
              <a:t>LED 3000K</a:t>
            </a:r>
          </a:p>
        </p:txBody>
      </p:sp>
      <p:sp>
        <p:nvSpPr>
          <p:cNvPr id="5" name="ZoneTexte 4">
            <a:extLst>
              <a:ext uri="{FF2B5EF4-FFF2-40B4-BE49-F238E27FC236}">
                <a16:creationId xmlns:a16="http://schemas.microsoft.com/office/drawing/2014/main" id="{763F3961-03FF-7D91-E10E-F682FF813C81}"/>
              </a:ext>
            </a:extLst>
          </p:cNvPr>
          <p:cNvSpPr txBox="1"/>
          <p:nvPr/>
        </p:nvSpPr>
        <p:spPr>
          <a:xfrm>
            <a:off x="4836057" y="4217198"/>
            <a:ext cx="3135006" cy="261610"/>
          </a:xfrm>
          <a:prstGeom prst="rect">
            <a:avLst/>
          </a:prstGeom>
          <a:noFill/>
        </p:spPr>
        <p:txBody>
          <a:bodyPr wrap="square" rtlCol="0">
            <a:spAutoFit/>
          </a:bodyPr>
          <a:lstStyle/>
          <a:p>
            <a:r>
              <a:rPr lang="fr-FR" sz="1050" i="1" baseline="0" dirty="0">
                <a:solidFill>
                  <a:schemeClr val="bg1"/>
                </a:solidFill>
              </a:rPr>
              <a:t>50mm f1/4 1/8s 800iso WB lumière du jour</a:t>
            </a:r>
          </a:p>
        </p:txBody>
      </p:sp>
    </p:spTree>
    <p:extLst>
      <p:ext uri="{BB962C8B-B14F-4D97-AF65-F5344CB8AC3E}">
        <p14:creationId xmlns:p14="http://schemas.microsoft.com/office/powerpoint/2010/main" val="2029775547"/>
      </p:ext>
    </p:extLst>
  </p:cSld>
  <p:clrMapOvr>
    <a:masterClrMapping/>
  </p:clrMapOvr>
  <p:transition>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hlinkClick r:id="rId3"/>
          </p:cNvPr>
          <p:cNvPicPr>
            <a:picLocks noChangeAspect="1"/>
          </p:cNvPicPr>
          <p:nvPr/>
        </p:nvPicPr>
        <p:blipFill rotWithShape="1">
          <a:blip r:embed="rId4"/>
          <a:srcRect l="24259" r="25670"/>
          <a:stretch/>
        </p:blipFill>
        <p:spPr>
          <a:xfrm>
            <a:off x="7044185" y="1079574"/>
            <a:ext cx="5112568" cy="5743575"/>
          </a:xfrm>
          <a:prstGeom prst="rect">
            <a:avLst/>
          </a:prstGeom>
        </p:spPr>
      </p:pic>
      <p:sp>
        <p:nvSpPr>
          <p:cNvPr id="1533954" name="Rectangle 2"/>
          <p:cNvSpPr>
            <a:spLocks noGrp="1" noChangeArrowheads="1"/>
          </p:cNvSpPr>
          <p:nvPr>
            <p:ph type="title"/>
          </p:nvPr>
        </p:nvSpPr>
        <p:spPr>
          <a:xfrm>
            <a:off x="119335" y="143097"/>
            <a:ext cx="11017225" cy="936799"/>
          </a:xfr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fontScale="90000"/>
          </a:bodyPr>
          <a:lstStyle/>
          <a:p>
            <a:pPr marL="85725"/>
            <a:r>
              <a:rPr lang="fr-FR" altLang="fr-FR" sz="3600" dirty="0"/>
              <a:t>Réglementation et milieux aquatiques :</a:t>
            </a:r>
            <a:br>
              <a:rPr lang="fr-FR" altLang="fr-FR" sz="3600" dirty="0"/>
            </a:br>
            <a:r>
              <a:rPr lang="fr-FR" altLang="fr-FR" sz="3600" dirty="0"/>
              <a:t>le régime général avec quelques contraintes additionnelles</a:t>
            </a:r>
            <a:endParaRPr lang="fr-FR" altLang="fr-FR" sz="1800" dirty="0"/>
          </a:p>
        </p:txBody>
      </p:sp>
      <p:sp>
        <p:nvSpPr>
          <p:cNvPr id="3" name="Rectangle 4"/>
          <p:cNvSpPr>
            <a:spLocks noChangeArrowheads="1"/>
          </p:cNvSpPr>
          <p:nvPr/>
        </p:nvSpPr>
        <p:spPr bwMode="auto">
          <a:xfrm>
            <a:off x="1524001" y="10036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3"/>
          <p:cNvSpPr txBox="1">
            <a:spLocks noChangeArrowheads="1"/>
          </p:cNvSpPr>
          <p:nvPr/>
        </p:nvSpPr>
        <p:spPr>
          <a:xfrm>
            <a:off x="119335" y="1355130"/>
            <a:ext cx="6816948" cy="5343938"/>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lIns="92075" tIns="46038" rIns="92075" bIns="46038"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0"/>
              </a:spcBef>
              <a:spcAft>
                <a:spcPts val="0"/>
              </a:spcAft>
              <a:buNone/>
            </a:pPr>
            <a:endParaRPr lang="fr-FR" altLang="fr-FR" sz="100" b="0" baseline="0" dirty="0"/>
          </a:p>
          <a:p>
            <a:pPr marL="0" indent="-57150" fontAlgn="auto">
              <a:lnSpc>
                <a:spcPct val="100000"/>
              </a:lnSpc>
              <a:spcBef>
                <a:spcPts val="600"/>
              </a:spcBef>
              <a:spcAft>
                <a:spcPts val="1200"/>
              </a:spcAft>
              <a:buNone/>
            </a:pPr>
            <a:r>
              <a:rPr lang="fr-FR" altLang="fr-FR" sz="1800" u="sng" baseline="0" dirty="0">
                <a:solidFill>
                  <a:schemeClr val="bg1"/>
                </a:solidFill>
              </a:rPr>
              <a:t>Les contraintes additionnelles – Domaine terrestre</a:t>
            </a:r>
          </a:p>
          <a:p>
            <a:pPr marL="0" indent="-57150" fontAlgn="auto">
              <a:lnSpc>
                <a:spcPct val="100000"/>
              </a:lnSpc>
              <a:spcBef>
                <a:spcPts val="600"/>
              </a:spcBef>
              <a:spcAft>
                <a:spcPts val="1200"/>
              </a:spcAft>
              <a:buNone/>
            </a:pPr>
            <a:r>
              <a:rPr lang="fr-FR" altLang="fr-FR" sz="1600" b="0" baseline="0" dirty="0">
                <a:solidFill>
                  <a:srgbClr val="92D050"/>
                </a:solidFill>
              </a:rPr>
              <a:t>Portées par le seul </a:t>
            </a:r>
            <a:r>
              <a:rPr lang="fr-FR" altLang="fr-FR" sz="1600" b="0" baseline="0" dirty="0">
                <a:solidFill>
                  <a:srgbClr val="92D050"/>
                </a:solidFill>
                <a:hlinkClick r:id="rId5"/>
              </a:rPr>
              <a:t>Art. 4-V</a:t>
            </a:r>
            <a:r>
              <a:rPr lang="fr-FR" altLang="fr-FR" sz="1600" b="0" baseline="0" dirty="0"/>
              <a:t>, de l’« </a:t>
            </a:r>
            <a:r>
              <a:rPr lang="fr-FR" altLang="fr-FR" sz="1600" b="0" i="1" baseline="0" dirty="0">
                <a:hlinkClick r:id="rId3"/>
              </a:rPr>
              <a:t>Arrêté du 27 décembre 2018 </a:t>
            </a:r>
            <a:r>
              <a:rPr lang="fr-FR" altLang="fr-FR" sz="1600" b="0" baseline="0" dirty="0"/>
              <a:t>» :</a:t>
            </a:r>
          </a:p>
          <a:p>
            <a:pPr marL="0" indent="-57150" fontAlgn="auto">
              <a:lnSpc>
                <a:spcPts val="2300"/>
              </a:lnSpc>
              <a:spcBef>
                <a:spcPts val="600"/>
              </a:spcBef>
              <a:spcAft>
                <a:spcPts val="1200"/>
              </a:spcAft>
              <a:buNone/>
            </a:pPr>
            <a:r>
              <a:rPr lang="fr-FR" altLang="fr-FR" sz="1800" b="0" baseline="0" dirty="0">
                <a:solidFill>
                  <a:srgbClr val="92D050"/>
                </a:solidFill>
              </a:rPr>
              <a:t>Les installations d'éclairages (…) n'éclairent pas directement les cours d'eau, le domaine public fluvial (DPF), les plans d'eau, lacs, étangs, le domaine public maritime (DPM) (partie terrestre et maritime)</a:t>
            </a:r>
            <a:r>
              <a:rPr lang="fr-FR" altLang="fr-FR" sz="1800" b="0" baseline="0" dirty="0">
                <a:solidFill>
                  <a:schemeClr val="bg1"/>
                </a:solidFill>
              </a:rPr>
              <a:t>, </a:t>
            </a:r>
            <a:r>
              <a:rPr lang="fr-FR" altLang="fr-FR" sz="1800" baseline="0" dirty="0"/>
              <a:t>sauf dans le cas de prescriptions du code du travail </a:t>
            </a:r>
            <a:r>
              <a:rPr lang="fr-FR" altLang="fr-FR" sz="1800" b="0" baseline="0" dirty="0"/>
              <a:t>concernant les professions de manutention portuaire et sauf pour des raisons de sécurité dans les zones de circulation et de stationnement en bordure de plans d'eau, (…). </a:t>
            </a:r>
            <a:r>
              <a:rPr lang="fr-FR" altLang="fr-FR" sz="1800" baseline="0" dirty="0"/>
              <a:t>Sont exclues du champ de cet article les installations portuaires de manutention ou d'exploitation industrielle, commerciales et de pêche</a:t>
            </a:r>
            <a:r>
              <a:rPr lang="fr-FR" altLang="fr-FR" sz="1800" b="0" baseline="0" dirty="0"/>
              <a:t>, y compris le plan d'eau immédiatement adjacent aux installations, au sein du DPM et DPF.</a:t>
            </a:r>
          </a:p>
          <a:p>
            <a:pPr marL="0" indent="-57150" fontAlgn="auto">
              <a:lnSpc>
                <a:spcPts val="2300"/>
              </a:lnSpc>
              <a:spcBef>
                <a:spcPts val="600"/>
              </a:spcBef>
              <a:spcAft>
                <a:spcPts val="1200"/>
              </a:spcAft>
              <a:buNone/>
            </a:pPr>
            <a:r>
              <a:rPr lang="fr-FR" altLang="fr-FR" sz="1800" b="0" baseline="0" dirty="0"/>
              <a:t>(…)</a:t>
            </a:r>
            <a:endParaRPr lang="fr-FR" altLang="fr-FR" sz="1400" i="1" baseline="0" dirty="0"/>
          </a:p>
        </p:txBody>
      </p:sp>
    </p:spTree>
    <p:extLst>
      <p:ext uri="{BB962C8B-B14F-4D97-AF65-F5344CB8AC3E}">
        <p14:creationId xmlns:p14="http://schemas.microsoft.com/office/powerpoint/2010/main" val="1362737514"/>
      </p:ext>
    </p:extLst>
  </p:cSld>
  <p:clrMapOvr>
    <a:masterClrMapping/>
  </p:clrMapOvr>
  <p:transition>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3954" name="Rectangle 2"/>
          <p:cNvSpPr>
            <a:spLocks noGrp="1" noChangeArrowheads="1"/>
          </p:cNvSpPr>
          <p:nvPr>
            <p:ph type="title"/>
          </p:nvPr>
        </p:nvSpPr>
        <p:spPr>
          <a:xfrm>
            <a:off x="119335" y="143097"/>
            <a:ext cx="11017225" cy="936799"/>
          </a:xfr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fontScale="90000"/>
          </a:bodyPr>
          <a:lstStyle/>
          <a:p>
            <a:pPr marL="85725"/>
            <a:r>
              <a:rPr lang="fr-FR" altLang="fr-FR" sz="3600" dirty="0"/>
              <a:t>Réglementation et milieux aquatiques :</a:t>
            </a:r>
            <a:br>
              <a:rPr lang="fr-FR" altLang="fr-FR" sz="3600" dirty="0"/>
            </a:br>
            <a:r>
              <a:rPr lang="fr-FR" altLang="fr-FR" sz="3600" dirty="0"/>
              <a:t>le régime général avec quelques contraintes additionnelles</a:t>
            </a:r>
            <a:endParaRPr lang="fr-FR" altLang="fr-FR" sz="1800" dirty="0"/>
          </a:p>
        </p:txBody>
      </p:sp>
      <p:sp>
        <p:nvSpPr>
          <p:cNvPr id="3" name="Rectangle 4"/>
          <p:cNvSpPr>
            <a:spLocks noChangeArrowheads="1"/>
          </p:cNvSpPr>
          <p:nvPr/>
        </p:nvSpPr>
        <p:spPr bwMode="auto">
          <a:xfrm>
            <a:off x="1524001" y="10036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3"/>
          <p:cNvSpPr txBox="1">
            <a:spLocks noChangeArrowheads="1"/>
          </p:cNvSpPr>
          <p:nvPr/>
        </p:nvSpPr>
        <p:spPr>
          <a:xfrm>
            <a:off x="119335" y="1355130"/>
            <a:ext cx="6816948" cy="5343938"/>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lIns="92075" tIns="46038" rIns="92075" bIns="46038"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0"/>
              </a:spcBef>
              <a:spcAft>
                <a:spcPts val="0"/>
              </a:spcAft>
              <a:buNone/>
            </a:pPr>
            <a:endParaRPr lang="fr-FR" altLang="fr-FR" sz="100" b="0" baseline="0" dirty="0"/>
          </a:p>
          <a:p>
            <a:pPr marL="0" indent="-57150" fontAlgn="auto">
              <a:lnSpc>
                <a:spcPct val="100000"/>
              </a:lnSpc>
              <a:spcBef>
                <a:spcPts val="600"/>
              </a:spcBef>
              <a:spcAft>
                <a:spcPts val="1200"/>
              </a:spcAft>
              <a:buNone/>
            </a:pPr>
            <a:r>
              <a:rPr lang="fr-FR" altLang="fr-FR" sz="1800" u="sng" baseline="0" dirty="0">
                <a:solidFill>
                  <a:schemeClr val="bg1"/>
                </a:solidFill>
              </a:rPr>
              <a:t>Les contraintes additionnelles – Domaine terrestre</a:t>
            </a:r>
          </a:p>
          <a:p>
            <a:pPr marL="0" indent="-57150" fontAlgn="auto">
              <a:lnSpc>
                <a:spcPct val="100000"/>
              </a:lnSpc>
              <a:spcBef>
                <a:spcPts val="600"/>
              </a:spcBef>
              <a:spcAft>
                <a:spcPts val="1200"/>
              </a:spcAft>
              <a:buNone/>
            </a:pPr>
            <a:r>
              <a:rPr lang="fr-FR" altLang="fr-FR" sz="1600" b="0" baseline="0" dirty="0">
                <a:solidFill>
                  <a:srgbClr val="92D050"/>
                </a:solidFill>
              </a:rPr>
              <a:t>Portées par le seul </a:t>
            </a:r>
            <a:r>
              <a:rPr lang="fr-FR" altLang="fr-FR" sz="1600" b="0" baseline="0" dirty="0">
                <a:solidFill>
                  <a:srgbClr val="92D050"/>
                </a:solidFill>
                <a:hlinkClick r:id="rId3"/>
              </a:rPr>
              <a:t>Art. 4-V</a:t>
            </a:r>
            <a:r>
              <a:rPr lang="fr-FR" altLang="fr-FR" sz="1600" b="0" baseline="0" dirty="0"/>
              <a:t>, de l’« </a:t>
            </a:r>
            <a:r>
              <a:rPr lang="fr-FR" altLang="fr-FR" sz="1600" b="0" i="1" baseline="0" dirty="0">
                <a:hlinkClick r:id="rId4"/>
              </a:rPr>
              <a:t>Arrêté du 27 décembre 2018 </a:t>
            </a:r>
            <a:r>
              <a:rPr lang="fr-FR" altLang="fr-FR" sz="1600" b="0" baseline="0" dirty="0"/>
              <a:t>» :</a:t>
            </a:r>
          </a:p>
          <a:p>
            <a:pPr marL="0" indent="-57150" fontAlgn="auto">
              <a:lnSpc>
                <a:spcPts val="2300"/>
              </a:lnSpc>
              <a:spcBef>
                <a:spcPts val="600"/>
              </a:spcBef>
              <a:spcAft>
                <a:spcPts val="1200"/>
              </a:spcAft>
              <a:buNone/>
            </a:pPr>
            <a:r>
              <a:rPr lang="fr-FR" altLang="fr-FR" sz="1800" b="0" baseline="0" dirty="0">
                <a:solidFill>
                  <a:schemeClr val="bg1"/>
                </a:solidFill>
              </a:rPr>
              <a:t>Les installations d'éclairages (…) n'éclairent pas directement les cours d'eau, le domaine public fluvial (DPF), les </a:t>
            </a:r>
            <a:r>
              <a:rPr lang="fr-FR" altLang="fr-FR" sz="1800" b="0" i="1" baseline="0" dirty="0">
                <a:solidFill>
                  <a:srgbClr val="92D050"/>
                </a:solidFill>
              </a:rPr>
              <a:t>plans d'eau</a:t>
            </a:r>
            <a:r>
              <a:rPr lang="fr-FR" altLang="fr-FR" sz="1800" b="0" baseline="0" dirty="0">
                <a:solidFill>
                  <a:schemeClr val="bg1"/>
                </a:solidFill>
              </a:rPr>
              <a:t>, lacs, étangs, le domaine public maritime (DPM) (partie terrestre et maritime), </a:t>
            </a:r>
            <a:r>
              <a:rPr lang="fr-FR" altLang="fr-FR" sz="1800" baseline="0" dirty="0">
                <a:solidFill>
                  <a:schemeClr val="bg1"/>
                </a:solidFill>
              </a:rPr>
              <a:t>sauf dans le cas de prescriptions du code du travail </a:t>
            </a:r>
            <a:r>
              <a:rPr lang="fr-FR" altLang="fr-FR" sz="1800" b="0" baseline="0" dirty="0">
                <a:solidFill>
                  <a:schemeClr val="bg1"/>
                </a:solidFill>
              </a:rPr>
              <a:t>concernant les </a:t>
            </a:r>
            <a:r>
              <a:rPr lang="fr-FR" altLang="fr-FR" sz="1800" b="0" baseline="0" dirty="0"/>
              <a:t>professions de manutention portuaire et sauf pour des raisons de sécurité dans les zones de circulation et de stationnement en bordure de </a:t>
            </a:r>
            <a:r>
              <a:rPr lang="fr-FR" altLang="fr-FR" sz="1800" b="0" i="1" baseline="0" dirty="0">
                <a:solidFill>
                  <a:srgbClr val="92D050"/>
                </a:solidFill>
              </a:rPr>
              <a:t>plans d'eau</a:t>
            </a:r>
            <a:r>
              <a:rPr lang="fr-FR" altLang="fr-FR" sz="1800" b="0" baseline="0" dirty="0"/>
              <a:t>, (…). </a:t>
            </a:r>
            <a:r>
              <a:rPr lang="fr-FR" altLang="fr-FR" sz="1800" baseline="0" dirty="0"/>
              <a:t>Sont exclues du champ de cet article les installations portuaires de manutention ou d'exploitation industrielle, commerciales et de pêche</a:t>
            </a:r>
            <a:r>
              <a:rPr lang="fr-FR" altLang="fr-FR" sz="1800" b="0" baseline="0" dirty="0"/>
              <a:t>, y compris le </a:t>
            </a:r>
            <a:r>
              <a:rPr lang="fr-FR" altLang="fr-FR" sz="1800" b="0" i="1" baseline="0" dirty="0">
                <a:solidFill>
                  <a:srgbClr val="92D050"/>
                </a:solidFill>
              </a:rPr>
              <a:t>plan d'eau </a:t>
            </a:r>
            <a:r>
              <a:rPr lang="fr-FR" altLang="fr-FR" sz="1800" b="0" baseline="0" dirty="0"/>
              <a:t>immédiatement adjacent aux installations, au sein du DPM et DPF.</a:t>
            </a:r>
          </a:p>
          <a:p>
            <a:pPr marL="0" indent="-57150" fontAlgn="auto">
              <a:lnSpc>
                <a:spcPts val="2300"/>
              </a:lnSpc>
              <a:spcBef>
                <a:spcPts val="600"/>
              </a:spcBef>
              <a:spcAft>
                <a:spcPts val="1200"/>
              </a:spcAft>
              <a:buNone/>
            </a:pPr>
            <a:r>
              <a:rPr lang="fr-FR" altLang="fr-FR" sz="1800" b="0" baseline="0" dirty="0"/>
              <a:t>(…)</a:t>
            </a:r>
            <a:endParaRPr lang="fr-FR" altLang="fr-FR" sz="1400" i="1" baseline="0" dirty="0"/>
          </a:p>
        </p:txBody>
      </p:sp>
      <p:sp>
        <p:nvSpPr>
          <p:cNvPr id="2" name="ZoneTexte 1">
            <a:extLst>
              <a:ext uri="{FF2B5EF4-FFF2-40B4-BE49-F238E27FC236}">
                <a16:creationId xmlns:a16="http://schemas.microsoft.com/office/drawing/2014/main" id="{A33E9016-255B-ABE8-F38D-EA3738665C20}"/>
              </a:ext>
            </a:extLst>
          </p:cNvPr>
          <p:cNvSpPr txBox="1"/>
          <p:nvPr/>
        </p:nvSpPr>
        <p:spPr>
          <a:xfrm>
            <a:off x="7140116" y="1352632"/>
            <a:ext cx="4788532" cy="1631216"/>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a:spAutoFit/>
          </a:bodyPr>
          <a:lstStyle>
            <a:defPPr>
              <a:defRPr lang="fr-FR"/>
            </a:defPPr>
            <a:lvl1pPr defTabSz="914400" eaLnBrk="1" fontAlgn="auto" latinLnBrk="0" hangingPunct="1">
              <a:lnSpc>
                <a:spcPct val="100000"/>
              </a:lnSpc>
              <a:spcBef>
                <a:spcPts val="600"/>
              </a:spcBef>
              <a:spcAft>
                <a:spcPts val="600"/>
              </a:spcAft>
              <a:buNone/>
              <a:defRPr sz="3600" u="sng" baseline="0">
                <a:solidFill>
                  <a:schemeClr val="accent1"/>
                </a:solidFill>
                <a:latin typeface="+mj-lt"/>
                <a:ea typeface="+mj-ea"/>
                <a:cs typeface="+mj-cs"/>
              </a:defRPr>
            </a:lvl1pPr>
          </a:lstStyle>
          <a:p>
            <a:pPr>
              <a:spcBef>
                <a:spcPts val="0"/>
              </a:spcBef>
              <a:spcAft>
                <a:spcPts val="0"/>
              </a:spcAft>
            </a:pPr>
            <a:r>
              <a:rPr lang="fr-FR" sz="2000" u="none" dirty="0">
                <a:hlinkClick r:id="rId5"/>
              </a:rPr>
              <a:t>Statut juridique du plan d’eau </a:t>
            </a:r>
            <a:r>
              <a:rPr lang="fr-FR" sz="2000" u="none" dirty="0"/>
              <a:t>: </a:t>
            </a:r>
          </a:p>
          <a:p>
            <a:pPr>
              <a:spcBef>
                <a:spcPts val="0"/>
              </a:spcBef>
              <a:spcAft>
                <a:spcPts val="0"/>
              </a:spcAft>
            </a:pPr>
            <a:r>
              <a:rPr lang="fr-FR" sz="2000" u="none" dirty="0"/>
              <a:t>« eau close » avec absence de passage naturel du poisson.</a:t>
            </a:r>
          </a:p>
          <a:p>
            <a:pPr>
              <a:spcBef>
                <a:spcPts val="0"/>
              </a:spcBef>
              <a:spcAft>
                <a:spcPts val="0"/>
              </a:spcAft>
            </a:pPr>
            <a:r>
              <a:rPr lang="fr-FR" sz="2000" u="none" dirty="0"/>
              <a:t>A l’évidence, le rédacteur n’avait pas ce statut en tête…</a:t>
            </a:r>
          </a:p>
        </p:txBody>
      </p:sp>
      <p:pic>
        <p:nvPicPr>
          <p:cNvPr id="6" name="Image 5">
            <a:hlinkClick r:id="rId5"/>
            <a:extLst>
              <a:ext uri="{FF2B5EF4-FFF2-40B4-BE49-F238E27FC236}">
                <a16:creationId xmlns:a16="http://schemas.microsoft.com/office/drawing/2014/main" id="{EFEFEA04-A79D-0B92-EB6A-061113ED1B05}"/>
              </a:ext>
            </a:extLst>
          </p:cNvPr>
          <p:cNvPicPr>
            <a:picLocks noChangeAspect="1"/>
          </p:cNvPicPr>
          <p:nvPr/>
        </p:nvPicPr>
        <p:blipFill>
          <a:blip r:embed="rId6"/>
          <a:stretch>
            <a:fillRect/>
          </a:stretch>
        </p:blipFill>
        <p:spPr>
          <a:xfrm>
            <a:off x="7140116" y="3104964"/>
            <a:ext cx="4838938" cy="3024336"/>
          </a:xfrm>
          <a:prstGeom prst="rect">
            <a:avLst/>
          </a:prstGeom>
        </p:spPr>
      </p:pic>
    </p:spTree>
    <p:extLst>
      <p:ext uri="{BB962C8B-B14F-4D97-AF65-F5344CB8AC3E}">
        <p14:creationId xmlns:p14="http://schemas.microsoft.com/office/powerpoint/2010/main" val="3632617538"/>
      </p:ext>
    </p:extLst>
  </p:cSld>
  <p:clrMapOvr>
    <a:masterClrMapping/>
  </p:clrMapOvr>
  <p:transition>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3954" name="Rectangle 2"/>
          <p:cNvSpPr>
            <a:spLocks noGrp="1" noChangeArrowheads="1"/>
          </p:cNvSpPr>
          <p:nvPr>
            <p:ph type="title"/>
          </p:nvPr>
        </p:nvSpPr>
        <p:spPr>
          <a:xfrm>
            <a:off x="119335" y="143097"/>
            <a:ext cx="11017225" cy="936799"/>
          </a:xfr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fontScale="90000"/>
          </a:bodyPr>
          <a:lstStyle/>
          <a:p>
            <a:pPr marL="85725"/>
            <a:r>
              <a:rPr lang="fr-FR" altLang="fr-FR" sz="3600" dirty="0"/>
              <a:t>Réglementation et milieux aquatiques :</a:t>
            </a:r>
            <a:br>
              <a:rPr lang="fr-FR" altLang="fr-FR" sz="3600" dirty="0"/>
            </a:br>
            <a:r>
              <a:rPr lang="fr-FR" altLang="fr-FR" sz="3600" dirty="0"/>
              <a:t>le régime général avec quelques contraintes additionnelles</a:t>
            </a:r>
            <a:endParaRPr lang="fr-FR" altLang="fr-FR" sz="1800" dirty="0"/>
          </a:p>
        </p:txBody>
      </p:sp>
      <p:sp>
        <p:nvSpPr>
          <p:cNvPr id="3" name="Rectangle 4"/>
          <p:cNvSpPr>
            <a:spLocks noChangeArrowheads="1"/>
          </p:cNvSpPr>
          <p:nvPr/>
        </p:nvSpPr>
        <p:spPr bwMode="auto">
          <a:xfrm>
            <a:off x="1524001" y="10036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3"/>
          <p:cNvSpPr txBox="1">
            <a:spLocks noChangeArrowheads="1"/>
          </p:cNvSpPr>
          <p:nvPr/>
        </p:nvSpPr>
        <p:spPr>
          <a:xfrm>
            <a:off x="119335" y="1352632"/>
            <a:ext cx="6816948" cy="5343938"/>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lIns="92075" tIns="46038" rIns="92075" bIns="46038"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0"/>
              </a:spcBef>
              <a:spcAft>
                <a:spcPts val="0"/>
              </a:spcAft>
              <a:buNone/>
            </a:pPr>
            <a:endParaRPr lang="fr-FR" altLang="fr-FR" sz="100" b="0" baseline="0" dirty="0"/>
          </a:p>
          <a:p>
            <a:pPr marL="0" indent="-57150" fontAlgn="auto">
              <a:lnSpc>
                <a:spcPct val="100000"/>
              </a:lnSpc>
              <a:spcBef>
                <a:spcPts val="600"/>
              </a:spcBef>
              <a:spcAft>
                <a:spcPts val="1200"/>
              </a:spcAft>
              <a:buNone/>
            </a:pPr>
            <a:r>
              <a:rPr lang="fr-FR" altLang="fr-FR" sz="1800" u="sng" baseline="0" dirty="0">
                <a:solidFill>
                  <a:schemeClr val="bg1"/>
                </a:solidFill>
              </a:rPr>
              <a:t>Les contraintes additionnelles – Domaine terrestre</a:t>
            </a:r>
          </a:p>
          <a:p>
            <a:pPr marL="0" indent="-57150" fontAlgn="auto">
              <a:lnSpc>
                <a:spcPct val="100000"/>
              </a:lnSpc>
              <a:spcBef>
                <a:spcPts val="600"/>
              </a:spcBef>
              <a:spcAft>
                <a:spcPts val="1200"/>
              </a:spcAft>
              <a:buNone/>
            </a:pPr>
            <a:r>
              <a:rPr lang="fr-FR" altLang="fr-FR" sz="1600" b="0" baseline="0" dirty="0">
                <a:solidFill>
                  <a:srgbClr val="92D050"/>
                </a:solidFill>
              </a:rPr>
              <a:t>Portées par le seul </a:t>
            </a:r>
            <a:r>
              <a:rPr lang="fr-FR" altLang="fr-FR" sz="1600" b="0" baseline="0" dirty="0">
                <a:solidFill>
                  <a:srgbClr val="92D050"/>
                </a:solidFill>
                <a:hlinkClick r:id="rId3"/>
              </a:rPr>
              <a:t>Art. 4-V</a:t>
            </a:r>
            <a:r>
              <a:rPr lang="fr-FR" altLang="fr-FR" sz="1600" b="0" baseline="0" dirty="0"/>
              <a:t>, de l’« </a:t>
            </a:r>
            <a:r>
              <a:rPr lang="fr-FR" altLang="fr-FR" sz="1600" b="0" i="1" baseline="0" dirty="0">
                <a:hlinkClick r:id="rId4"/>
              </a:rPr>
              <a:t>Arrêté du 27 décembre 2018 </a:t>
            </a:r>
            <a:r>
              <a:rPr lang="fr-FR" altLang="fr-FR" sz="1600" b="0" baseline="0" dirty="0"/>
              <a:t>» :</a:t>
            </a:r>
          </a:p>
          <a:p>
            <a:pPr marL="0" indent="-57150" fontAlgn="auto">
              <a:lnSpc>
                <a:spcPts val="2300"/>
              </a:lnSpc>
              <a:spcBef>
                <a:spcPts val="600"/>
              </a:spcBef>
              <a:spcAft>
                <a:spcPts val="1200"/>
              </a:spcAft>
              <a:buNone/>
            </a:pPr>
            <a:r>
              <a:rPr lang="fr-FR" altLang="fr-FR" sz="1800" b="0" baseline="0" dirty="0">
                <a:solidFill>
                  <a:schemeClr val="bg1"/>
                </a:solidFill>
              </a:rPr>
              <a:t>Les installations d'éclairages (…) n'éclairent pas directement les cours d'eau, le domaine public fluvial (DPF), les plans d'eau, lacs, étangs, le domaine public maritime (DPM) (partie terrestre et maritime), </a:t>
            </a:r>
            <a:r>
              <a:rPr lang="fr-FR" altLang="fr-FR" sz="1800" baseline="0" dirty="0">
                <a:solidFill>
                  <a:schemeClr val="bg1"/>
                </a:solidFill>
              </a:rPr>
              <a:t>sauf </a:t>
            </a:r>
            <a:r>
              <a:rPr lang="fr-FR" altLang="fr-FR" sz="1800" baseline="0" dirty="0"/>
              <a:t>dans le cas de prescriptions du </a:t>
            </a:r>
            <a:r>
              <a:rPr lang="fr-FR" altLang="fr-FR" sz="1800" i="1" baseline="0" dirty="0">
                <a:solidFill>
                  <a:srgbClr val="92D050"/>
                </a:solidFill>
              </a:rPr>
              <a:t>code du travail</a:t>
            </a:r>
            <a:r>
              <a:rPr lang="fr-FR" altLang="fr-FR" sz="1800" baseline="0" dirty="0"/>
              <a:t> </a:t>
            </a:r>
            <a:r>
              <a:rPr lang="fr-FR" altLang="fr-FR" sz="1800" b="0" baseline="0" dirty="0"/>
              <a:t>concernant les professions de manutention portuaire et sauf pour des raisons de sécurité dans les zones de circulation et de stationnement en bordure de plans d'eau, (…). </a:t>
            </a:r>
            <a:r>
              <a:rPr lang="fr-FR" altLang="fr-FR" sz="1800" baseline="0" dirty="0"/>
              <a:t>Sont exclues du champ de cet article les installations portuaires de manutention ou d'exploitation industrielle, commerciales et de pêche</a:t>
            </a:r>
            <a:r>
              <a:rPr lang="fr-FR" altLang="fr-FR" sz="1800" b="0" baseline="0" dirty="0"/>
              <a:t>, y compris le plan d'eau immédiatement adjacent aux installations, au sein du DPM et DPF.</a:t>
            </a:r>
          </a:p>
          <a:p>
            <a:pPr marL="0" indent="-57150" fontAlgn="auto">
              <a:lnSpc>
                <a:spcPts val="2300"/>
              </a:lnSpc>
              <a:spcBef>
                <a:spcPts val="600"/>
              </a:spcBef>
              <a:spcAft>
                <a:spcPts val="1200"/>
              </a:spcAft>
              <a:buNone/>
            </a:pPr>
            <a:r>
              <a:rPr lang="fr-FR" altLang="fr-FR" sz="1800" b="0" baseline="0" dirty="0"/>
              <a:t>(…)</a:t>
            </a:r>
            <a:endParaRPr lang="fr-FR" altLang="fr-FR" sz="1400" i="1" baseline="0" dirty="0"/>
          </a:p>
        </p:txBody>
      </p:sp>
      <p:sp>
        <p:nvSpPr>
          <p:cNvPr id="2" name="ZoneTexte 1">
            <a:extLst>
              <a:ext uri="{FF2B5EF4-FFF2-40B4-BE49-F238E27FC236}">
                <a16:creationId xmlns:a16="http://schemas.microsoft.com/office/drawing/2014/main" id="{A33E9016-255B-ABE8-F38D-EA3738665C20}"/>
              </a:ext>
            </a:extLst>
          </p:cNvPr>
          <p:cNvSpPr txBox="1"/>
          <p:nvPr/>
        </p:nvSpPr>
        <p:spPr>
          <a:xfrm>
            <a:off x="7140116" y="1352632"/>
            <a:ext cx="4788532" cy="1015663"/>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a:spAutoFit/>
          </a:bodyPr>
          <a:lstStyle>
            <a:defPPr>
              <a:defRPr lang="fr-FR"/>
            </a:defPPr>
            <a:lvl1pPr defTabSz="914400" eaLnBrk="1" fontAlgn="auto" latinLnBrk="0" hangingPunct="1">
              <a:lnSpc>
                <a:spcPct val="100000"/>
              </a:lnSpc>
              <a:spcBef>
                <a:spcPts val="600"/>
              </a:spcBef>
              <a:spcAft>
                <a:spcPts val="600"/>
              </a:spcAft>
              <a:buNone/>
              <a:defRPr sz="3600" u="sng" baseline="0">
                <a:solidFill>
                  <a:schemeClr val="accent1"/>
                </a:solidFill>
                <a:latin typeface="+mj-lt"/>
                <a:ea typeface="+mj-ea"/>
                <a:cs typeface="+mj-cs"/>
              </a:defRPr>
            </a:lvl1pPr>
          </a:lstStyle>
          <a:p>
            <a:pPr>
              <a:spcBef>
                <a:spcPts val="0"/>
              </a:spcBef>
              <a:spcAft>
                <a:spcPts val="0"/>
              </a:spcAft>
            </a:pPr>
            <a:r>
              <a:rPr lang="fr-FR" sz="2000" dirty="0"/>
              <a:t>Code du Travail</a:t>
            </a:r>
            <a:r>
              <a:rPr lang="fr-FR" sz="2000" u="none" dirty="0"/>
              <a:t> :</a:t>
            </a:r>
          </a:p>
          <a:p>
            <a:pPr>
              <a:spcBef>
                <a:spcPts val="0"/>
              </a:spcBef>
              <a:spcAft>
                <a:spcPts val="0"/>
              </a:spcAft>
            </a:pPr>
            <a:r>
              <a:rPr lang="fr-FR" sz="2000" u="none" dirty="0"/>
              <a:t>Seul l’article </a:t>
            </a:r>
            <a:r>
              <a:rPr lang="en-GB" sz="18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5"/>
              </a:rPr>
              <a:t>Art. R4223-4</a:t>
            </a:r>
            <a:r>
              <a:rPr lang="en-GB" sz="18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rPr>
              <a:t> </a:t>
            </a:r>
            <a:r>
              <a:rPr lang="en-GB" sz="2000" u="none" dirty="0"/>
              <a:t>pose des exigences </a:t>
            </a:r>
            <a:r>
              <a:rPr lang="en-GB" sz="2000" u="none" dirty="0" err="1"/>
              <a:t>en</a:t>
            </a:r>
            <a:r>
              <a:rPr lang="en-GB" sz="2000" u="none" dirty="0"/>
              <a:t> </a:t>
            </a:r>
            <a:r>
              <a:rPr lang="en-GB" sz="2000" u="none" dirty="0" err="1"/>
              <a:t>termes</a:t>
            </a:r>
            <a:r>
              <a:rPr lang="en-GB" sz="2000" u="none" dirty="0"/>
              <a:t> </a:t>
            </a:r>
            <a:r>
              <a:rPr lang="en-GB" sz="2000" u="none" dirty="0" err="1"/>
              <a:t>d’éclairement</a:t>
            </a:r>
            <a:r>
              <a:rPr lang="en-GB" sz="2000" u="none" dirty="0"/>
              <a:t> ? </a:t>
            </a:r>
            <a:endParaRPr lang="fr-FR" sz="2000" u="none" dirty="0"/>
          </a:p>
        </p:txBody>
      </p:sp>
      <p:sp>
        <p:nvSpPr>
          <p:cNvPr id="4" name="ZoneTexte 3">
            <a:extLst>
              <a:ext uri="{FF2B5EF4-FFF2-40B4-BE49-F238E27FC236}">
                <a16:creationId xmlns:a16="http://schemas.microsoft.com/office/drawing/2014/main" id="{925C0E34-1758-F394-70F8-159F7A37E60C}"/>
              </a:ext>
            </a:extLst>
          </p:cNvPr>
          <p:cNvSpPr txBox="1"/>
          <p:nvPr/>
        </p:nvSpPr>
        <p:spPr>
          <a:xfrm>
            <a:off x="7144868" y="2528900"/>
            <a:ext cx="4788532" cy="4186003"/>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a:noAutofit/>
          </a:bodyPr>
          <a:lstStyle>
            <a:defPPr>
              <a:defRPr lang="fr-FR"/>
            </a:defPPr>
            <a:lvl1pPr defTabSz="914400" eaLnBrk="1" fontAlgn="auto" latinLnBrk="0" hangingPunct="1">
              <a:lnSpc>
                <a:spcPct val="100000"/>
              </a:lnSpc>
              <a:spcBef>
                <a:spcPts val="600"/>
              </a:spcBef>
              <a:spcAft>
                <a:spcPts val="600"/>
              </a:spcAft>
              <a:buNone/>
              <a:defRPr sz="3600" u="sng" baseline="0">
                <a:solidFill>
                  <a:schemeClr val="accent1"/>
                </a:solidFill>
                <a:latin typeface="+mj-lt"/>
                <a:ea typeface="+mj-ea"/>
                <a:cs typeface="+mj-cs"/>
              </a:defRPr>
            </a:lvl1pPr>
          </a:lstStyle>
          <a:p>
            <a:pPr>
              <a:spcBef>
                <a:spcPts val="0"/>
              </a:spcBef>
              <a:spcAft>
                <a:spcPts val="0"/>
              </a:spcAft>
            </a:pPr>
            <a:r>
              <a:rPr lang="fr-FR" sz="2000" u="none" dirty="0"/>
              <a:t>Pendant la présence des travailleurs dans les lieux mentionnés à l'article </a:t>
            </a:r>
            <a:r>
              <a:rPr lang="fr-FR" sz="2000" u="none" dirty="0">
                <a:hlinkClick r:id="rId6"/>
              </a:rPr>
              <a:t>R. 4223-1</a:t>
            </a:r>
            <a:r>
              <a:rPr lang="fr-FR" sz="2000" u="none" dirty="0"/>
              <a:t>, les niveaux d'éclairement mesurés au plan de travail ou, à défaut, au sol, sont au moins égaux aux valeurs indiquées dans le tableau suivant :</a:t>
            </a:r>
          </a:p>
          <a:p>
            <a:pPr>
              <a:spcBef>
                <a:spcPts val="0"/>
              </a:spcBef>
              <a:spcAft>
                <a:spcPts val="0"/>
              </a:spcAft>
            </a:pPr>
            <a:endParaRPr lang="fr-FR" sz="2000" u="none" dirty="0"/>
          </a:p>
          <a:p>
            <a:pPr>
              <a:spcBef>
                <a:spcPts val="0"/>
              </a:spcBef>
              <a:spcAft>
                <a:spcPts val="0"/>
              </a:spcAft>
            </a:pPr>
            <a:endParaRPr lang="fr-FR" sz="2000" u="none" dirty="0"/>
          </a:p>
          <a:p>
            <a:pPr>
              <a:spcBef>
                <a:spcPts val="0"/>
              </a:spcBef>
              <a:spcAft>
                <a:spcPts val="0"/>
              </a:spcAft>
            </a:pPr>
            <a:endParaRPr lang="fr-FR" sz="2000" u="none" dirty="0"/>
          </a:p>
          <a:p>
            <a:pPr>
              <a:spcBef>
                <a:spcPts val="0"/>
              </a:spcBef>
              <a:spcAft>
                <a:spcPts val="0"/>
              </a:spcAft>
            </a:pPr>
            <a:endParaRPr lang="fr-FR" sz="2000" u="none" dirty="0"/>
          </a:p>
        </p:txBody>
      </p:sp>
      <p:graphicFrame>
        <p:nvGraphicFramePr>
          <p:cNvPr id="7" name="Tableau 6">
            <a:extLst>
              <a:ext uri="{FF2B5EF4-FFF2-40B4-BE49-F238E27FC236}">
                <a16:creationId xmlns:a16="http://schemas.microsoft.com/office/drawing/2014/main" id="{C0D4855A-6EDC-C16D-D88F-001D631238BC}"/>
              </a:ext>
            </a:extLst>
          </p:cNvPr>
          <p:cNvGraphicFramePr>
            <a:graphicFrameLocks noGrp="1"/>
          </p:cNvGraphicFramePr>
          <p:nvPr>
            <p:extLst>
              <p:ext uri="{D42A27DB-BD31-4B8C-83A1-F6EECF244321}">
                <p14:modId xmlns:p14="http://schemas.microsoft.com/office/powerpoint/2010/main" val="2373564177"/>
              </p:ext>
            </p:extLst>
          </p:nvPr>
        </p:nvGraphicFramePr>
        <p:xfrm>
          <a:off x="7211516" y="4461428"/>
          <a:ext cx="4645732" cy="2087880"/>
        </p:xfrm>
        <a:graphic>
          <a:graphicData uri="http://schemas.openxmlformats.org/drawingml/2006/table">
            <a:tbl>
              <a:tblPr/>
              <a:tblGrid>
                <a:gridCol w="2322866">
                  <a:extLst>
                    <a:ext uri="{9D8B030D-6E8A-4147-A177-3AD203B41FA5}">
                      <a16:colId xmlns:a16="http://schemas.microsoft.com/office/drawing/2014/main" val="2121087617"/>
                    </a:ext>
                  </a:extLst>
                </a:gridCol>
                <a:gridCol w="2322866">
                  <a:extLst>
                    <a:ext uri="{9D8B030D-6E8A-4147-A177-3AD203B41FA5}">
                      <a16:colId xmlns:a16="http://schemas.microsoft.com/office/drawing/2014/main" val="3332434630"/>
                    </a:ext>
                  </a:extLst>
                </a:gridCol>
              </a:tblGrid>
              <a:tr h="321313">
                <a:tc>
                  <a:txBody>
                    <a:bodyPr/>
                    <a:lstStyle/>
                    <a:p>
                      <a:pPr algn="ctr"/>
                      <a:br>
                        <a:rPr lang="fr-FR" sz="1600" dirty="0">
                          <a:solidFill>
                            <a:srgbClr val="FFFFFF"/>
                          </a:solidFill>
                          <a:effectLst/>
                        </a:rPr>
                      </a:br>
                      <a:r>
                        <a:rPr lang="fr-FR" sz="1600" dirty="0">
                          <a:solidFill>
                            <a:srgbClr val="FFFFFF"/>
                          </a:solidFill>
                          <a:effectLst/>
                        </a:rPr>
                        <a:t>ESPACES EXTERIEURS</a:t>
                      </a:r>
                    </a:p>
                  </a:txBody>
                  <a:tcPr marL="38100" marR="38100" marT="38100" marB="38100" anchor="ctr">
                    <a:lnL>
                      <a:noFill/>
                    </a:lnL>
                    <a:lnR w="7620" cap="flat" cmpd="sng" algn="ctr">
                      <a:solidFill>
                        <a:srgbClr val="D8D8D8"/>
                      </a:solidFill>
                      <a:prstDash val="solid"/>
                      <a:round/>
                      <a:headEnd type="none" w="med" len="med"/>
                      <a:tailEnd type="none" w="med" len="med"/>
                    </a:lnR>
                    <a:lnT>
                      <a:noFill/>
                    </a:lnT>
                    <a:lnB w="7620" cap="flat" cmpd="sng" algn="ctr">
                      <a:solidFill>
                        <a:srgbClr val="D8D8D8"/>
                      </a:solidFill>
                      <a:prstDash val="solid"/>
                      <a:round/>
                      <a:headEnd type="none" w="med" len="med"/>
                      <a:tailEnd type="none" w="med" len="med"/>
                    </a:lnB>
                    <a:solidFill>
                      <a:srgbClr val="5C75A2"/>
                    </a:solidFill>
                  </a:tcPr>
                </a:tc>
                <a:tc>
                  <a:txBody>
                    <a:bodyPr/>
                    <a:lstStyle/>
                    <a:p>
                      <a:pPr algn="ctr"/>
                      <a:r>
                        <a:rPr lang="fr-FR" sz="1600" dirty="0">
                          <a:solidFill>
                            <a:srgbClr val="FFFFFF"/>
                          </a:solidFill>
                          <a:effectLst/>
                        </a:rPr>
                        <a:t>VALEURS MINIMALES</a:t>
                      </a:r>
                      <a:br>
                        <a:rPr lang="fr-FR" sz="1600" dirty="0">
                          <a:solidFill>
                            <a:srgbClr val="FFFFFF"/>
                          </a:solidFill>
                          <a:effectLst/>
                        </a:rPr>
                      </a:br>
                      <a:r>
                        <a:rPr lang="fr-FR" sz="1600" dirty="0">
                          <a:solidFill>
                            <a:srgbClr val="FFFFFF"/>
                          </a:solidFill>
                          <a:effectLst/>
                        </a:rPr>
                        <a:t>d'éclairement</a:t>
                      </a:r>
                    </a:p>
                  </a:txBody>
                  <a:tcPr marL="38100" marR="38100" marT="38100" marB="38100" anchor="ctr">
                    <a:lnL w="7620" cap="flat" cmpd="sng" algn="ctr">
                      <a:solidFill>
                        <a:srgbClr val="D8D8D8"/>
                      </a:solidFill>
                      <a:prstDash val="solid"/>
                      <a:round/>
                      <a:headEnd type="none" w="med" len="med"/>
                      <a:tailEnd type="none" w="med" len="med"/>
                    </a:lnL>
                    <a:lnR w="7620" cap="flat" cmpd="sng" algn="ctr">
                      <a:solidFill>
                        <a:srgbClr val="D8D8D8"/>
                      </a:solidFill>
                      <a:prstDash val="solid"/>
                      <a:round/>
                      <a:headEnd type="none" w="med" len="med"/>
                      <a:tailEnd type="none" w="med" len="med"/>
                    </a:lnR>
                    <a:lnT>
                      <a:noFill/>
                    </a:lnT>
                    <a:lnB w="7620" cap="flat" cmpd="sng" algn="ctr">
                      <a:solidFill>
                        <a:srgbClr val="D8D8D8"/>
                      </a:solidFill>
                      <a:prstDash val="solid"/>
                      <a:round/>
                      <a:headEnd type="none" w="med" len="med"/>
                      <a:tailEnd type="none" w="med" len="med"/>
                    </a:lnB>
                    <a:solidFill>
                      <a:srgbClr val="5C75A2"/>
                    </a:solidFill>
                  </a:tcPr>
                </a:tc>
                <a:extLst>
                  <a:ext uri="{0D108BD9-81ED-4DB2-BD59-A6C34878D82A}">
                    <a16:rowId xmlns:a16="http://schemas.microsoft.com/office/drawing/2014/main" val="511425957"/>
                  </a:ext>
                </a:extLst>
              </a:tr>
              <a:tr h="254625">
                <a:tc>
                  <a:txBody>
                    <a:bodyPr/>
                    <a:lstStyle/>
                    <a:p>
                      <a:pPr algn="ctr"/>
                      <a:r>
                        <a:rPr lang="fr-FR" sz="1600" dirty="0">
                          <a:effectLst/>
                        </a:rPr>
                        <a:t>Zones et voies de circulation extérieures</a:t>
                      </a:r>
                    </a:p>
                  </a:txBody>
                  <a:tcPr marL="76200" marR="76200" marT="76200" marB="76200" anchor="ctr">
                    <a:lnL>
                      <a:noFill/>
                    </a:lnL>
                    <a:lnR w="7620" cap="flat" cmpd="sng" algn="ctr">
                      <a:solidFill>
                        <a:srgbClr val="D8D8D8"/>
                      </a:solidFill>
                      <a:prstDash val="solid"/>
                      <a:round/>
                      <a:headEnd type="none" w="med" len="med"/>
                      <a:tailEnd type="none" w="med" len="med"/>
                    </a:lnR>
                    <a:lnT w="7620" cap="flat" cmpd="sng" algn="ctr">
                      <a:solidFill>
                        <a:srgbClr val="D8D8D8"/>
                      </a:solidFill>
                      <a:prstDash val="solid"/>
                      <a:round/>
                      <a:headEnd type="none" w="med" len="med"/>
                      <a:tailEnd type="none" w="med" len="med"/>
                    </a:lnT>
                    <a:lnB w="7620" cap="flat" cmpd="sng" algn="ctr">
                      <a:solidFill>
                        <a:srgbClr val="D8D8D8"/>
                      </a:solidFill>
                      <a:prstDash val="solid"/>
                      <a:round/>
                      <a:headEnd type="none" w="med" len="med"/>
                      <a:tailEnd type="none" w="med" len="med"/>
                    </a:lnB>
                    <a:solidFill>
                      <a:srgbClr val="EEEEEE"/>
                    </a:solidFill>
                  </a:tcPr>
                </a:tc>
                <a:tc>
                  <a:txBody>
                    <a:bodyPr/>
                    <a:lstStyle/>
                    <a:p>
                      <a:pPr algn="ctr"/>
                      <a:r>
                        <a:rPr lang="fr-FR" sz="1600" dirty="0">
                          <a:effectLst/>
                        </a:rPr>
                        <a:t>10 lux</a:t>
                      </a:r>
                    </a:p>
                  </a:txBody>
                  <a:tcPr marL="76200" marR="76200" marT="76200" marB="76200" anchor="ctr">
                    <a:lnL w="7620" cap="flat" cmpd="sng" algn="ctr">
                      <a:solidFill>
                        <a:srgbClr val="D8D8D8"/>
                      </a:solidFill>
                      <a:prstDash val="solid"/>
                      <a:round/>
                      <a:headEnd type="none" w="med" len="med"/>
                      <a:tailEnd type="none" w="med" len="med"/>
                    </a:lnL>
                    <a:lnR>
                      <a:noFill/>
                    </a:lnR>
                    <a:lnT w="7620" cap="flat" cmpd="sng" algn="ctr">
                      <a:solidFill>
                        <a:srgbClr val="D8D8D8"/>
                      </a:solidFill>
                      <a:prstDash val="solid"/>
                      <a:round/>
                      <a:headEnd type="none" w="med" len="med"/>
                      <a:tailEnd type="none" w="med" len="med"/>
                    </a:lnT>
                    <a:lnB w="7620" cap="flat" cmpd="sng" algn="ctr">
                      <a:solidFill>
                        <a:srgbClr val="D8D8D8"/>
                      </a:solidFill>
                      <a:prstDash val="solid"/>
                      <a:round/>
                      <a:headEnd type="none" w="med" len="med"/>
                      <a:tailEnd type="none" w="med" len="med"/>
                    </a:lnB>
                    <a:solidFill>
                      <a:srgbClr val="EEEEEE"/>
                    </a:solidFill>
                  </a:tcPr>
                </a:tc>
                <a:extLst>
                  <a:ext uri="{0D108BD9-81ED-4DB2-BD59-A6C34878D82A}">
                    <a16:rowId xmlns:a16="http://schemas.microsoft.com/office/drawing/2014/main" val="1948824625"/>
                  </a:ext>
                </a:extLst>
              </a:tr>
              <a:tr h="351626">
                <a:tc>
                  <a:txBody>
                    <a:bodyPr/>
                    <a:lstStyle/>
                    <a:p>
                      <a:pPr algn="ctr"/>
                      <a:r>
                        <a:rPr lang="fr-FR" sz="1600" dirty="0">
                          <a:effectLst/>
                        </a:rPr>
                        <a:t>Espaces extérieurs où sont effectués des travaux à caractère permanent</a:t>
                      </a:r>
                    </a:p>
                  </a:txBody>
                  <a:tcPr marL="76200" marR="76200" marT="76200" marB="76200" anchor="ctr">
                    <a:lnL>
                      <a:noFill/>
                    </a:lnL>
                    <a:lnR w="7620" cap="flat" cmpd="sng" algn="ctr">
                      <a:solidFill>
                        <a:srgbClr val="D8D8D8"/>
                      </a:solidFill>
                      <a:prstDash val="solid"/>
                      <a:round/>
                      <a:headEnd type="none" w="med" len="med"/>
                      <a:tailEnd type="none" w="med" len="med"/>
                    </a:lnR>
                    <a:lnT w="7620" cap="flat" cmpd="sng" algn="ctr">
                      <a:solidFill>
                        <a:srgbClr val="D8D8D8"/>
                      </a:solidFill>
                      <a:prstDash val="solid"/>
                      <a:round/>
                      <a:headEnd type="none" w="med" len="med"/>
                      <a:tailEnd type="none" w="med" len="med"/>
                    </a:lnT>
                    <a:lnB>
                      <a:noFill/>
                    </a:lnB>
                    <a:solidFill>
                      <a:srgbClr val="F5F5F5"/>
                    </a:solidFill>
                  </a:tcPr>
                </a:tc>
                <a:tc>
                  <a:txBody>
                    <a:bodyPr/>
                    <a:lstStyle/>
                    <a:p>
                      <a:pPr algn="ctr"/>
                      <a:r>
                        <a:rPr lang="fr-FR" sz="1600" dirty="0">
                          <a:effectLst/>
                        </a:rPr>
                        <a:t>40 lux</a:t>
                      </a:r>
                    </a:p>
                  </a:txBody>
                  <a:tcPr marL="76200" marR="76200" marT="76200" marB="76200" anchor="ctr">
                    <a:lnL w="7620" cap="flat" cmpd="sng" algn="ctr">
                      <a:solidFill>
                        <a:srgbClr val="D8D8D8"/>
                      </a:solidFill>
                      <a:prstDash val="solid"/>
                      <a:round/>
                      <a:headEnd type="none" w="med" len="med"/>
                      <a:tailEnd type="none" w="med" len="med"/>
                    </a:lnL>
                    <a:lnR>
                      <a:noFill/>
                    </a:lnR>
                    <a:lnT w="7620" cap="flat" cmpd="sng" algn="ctr">
                      <a:solidFill>
                        <a:srgbClr val="D8D8D8"/>
                      </a:solidFill>
                      <a:prstDash val="solid"/>
                      <a:round/>
                      <a:headEnd type="none" w="med" len="med"/>
                      <a:tailEnd type="none" w="med" len="med"/>
                    </a:lnT>
                    <a:lnB>
                      <a:noFill/>
                    </a:lnB>
                    <a:solidFill>
                      <a:srgbClr val="F5F5F5"/>
                    </a:solidFill>
                  </a:tcPr>
                </a:tc>
                <a:extLst>
                  <a:ext uri="{0D108BD9-81ED-4DB2-BD59-A6C34878D82A}">
                    <a16:rowId xmlns:a16="http://schemas.microsoft.com/office/drawing/2014/main" val="1718776130"/>
                  </a:ext>
                </a:extLst>
              </a:tr>
            </a:tbl>
          </a:graphicData>
        </a:graphic>
      </p:graphicFrame>
      <p:sp>
        <p:nvSpPr>
          <p:cNvPr id="8" name="Rectangle 2">
            <a:extLst>
              <a:ext uri="{FF2B5EF4-FFF2-40B4-BE49-F238E27FC236}">
                <a16:creationId xmlns:a16="http://schemas.microsoft.com/office/drawing/2014/main" id="{B4E474ED-EC1E-EFF7-8C50-03E865369B25}"/>
              </a:ext>
            </a:extLst>
          </p:cNvPr>
          <p:cNvSpPr>
            <a:spLocks noChangeArrowheads="1"/>
          </p:cNvSpPr>
          <p:nvPr/>
        </p:nvSpPr>
        <p:spPr bwMode="auto">
          <a:xfrm>
            <a:off x="8096524" y="2912193"/>
            <a:ext cx="538635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a:ln>
                  <a:noFill/>
                </a:ln>
                <a:solidFill>
                  <a:schemeClr val="tx1"/>
                </a:solidFill>
                <a:effectLst/>
                <a:latin typeface="Arial" panose="020B0604020202020204" pitchFamily="34" charset="0"/>
              </a:rPr>
            </a:b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18371409"/>
      </p:ext>
    </p:extLst>
  </p:cSld>
  <p:clrMapOvr>
    <a:masterClrMapping/>
  </p:clrMapOvr>
  <p:transition>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3954" name="Rectangle 2"/>
          <p:cNvSpPr>
            <a:spLocks noGrp="1" noChangeArrowheads="1"/>
          </p:cNvSpPr>
          <p:nvPr>
            <p:ph type="title"/>
          </p:nvPr>
        </p:nvSpPr>
        <p:spPr>
          <a:xfrm>
            <a:off x="119335" y="143097"/>
            <a:ext cx="11017225" cy="936799"/>
          </a:xfr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fontScale="90000"/>
          </a:bodyPr>
          <a:lstStyle/>
          <a:p>
            <a:pPr marL="85725"/>
            <a:r>
              <a:rPr lang="fr-FR" altLang="fr-FR" sz="3600" dirty="0"/>
              <a:t>Réglementation et milieux aquatiques :</a:t>
            </a:r>
            <a:br>
              <a:rPr lang="fr-FR" altLang="fr-FR" sz="3600" dirty="0"/>
            </a:br>
            <a:r>
              <a:rPr lang="fr-FR" altLang="fr-FR" sz="3600" dirty="0"/>
              <a:t>le régime général avec quelques contraintes additionnelles</a:t>
            </a:r>
            <a:endParaRPr lang="fr-FR" altLang="fr-FR" sz="1800" dirty="0"/>
          </a:p>
        </p:txBody>
      </p:sp>
      <p:sp>
        <p:nvSpPr>
          <p:cNvPr id="3" name="Rectangle 4"/>
          <p:cNvSpPr>
            <a:spLocks noChangeArrowheads="1"/>
          </p:cNvSpPr>
          <p:nvPr/>
        </p:nvSpPr>
        <p:spPr bwMode="auto">
          <a:xfrm>
            <a:off x="1524001" y="10036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3"/>
          <p:cNvSpPr txBox="1">
            <a:spLocks noChangeArrowheads="1"/>
          </p:cNvSpPr>
          <p:nvPr/>
        </p:nvSpPr>
        <p:spPr>
          <a:xfrm>
            <a:off x="119335" y="1352632"/>
            <a:ext cx="6816948" cy="5343938"/>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lIns="92075" tIns="46038" rIns="92075" bIns="46038"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0"/>
              </a:spcBef>
              <a:spcAft>
                <a:spcPts val="0"/>
              </a:spcAft>
              <a:buNone/>
            </a:pPr>
            <a:endParaRPr lang="fr-FR" altLang="fr-FR" sz="100" b="0" baseline="0" dirty="0"/>
          </a:p>
          <a:p>
            <a:pPr marL="0" indent="-57150" fontAlgn="auto">
              <a:lnSpc>
                <a:spcPct val="100000"/>
              </a:lnSpc>
              <a:spcBef>
                <a:spcPts val="600"/>
              </a:spcBef>
              <a:spcAft>
                <a:spcPts val="1200"/>
              </a:spcAft>
              <a:buNone/>
            </a:pPr>
            <a:r>
              <a:rPr lang="fr-FR" altLang="fr-FR" sz="1800" u="sng" baseline="0" dirty="0">
                <a:solidFill>
                  <a:schemeClr val="bg1"/>
                </a:solidFill>
              </a:rPr>
              <a:t>Les contraintes additionnelles – Domaine terrestre</a:t>
            </a:r>
          </a:p>
          <a:p>
            <a:pPr marL="0" indent="-57150" fontAlgn="auto">
              <a:lnSpc>
                <a:spcPct val="100000"/>
              </a:lnSpc>
              <a:spcBef>
                <a:spcPts val="600"/>
              </a:spcBef>
              <a:spcAft>
                <a:spcPts val="1200"/>
              </a:spcAft>
              <a:buNone/>
            </a:pPr>
            <a:r>
              <a:rPr lang="fr-FR" altLang="fr-FR" sz="1600" b="0" baseline="0" dirty="0">
                <a:solidFill>
                  <a:srgbClr val="92D050"/>
                </a:solidFill>
              </a:rPr>
              <a:t>Portées par le seul </a:t>
            </a:r>
            <a:r>
              <a:rPr lang="fr-FR" altLang="fr-FR" sz="1600" b="0" baseline="0" dirty="0">
                <a:solidFill>
                  <a:srgbClr val="92D050"/>
                </a:solidFill>
                <a:hlinkClick r:id="rId3"/>
              </a:rPr>
              <a:t>Art. 4-V</a:t>
            </a:r>
            <a:r>
              <a:rPr lang="fr-FR" altLang="fr-FR" sz="1600" b="0" baseline="0" dirty="0"/>
              <a:t>, de l’« </a:t>
            </a:r>
            <a:r>
              <a:rPr lang="fr-FR" altLang="fr-FR" sz="1600" b="0" i="1" baseline="0" dirty="0">
                <a:hlinkClick r:id="rId4"/>
              </a:rPr>
              <a:t>Arrêté du 27 décembre 2018 </a:t>
            </a:r>
            <a:r>
              <a:rPr lang="fr-FR" altLang="fr-FR" sz="1600" b="0" baseline="0" dirty="0"/>
              <a:t>» :</a:t>
            </a:r>
          </a:p>
          <a:p>
            <a:pPr marL="0" indent="-57150" fontAlgn="auto">
              <a:lnSpc>
                <a:spcPts val="2300"/>
              </a:lnSpc>
              <a:spcBef>
                <a:spcPts val="600"/>
              </a:spcBef>
              <a:spcAft>
                <a:spcPts val="1200"/>
              </a:spcAft>
              <a:buNone/>
            </a:pPr>
            <a:r>
              <a:rPr lang="fr-FR" altLang="fr-FR" sz="1800" b="0" baseline="0" dirty="0">
                <a:solidFill>
                  <a:schemeClr val="bg1"/>
                </a:solidFill>
              </a:rPr>
              <a:t>Les installations d'éclairages (…) n'éclairent pas directement les cours d'eau, le domaine public fluvial (DPF), les plans d'eau, lacs, étangs, le domaine public maritime (DPM) (partie terrestre et maritime), </a:t>
            </a:r>
            <a:r>
              <a:rPr lang="fr-FR" altLang="fr-FR" sz="1800" baseline="0" dirty="0">
                <a:solidFill>
                  <a:schemeClr val="bg1"/>
                </a:solidFill>
              </a:rPr>
              <a:t>sauf </a:t>
            </a:r>
            <a:r>
              <a:rPr lang="fr-FR" altLang="fr-FR" sz="1800" baseline="0" dirty="0"/>
              <a:t>dans le cas de prescriptions du </a:t>
            </a:r>
            <a:r>
              <a:rPr lang="fr-FR" altLang="fr-FR" sz="1800" i="1" baseline="0" dirty="0">
                <a:solidFill>
                  <a:srgbClr val="92D050"/>
                </a:solidFill>
              </a:rPr>
              <a:t>code du travail</a:t>
            </a:r>
            <a:r>
              <a:rPr lang="fr-FR" altLang="fr-FR" sz="1800" baseline="0" dirty="0">
                <a:solidFill>
                  <a:srgbClr val="92D050"/>
                </a:solidFill>
              </a:rPr>
              <a:t> </a:t>
            </a:r>
            <a:r>
              <a:rPr lang="fr-FR" altLang="fr-FR" sz="1800" b="0" baseline="0" dirty="0"/>
              <a:t>concernant les professions de manutention portuaire et sauf pour des raisons de sécurité dans les zones de circulation et de stationnement en bordure de plans d'eau, (…). </a:t>
            </a:r>
            <a:r>
              <a:rPr lang="fr-FR" altLang="fr-FR" sz="1800" baseline="0" dirty="0"/>
              <a:t>Sont exclues du champ de cet article les installations portuaires de manutention ou d'exploitation industrielle, commerciales et de pêche</a:t>
            </a:r>
            <a:r>
              <a:rPr lang="fr-FR" altLang="fr-FR" sz="1800" b="0" baseline="0" dirty="0"/>
              <a:t>, y compris le plan d'eau immédiatement adjacent aux installations, au sein du DPM et DPF.</a:t>
            </a:r>
          </a:p>
          <a:p>
            <a:pPr marL="0" indent="-57150" fontAlgn="auto">
              <a:lnSpc>
                <a:spcPts val="2300"/>
              </a:lnSpc>
              <a:spcBef>
                <a:spcPts val="600"/>
              </a:spcBef>
              <a:spcAft>
                <a:spcPts val="1200"/>
              </a:spcAft>
              <a:buNone/>
            </a:pPr>
            <a:r>
              <a:rPr lang="fr-FR" altLang="fr-FR" sz="1800" b="0" baseline="0" dirty="0"/>
              <a:t>(…)</a:t>
            </a:r>
            <a:endParaRPr lang="fr-FR" altLang="fr-FR" sz="1400" i="1" baseline="0" dirty="0"/>
          </a:p>
        </p:txBody>
      </p:sp>
      <p:sp>
        <p:nvSpPr>
          <p:cNvPr id="4" name="ZoneTexte 3">
            <a:extLst>
              <a:ext uri="{FF2B5EF4-FFF2-40B4-BE49-F238E27FC236}">
                <a16:creationId xmlns:a16="http://schemas.microsoft.com/office/drawing/2014/main" id="{925C0E34-1758-F394-70F8-159F7A37E60C}"/>
              </a:ext>
            </a:extLst>
          </p:cNvPr>
          <p:cNvSpPr txBox="1"/>
          <p:nvPr/>
        </p:nvSpPr>
        <p:spPr>
          <a:xfrm>
            <a:off x="7144868" y="1370966"/>
            <a:ext cx="4788532" cy="5343937"/>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a:noAutofit/>
          </a:bodyPr>
          <a:lstStyle>
            <a:defPPr>
              <a:defRPr lang="fr-FR"/>
            </a:defPPr>
            <a:lvl1pPr defTabSz="914400" eaLnBrk="1" fontAlgn="auto" latinLnBrk="0" hangingPunct="1">
              <a:lnSpc>
                <a:spcPct val="100000"/>
              </a:lnSpc>
              <a:spcBef>
                <a:spcPts val="600"/>
              </a:spcBef>
              <a:spcAft>
                <a:spcPts val="600"/>
              </a:spcAft>
              <a:buNone/>
              <a:defRPr sz="3600" u="sng" baseline="0">
                <a:solidFill>
                  <a:schemeClr val="accent1"/>
                </a:solidFill>
                <a:latin typeface="+mj-lt"/>
                <a:ea typeface="+mj-ea"/>
                <a:cs typeface="+mj-cs"/>
              </a:defRPr>
            </a:lvl1pPr>
          </a:lstStyle>
          <a:p>
            <a:pPr>
              <a:spcBef>
                <a:spcPts val="0"/>
              </a:spcBef>
              <a:spcAft>
                <a:spcPts val="0"/>
              </a:spcAft>
            </a:pPr>
            <a:r>
              <a:rPr lang="fr-FR" sz="2000" dirty="0"/>
              <a:t>Code du Travail</a:t>
            </a:r>
            <a:r>
              <a:rPr lang="fr-FR" sz="2000" u="none" dirty="0"/>
              <a:t> :</a:t>
            </a:r>
          </a:p>
          <a:p>
            <a:pPr>
              <a:spcBef>
                <a:spcPts val="0"/>
              </a:spcBef>
              <a:spcAft>
                <a:spcPts val="0"/>
              </a:spcAft>
            </a:pPr>
            <a:r>
              <a:rPr lang="fr-FR" sz="2000" u="none" dirty="0"/>
              <a:t>Seul l’article </a:t>
            </a:r>
            <a:r>
              <a:rPr lang="en-GB" sz="18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5"/>
              </a:rPr>
              <a:t>Art. R4223-4</a:t>
            </a:r>
            <a:r>
              <a:rPr lang="en-GB" sz="18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rPr>
              <a:t> </a:t>
            </a:r>
            <a:r>
              <a:rPr lang="en-GB" sz="2000" u="none" dirty="0"/>
              <a:t>pose des exigences </a:t>
            </a:r>
            <a:r>
              <a:rPr lang="en-GB" sz="2000" u="none" dirty="0" err="1"/>
              <a:t>en</a:t>
            </a:r>
            <a:r>
              <a:rPr lang="en-GB" sz="2000" u="none" dirty="0"/>
              <a:t> </a:t>
            </a:r>
            <a:r>
              <a:rPr lang="en-GB" sz="2000" u="none" dirty="0" err="1"/>
              <a:t>termes</a:t>
            </a:r>
            <a:r>
              <a:rPr lang="en-GB" sz="2000" u="none" dirty="0"/>
              <a:t> </a:t>
            </a:r>
            <a:r>
              <a:rPr lang="en-GB" sz="2000" u="none" dirty="0" err="1"/>
              <a:t>d’éclairement</a:t>
            </a:r>
            <a:r>
              <a:rPr lang="en-GB" sz="2000" u="none" dirty="0"/>
              <a:t> :</a:t>
            </a:r>
          </a:p>
          <a:p>
            <a:pPr>
              <a:spcBef>
                <a:spcPts val="0"/>
              </a:spcBef>
              <a:spcAft>
                <a:spcPts val="0"/>
              </a:spcAft>
            </a:pPr>
            <a:endParaRPr lang="fr-FR" sz="1800" u="none" dirty="0"/>
          </a:p>
          <a:p>
            <a:pPr>
              <a:spcBef>
                <a:spcPts val="0"/>
              </a:spcBef>
              <a:spcAft>
                <a:spcPts val="0"/>
              </a:spcAft>
            </a:pPr>
            <a:r>
              <a:rPr lang="fr-FR" sz="2000" i="1" u="none" dirty="0"/>
              <a:t>Pendant la présence des travailleurs dans les lieux mentionnés à l'article </a:t>
            </a:r>
            <a:r>
              <a:rPr lang="fr-FR" sz="2000" i="1" u="none" dirty="0">
                <a:hlinkClick r:id="rId6"/>
              </a:rPr>
              <a:t>R. 4223-1</a:t>
            </a:r>
            <a:r>
              <a:rPr lang="fr-FR" sz="2000" i="1" u="none" dirty="0"/>
              <a:t>, les niveaux d'éclairement mesurés au plan de travail ou, à défaut, au sol, sont au moins égaux aux valeurs indiquées dans le tableau suivant :</a:t>
            </a:r>
          </a:p>
          <a:p>
            <a:pPr>
              <a:spcBef>
                <a:spcPts val="0"/>
              </a:spcBef>
              <a:spcAft>
                <a:spcPts val="0"/>
              </a:spcAft>
            </a:pPr>
            <a:endParaRPr lang="fr-FR" sz="2000" u="none" dirty="0"/>
          </a:p>
          <a:p>
            <a:pPr>
              <a:spcBef>
                <a:spcPts val="0"/>
              </a:spcBef>
              <a:spcAft>
                <a:spcPts val="0"/>
              </a:spcAft>
            </a:pPr>
            <a:endParaRPr lang="fr-FR" sz="2000" u="none" dirty="0"/>
          </a:p>
          <a:p>
            <a:pPr>
              <a:spcBef>
                <a:spcPts val="0"/>
              </a:spcBef>
              <a:spcAft>
                <a:spcPts val="0"/>
              </a:spcAft>
            </a:pPr>
            <a:endParaRPr lang="fr-FR" sz="2000" u="none" dirty="0"/>
          </a:p>
          <a:p>
            <a:pPr>
              <a:spcBef>
                <a:spcPts val="0"/>
              </a:spcBef>
              <a:spcAft>
                <a:spcPts val="0"/>
              </a:spcAft>
            </a:pPr>
            <a:endParaRPr lang="fr-FR" sz="2000" u="none" dirty="0"/>
          </a:p>
        </p:txBody>
      </p:sp>
      <p:graphicFrame>
        <p:nvGraphicFramePr>
          <p:cNvPr id="7" name="Tableau 6">
            <a:extLst>
              <a:ext uri="{FF2B5EF4-FFF2-40B4-BE49-F238E27FC236}">
                <a16:creationId xmlns:a16="http://schemas.microsoft.com/office/drawing/2014/main" id="{C0D4855A-6EDC-C16D-D88F-001D631238BC}"/>
              </a:ext>
            </a:extLst>
          </p:cNvPr>
          <p:cNvGraphicFramePr>
            <a:graphicFrameLocks noGrp="1"/>
          </p:cNvGraphicFramePr>
          <p:nvPr/>
        </p:nvGraphicFramePr>
        <p:xfrm>
          <a:off x="7211516" y="4461428"/>
          <a:ext cx="4645732" cy="2087880"/>
        </p:xfrm>
        <a:graphic>
          <a:graphicData uri="http://schemas.openxmlformats.org/drawingml/2006/table">
            <a:tbl>
              <a:tblPr/>
              <a:tblGrid>
                <a:gridCol w="2322866">
                  <a:extLst>
                    <a:ext uri="{9D8B030D-6E8A-4147-A177-3AD203B41FA5}">
                      <a16:colId xmlns:a16="http://schemas.microsoft.com/office/drawing/2014/main" val="2121087617"/>
                    </a:ext>
                  </a:extLst>
                </a:gridCol>
                <a:gridCol w="2322866">
                  <a:extLst>
                    <a:ext uri="{9D8B030D-6E8A-4147-A177-3AD203B41FA5}">
                      <a16:colId xmlns:a16="http://schemas.microsoft.com/office/drawing/2014/main" val="3332434630"/>
                    </a:ext>
                  </a:extLst>
                </a:gridCol>
              </a:tblGrid>
              <a:tr h="321313">
                <a:tc>
                  <a:txBody>
                    <a:bodyPr/>
                    <a:lstStyle/>
                    <a:p>
                      <a:pPr algn="ctr"/>
                      <a:br>
                        <a:rPr lang="fr-FR" sz="1600" dirty="0">
                          <a:solidFill>
                            <a:srgbClr val="FFFFFF"/>
                          </a:solidFill>
                          <a:effectLst/>
                        </a:rPr>
                      </a:br>
                      <a:r>
                        <a:rPr lang="fr-FR" sz="1600" dirty="0">
                          <a:solidFill>
                            <a:srgbClr val="FFFFFF"/>
                          </a:solidFill>
                          <a:effectLst/>
                        </a:rPr>
                        <a:t>ESPACES EXTERIEURS</a:t>
                      </a:r>
                    </a:p>
                  </a:txBody>
                  <a:tcPr marL="38100" marR="38100" marT="38100" marB="38100" anchor="ctr">
                    <a:lnL>
                      <a:noFill/>
                    </a:lnL>
                    <a:lnR w="7620" cap="flat" cmpd="sng" algn="ctr">
                      <a:solidFill>
                        <a:srgbClr val="D8D8D8"/>
                      </a:solidFill>
                      <a:prstDash val="solid"/>
                      <a:round/>
                      <a:headEnd type="none" w="med" len="med"/>
                      <a:tailEnd type="none" w="med" len="med"/>
                    </a:lnR>
                    <a:lnT>
                      <a:noFill/>
                    </a:lnT>
                    <a:lnB w="7620" cap="flat" cmpd="sng" algn="ctr">
                      <a:solidFill>
                        <a:srgbClr val="D8D8D8"/>
                      </a:solidFill>
                      <a:prstDash val="solid"/>
                      <a:round/>
                      <a:headEnd type="none" w="med" len="med"/>
                      <a:tailEnd type="none" w="med" len="med"/>
                    </a:lnB>
                    <a:solidFill>
                      <a:srgbClr val="5C75A2"/>
                    </a:solidFill>
                  </a:tcPr>
                </a:tc>
                <a:tc>
                  <a:txBody>
                    <a:bodyPr/>
                    <a:lstStyle/>
                    <a:p>
                      <a:pPr algn="ctr"/>
                      <a:r>
                        <a:rPr lang="fr-FR" sz="1600" dirty="0">
                          <a:solidFill>
                            <a:srgbClr val="FFFFFF"/>
                          </a:solidFill>
                          <a:effectLst/>
                        </a:rPr>
                        <a:t>VALEURS MINIMALES</a:t>
                      </a:r>
                      <a:br>
                        <a:rPr lang="fr-FR" sz="1600" dirty="0">
                          <a:solidFill>
                            <a:srgbClr val="FFFFFF"/>
                          </a:solidFill>
                          <a:effectLst/>
                        </a:rPr>
                      </a:br>
                      <a:r>
                        <a:rPr lang="fr-FR" sz="1600" dirty="0">
                          <a:solidFill>
                            <a:srgbClr val="FFFFFF"/>
                          </a:solidFill>
                          <a:effectLst/>
                        </a:rPr>
                        <a:t>d'éclairement</a:t>
                      </a:r>
                    </a:p>
                  </a:txBody>
                  <a:tcPr marL="38100" marR="38100" marT="38100" marB="38100" anchor="ctr">
                    <a:lnL w="7620" cap="flat" cmpd="sng" algn="ctr">
                      <a:solidFill>
                        <a:srgbClr val="D8D8D8"/>
                      </a:solidFill>
                      <a:prstDash val="solid"/>
                      <a:round/>
                      <a:headEnd type="none" w="med" len="med"/>
                      <a:tailEnd type="none" w="med" len="med"/>
                    </a:lnL>
                    <a:lnR w="7620" cap="flat" cmpd="sng" algn="ctr">
                      <a:solidFill>
                        <a:srgbClr val="D8D8D8"/>
                      </a:solidFill>
                      <a:prstDash val="solid"/>
                      <a:round/>
                      <a:headEnd type="none" w="med" len="med"/>
                      <a:tailEnd type="none" w="med" len="med"/>
                    </a:lnR>
                    <a:lnT>
                      <a:noFill/>
                    </a:lnT>
                    <a:lnB w="7620" cap="flat" cmpd="sng" algn="ctr">
                      <a:solidFill>
                        <a:srgbClr val="D8D8D8"/>
                      </a:solidFill>
                      <a:prstDash val="solid"/>
                      <a:round/>
                      <a:headEnd type="none" w="med" len="med"/>
                      <a:tailEnd type="none" w="med" len="med"/>
                    </a:lnB>
                    <a:solidFill>
                      <a:srgbClr val="5C75A2"/>
                    </a:solidFill>
                  </a:tcPr>
                </a:tc>
                <a:extLst>
                  <a:ext uri="{0D108BD9-81ED-4DB2-BD59-A6C34878D82A}">
                    <a16:rowId xmlns:a16="http://schemas.microsoft.com/office/drawing/2014/main" val="511425957"/>
                  </a:ext>
                </a:extLst>
              </a:tr>
              <a:tr h="254625">
                <a:tc>
                  <a:txBody>
                    <a:bodyPr/>
                    <a:lstStyle/>
                    <a:p>
                      <a:pPr algn="ctr"/>
                      <a:r>
                        <a:rPr lang="fr-FR" sz="1600" dirty="0">
                          <a:effectLst/>
                        </a:rPr>
                        <a:t>Zones et voies de circulation extérieures</a:t>
                      </a:r>
                    </a:p>
                  </a:txBody>
                  <a:tcPr marL="76200" marR="76200" marT="76200" marB="76200" anchor="ctr">
                    <a:lnL>
                      <a:noFill/>
                    </a:lnL>
                    <a:lnR w="7620" cap="flat" cmpd="sng" algn="ctr">
                      <a:solidFill>
                        <a:srgbClr val="D8D8D8"/>
                      </a:solidFill>
                      <a:prstDash val="solid"/>
                      <a:round/>
                      <a:headEnd type="none" w="med" len="med"/>
                      <a:tailEnd type="none" w="med" len="med"/>
                    </a:lnR>
                    <a:lnT w="7620" cap="flat" cmpd="sng" algn="ctr">
                      <a:solidFill>
                        <a:srgbClr val="D8D8D8"/>
                      </a:solidFill>
                      <a:prstDash val="solid"/>
                      <a:round/>
                      <a:headEnd type="none" w="med" len="med"/>
                      <a:tailEnd type="none" w="med" len="med"/>
                    </a:lnT>
                    <a:lnB w="7620" cap="flat" cmpd="sng" algn="ctr">
                      <a:solidFill>
                        <a:srgbClr val="D8D8D8"/>
                      </a:solidFill>
                      <a:prstDash val="solid"/>
                      <a:round/>
                      <a:headEnd type="none" w="med" len="med"/>
                      <a:tailEnd type="none" w="med" len="med"/>
                    </a:lnB>
                    <a:solidFill>
                      <a:srgbClr val="EEEEEE"/>
                    </a:solidFill>
                  </a:tcPr>
                </a:tc>
                <a:tc>
                  <a:txBody>
                    <a:bodyPr/>
                    <a:lstStyle/>
                    <a:p>
                      <a:pPr algn="ctr"/>
                      <a:r>
                        <a:rPr lang="fr-FR" sz="1600" dirty="0">
                          <a:effectLst/>
                        </a:rPr>
                        <a:t>10 lux</a:t>
                      </a:r>
                    </a:p>
                  </a:txBody>
                  <a:tcPr marL="76200" marR="76200" marT="76200" marB="76200" anchor="ctr">
                    <a:lnL w="7620" cap="flat" cmpd="sng" algn="ctr">
                      <a:solidFill>
                        <a:srgbClr val="D8D8D8"/>
                      </a:solidFill>
                      <a:prstDash val="solid"/>
                      <a:round/>
                      <a:headEnd type="none" w="med" len="med"/>
                      <a:tailEnd type="none" w="med" len="med"/>
                    </a:lnL>
                    <a:lnR>
                      <a:noFill/>
                    </a:lnR>
                    <a:lnT w="7620" cap="flat" cmpd="sng" algn="ctr">
                      <a:solidFill>
                        <a:srgbClr val="D8D8D8"/>
                      </a:solidFill>
                      <a:prstDash val="solid"/>
                      <a:round/>
                      <a:headEnd type="none" w="med" len="med"/>
                      <a:tailEnd type="none" w="med" len="med"/>
                    </a:lnT>
                    <a:lnB w="7620" cap="flat" cmpd="sng" algn="ctr">
                      <a:solidFill>
                        <a:srgbClr val="D8D8D8"/>
                      </a:solidFill>
                      <a:prstDash val="solid"/>
                      <a:round/>
                      <a:headEnd type="none" w="med" len="med"/>
                      <a:tailEnd type="none" w="med" len="med"/>
                    </a:lnB>
                    <a:solidFill>
                      <a:srgbClr val="EEEEEE"/>
                    </a:solidFill>
                  </a:tcPr>
                </a:tc>
                <a:extLst>
                  <a:ext uri="{0D108BD9-81ED-4DB2-BD59-A6C34878D82A}">
                    <a16:rowId xmlns:a16="http://schemas.microsoft.com/office/drawing/2014/main" val="1948824625"/>
                  </a:ext>
                </a:extLst>
              </a:tr>
              <a:tr h="351626">
                <a:tc>
                  <a:txBody>
                    <a:bodyPr/>
                    <a:lstStyle/>
                    <a:p>
                      <a:pPr algn="ctr"/>
                      <a:r>
                        <a:rPr lang="fr-FR" sz="1600" dirty="0">
                          <a:effectLst/>
                        </a:rPr>
                        <a:t>Espaces extérieurs où sont effectués des travaux à caractère permanent</a:t>
                      </a:r>
                    </a:p>
                  </a:txBody>
                  <a:tcPr marL="76200" marR="76200" marT="76200" marB="76200" anchor="ctr">
                    <a:lnL>
                      <a:noFill/>
                    </a:lnL>
                    <a:lnR w="7620" cap="flat" cmpd="sng" algn="ctr">
                      <a:solidFill>
                        <a:srgbClr val="D8D8D8"/>
                      </a:solidFill>
                      <a:prstDash val="solid"/>
                      <a:round/>
                      <a:headEnd type="none" w="med" len="med"/>
                      <a:tailEnd type="none" w="med" len="med"/>
                    </a:lnR>
                    <a:lnT w="7620" cap="flat" cmpd="sng" algn="ctr">
                      <a:solidFill>
                        <a:srgbClr val="D8D8D8"/>
                      </a:solidFill>
                      <a:prstDash val="solid"/>
                      <a:round/>
                      <a:headEnd type="none" w="med" len="med"/>
                      <a:tailEnd type="none" w="med" len="med"/>
                    </a:lnT>
                    <a:lnB>
                      <a:noFill/>
                    </a:lnB>
                    <a:solidFill>
                      <a:srgbClr val="F5F5F5"/>
                    </a:solidFill>
                  </a:tcPr>
                </a:tc>
                <a:tc>
                  <a:txBody>
                    <a:bodyPr/>
                    <a:lstStyle/>
                    <a:p>
                      <a:pPr algn="ctr"/>
                      <a:r>
                        <a:rPr lang="fr-FR" sz="1600" dirty="0">
                          <a:effectLst/>
                        </a:rPr>
                        <a:t>40 lux</a:t>
                      </a:r>
                    </a:p>
                  </a:txBody>
                  <a:tcPr marL="76200" marR="76200" marT="76200" marB="76200" anchor="ctr">
                    <a:lnL w="7620" cap="flat" cmpd="sng" algn="ctr">
                      <a:solidFill>
                        <a:srgbClr val="D8D8D8"/>
                      </a:solidFill>
                      <a:prstDash val="solid"/>
                      <a:round/>
                      <a:headEnd type="none" w="med" len="med"/>
                      <a:tailEnd type="none" w="med" len="med"/>
                    </a:lnL>
                    <a:lnR>
                      <a:noFill/>
                    </a:lnR>
                    <a:lnT w="7620" cap="flat" cmpd="sng" algn="ctr">
                      <a:solidFill>
                        <a:srgbClr val="D8D8D8"/>
                      </a:solidFill>
                      <a:prstDash val="solid"/>
                      <a:round/>
                      <a:headEnd type="none" w="med" len="med"/>
                      <a:tailEnd type="none" w="med" len="med"/>
                    </a:lnT>
                    <a:lnB>
                      <a:noFill/>
                    </a:lnB>
                    <a:solidFill>
                      <a:srgbClr val="F5F5F5"/>
                    </a:solidFill>
                  </a:tcPr>
                </a:tc>
                <a:extLst>
                  <a:ext uri="{0D108BD9-81ED-4DB2-BD59-A6C34878D82A}">
                    <a16:rowId xmlns:a16="http://schemas.microsoft.com/office/drawing/2014/main" val="1718776130"/>
                  </a:ext>
                </a:extLst>
              </a:tr>
            </a:tbl>
          </a:graphicData>
        </a:graphic>
      </p:graphicFrame>
      <p:sp>
        <p:nvSpPr>
          <p:cNvPr id="8" name="Rectangle 2">
            <a:extLst>
              <a:ext uri="{FF2B5EF4-FFF2-40B4-BE49-F238E27FC236}">
                <a16:creationId xmlns:a16="http://schemas.microsoft.com/office/drawing/2014/main" id="{B4E474ED-EC1E-EFF7-8C50-03E865369B25}"/>
              </a:ext>
            </a:extLst>
          </p:cNvPr>
          <p:cNvSpPr>
            <a:spLocks noChangeArrowheads="1"/>
          </p:cNvSpPr>
          <p:nvPr/>
        </p:nvSpPr>
        <p:spPr bwMode="auto">
          <a:xfrm>
            <a:off x="8096524" y="2912193"/>
            <a:ext cx="538635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a:ln>
                  <a:noFill/>
                </a:ln>
                <a:solidFill>
                  <a:schemeClr val="tx1"/>
                </a:solidFill>
                <a:effectLst/>
                <a:latin typeface="Arial" panose="020B0604020202020204" pitchFamily="34" charset="0"/>
              </a:rPr>
            </a:b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6" name="ZoneTexte 5">
            <a:extLst>
              <a:ext uri="{FF2B5EF4-FFF2-40B4-BE49-F238E27FC236}">
                <a16:creationId xmlns:a16="http://schemas.microsoft.com/office/drawing/2014/main" id="{DA0CDDFD-A893-F2B5-14E5-BF028490E70B}"/>
              </a:ext>
            </a:extLst>
          </p:cNvPr>
          <p:cNvSpPr txBox="1"/>
          <p:nvPr/>
        </p:nvSpPr>
        <p:spPr>
          <a:xfrm>
            <a:off x="880943" y="5081932"/>
            <a:ext cx="4572508" cy="1614638"/>
          </a:xfrm>
          <a:prstGeom prst="rect">
            <a:avLst/>
          </a:prstGeom>
          <a:gradFill>
            <a:gsLst>
              <a:gs pos="0">
                <a:schemeClr val="tx1">
                  <a:lumMod val="75000"/>
                  <a:lumOff val="25000"/>
                  <a:alpha val="71000"/>
                </a:schemeClr>
              </a:gs>
              <a:gs pos="100000">
                <a:srgbClr val="111111"/>
              </a:gs>
            </a:gsLst>
            <a:path path="shape">
              <a:fillToRect l="50000" t="50000" r="50000" b="50000"/>
            </a:path>
          </a:gradFill>
          <a:ln>
            <a:solidFill>
              <a:schemeClr val="accent1"/>
            </a:solidFill>
          </a:ln>
        </p:spPr>
        <p:txBody>
          <a:bodyPr>
            <a:noAutofit/>
          </a:bodyPr>
          <a:lstStyle>
            <a:defPPr>
              <a:defRPr lang="fr-FR"/>
            </a:defPPr>
            <a:lvl1pPr defTabSz="914400" eaLnBrk="1" fontAlgn="auto" latinLnBrk="0" hangingPunct="1">
              <a:lnSpc>
                <a:spcPct val="100000"/>
              </a:lnSpc>
              <a:spcBef>
                <a:spcPts val="600"/>
              </a:spcBef>
              <a:spcAft>
                <a:spcPts val="600"/>
              </a:spcAft>
              <a:buNone/>
              <a:defRPr sz="3600" u="sng" baseline="0">
                <a:solidFill>
                  <a:schemeClr val="accent1"/>
                </a:solidFill>
                <a:latin typeface="+mj-lt"/>
                <a:ea typeface="+mj-ea"/>
                <a:cs typeface="+mj-cs"/>
              </a:defRPr>
            </a:lvl1pPr>
          </a:lstStyle>
          <a:p>
            <a:pPr algn="r">
              <a:spcBef>
                <a:spcPts val="0"/>
              </a:spcBef>
              <a:spcAft>
                <a:spcPts val="0"/>
              </a:spcAft>
            </a:pPr>
            <a:r>
              <a:rPr lang="fr-FR" sz="2000" b="1" u="none" dirty="0">
                <a:solidFill>
                  <a:srgbClr val="92D050"/>
                </a:solidFill>
              </a:rPr>
              <a:t>Compatible des plafonds de DSFLI</a:t>
            </a:r>
          </a:p>
          <a:p>
            <a:pPr algn="r">
              <a:spcBef>
                <a:spcPts val="0"/>
              </a:spcBef>
              <a:spcAft>
                <a:spcPts val="0"/>
              </a:spcAft>
            </a:pPr>
            <a:endParaRPr lang="fr-FR" sz="2000" b="1" u="none" dirty="0">
              <a:solidFill>
                <a:srgbClr val="92D050"/>
              </a:solidFill>
            </a:endParaRPr>
          </a:p>
          <a:p>
            <a:pPr algn="r">
              <a:spcBef>
                <a:spcPts val="0"/>
              </a:spcBef>
              <a:spcAft>
                <a:spcPts val="0"/>
              </a:spcAft>
            </a:pPr>
            <a:endParaRPr lang="fr-FR" sz="2000" b="1" u="none" dirty="0">
              <a:solidFill>
                <a:srgbClr val="92D050"/>
              </a:solidFill>
            </a:endParaRPr>
          </a:p>
          <a:p>
            <a:pPr algn="r">
              <a:spcBef>
                <a:spcPts val="0"/>
              </a:spcBef>
              <a:spcAft>
                <a:spcPts val="0"/>
              </a:spcAft>
            </a:pPr>
            <a:r>
              <a:rPr lang="fr-FR" sz="2000" b="1" u="none" dirty="0">
                <a:solidFill>
                  <a:srgbClr val="92D050"/>
                </a:solidFill>
              </a:rPr>
              <a:t>Type d’installation non couvert par l’arrêté </a:t>
            </a:r>
            <a:r>
              <a:rPr lang="fr-FR" sz="2000" b="1" u="none" dirty="0">
                <a:solidFill>
                  <a:srgbClr val="92D050"/>
                </a:solidFill>
                <a:sym typeface="Symbol" panose="05050102010706020507" pitchFamily="18" charset="2"/>
              </a:rPr>
              <a:t> DSFLI libre, etc…</a:t>
            </a:r>
            <a:endParaRPr lang="fr-FR" sz="2000" b="1" u="none" dirty="0">
              <a:solidFill>
                <a:srgbClr val="92D050"/>
              </a:solidFill>
            </a:endParaRPr>
          </a:p>
          <a:p>
            <a:pPr>
              <a:spcBef>
                <a:spcPts val="0"/>
              </a:spcBef>
              <a:spcAft>
                <a:spcPts val="0"/>
              </a:spcAft>
            </a:pPr>
            <a:endParaRPr lang="fr-FR" sz="2000" u="none" dirty="0"/>
          </a:p>
        </p:txBody>
      </p:sp>
      <p:cxnSp>
        <p:nvCxnSpPr>
          <p:cNvPr id="10" name="Connecteur droit avec flèche 9">
            <a:extLst>
              <a:ext uri="{FF2B5EF4-FFF2-40B4-BE49-F238E27FC236}">
                <a16:creationId xmlns:a16="http://schemas.microsoft.com/office/drawing/2014/main" id="{2EEEA8F0-1F81-54B3-94D6-C9B4CA84B987}"/>
              </a:ext>
            </a:extLst>
          </p:cNvPr>
          <p:cNvCxnSpPr>
            <a:cxnSpLocks/>
          </p:cNvCxnSpPr>
          <p:nvPr/>
        </p:nvCxnSpPr>
        <p:spPr>
          <a:xfrm>
            <a:off x="5453451" y="5301208"/>
            <a:ext cx="4950389" cy="32792"/>
          </a:xfrm>
          <a:prstGeom prst="straightConnector1">
            <a:avLst/>
          </a:prstGeom>
          <a:ln w="444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74B2B5CA-7AF0-51C3-6C6E-F7CBDA12DF5C}"/>
              </a:ext>
            </a:extLst>
          </p:cNvPr>
          <p:cNvCxnSpPr>
            <a:cxnSpLocks/>
          </p:cNvCxnSpPr>
          <p:nvPr/>
        </p:nvCxnSpPr>
        <p:spPr>
          <a:xfrm flipV="1">
            <a:off x="5453451" y="5873357"/>
            <a:ext cx="1938693" cy="363955"/>
          </a:xfrm>
          <a:prstGeom prst="straightConnector1">
            <a:avLst/>
          </a:prstGeom>
          <a:ln w="444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6851737"/>
      </p:ext>
    </p:extLst>
  </p:cSld>
  <p:clrMapOvr>
    <a:masterClrMapping/>
  </p:clrMapOvr>
  <p:transition>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3954" name="Rectangle 2"/>
          <p:cNvSpPr>
            <a:spLocks noGrp="1" noChangeArrowheads="1"/>
          </p:cNvSpPr>
          <p:nvPr>
            <p:ph type="title"/>
          </p:nvPr>
        </p:nvSpPr>
        <p:spPr>
          <a:xfrm>
            <a:off x="119335" y="143097"/>
            <a:ext cx="11017225" cy="936799"/>
          </a:xfr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fontScale="90000"/>
          </a:bodyPr>
          <a:lstStyle/>
          <a:p>
            <a:pPr marL="85725"/>
            <a:r>
              <a:rPr lang="fr-FR" altLang="fr-FR" sz="3600" dirty="0"/>
              <a:t>Réglementation et milieux aquatiques :</a:t>
            </a:r>
            <a:br>
              <a:rPr lang="fr-FR" altLang="fr-FR" sz="3600" dirty="0"/>
            </a:br>
            <a:r>
              <a:rPr lang="fr-FR" altLang="fr-FR" sz="3600" dirty="0"/>
              <a:t>le régime général avec quelques contraintes additionnelles</a:t>
            </a:r>
            <a:endParaRPr lang="fr-FR" altLang="fr-FR" sz="1800" dirty="0"/>
          </a:p>
        </p:txBody>
      </p:sp>
      <p:sp>
        <p:nvSpPr>
          <p:cNvPr id="3" name="Rectangle 4"/>
          <p:cNvSpPr>
            <a:spLocks noChangeArrowheads="1"/>
          </p:cNvSpPr>
          <p:nvPr/>
        </p:nvSpPr>
        <p:spPr bwMode="auto">
          <a:xfrm>
            <a:off x="1524001" y="10036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3"/>
          <p:cNvSpPr txBox="1">
            <a:spLocks noChangeArrowheads="1"/>
          </p:cNvSpPr>
          <p:nvPr/>
        </p:nvSpPr>
        <p:spPr>
          <a:xfrm>
            <a:off x="119335" y="1364581"/>
            <a:ext cx="6816948" cy="5343938"/>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lIns="92075" tIns="46038" rIns="92075" bIns="46038"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0"/>
              </a:spcBef>
              <a:spcAft>
                <a:spcPts val="0"/>
              </a:spcAft>
              <a:buNone/>
            </a:pPr>
            <a:endParaRPr lang="fr-FR" altLang="fr-FR" sz="100" b="0" baseline="0" dirty="0"/>
          </a:p>
          <a:p>
            <a:pPr marL="0" indent="-57150" fontAlgn="auto">
              <a:lnSpc>
                <a:spcPct val="100000"/>
              </a:lnSpc>
              <a:spcBef>
                <a:spcPts val="600"/>
              </a:spcBef>
              <a:spcAft>
                <a:spcPts val="1200"/>
              </a:spcAft>
              <a:buNone/>
            </a:pPr>
            <a:r>
              <a:rPr lang="fr-FR" altLang="fr-FR" sz="1800" u="sng" baseline="0" dirty="0">
                <a:solidFill>
                  <a:schemeClr val="bg1"/>
                </a:solidFill>
              </a:rPr>
              <a:t>Les contraintes additionnelles – Domaine maritime</a:t>
            </a:r>
          </a:p>
          <a:p>
            <a:pPr marL="0" indent="-57150" fontAlgn="auto">
              <a:lnSpc>
                <a:spcPct val="100000"/>
              </a:lnSpc>
              <a:spcBef>
                <a:spcPts val="600"/>
              </a:spcBef>
              <a:spcAft>
                <a:spcPts val="1200"/>
              </a:spcAft>
              <a:buNone/>
            </a:pPr>
            <a:r>
              <a:rPr lang="fr-FR" altLang="fr-FR" sz="1600" b="0" baseline="0" dirty="0">
                <a:solidFill>
                  <a:srgbClr val="92D050"/>
                </a:solidFill>
              </a:rPr>
              <a:t>Portées par le seul </a:t>
            </a:r>
            <a:r>
              <a:rPr lang="fr-FR" altLang="fr-FR" sz="1600" b="0" baseline="0" dirty="0">
                <a:solidFill>
                  <a:srgbClr val="92D050"/>
                </a:solidFill>
                <a:hlinkClick r:id="rId3"/>
              </a:rPr>
              <a:t>Art. 4-V</a:t>
            </a:r>
            <a:r>
              <a:rPr lang="fr-FR" altLang="fr-FR" sz="1600" b="0" baseline="0" dirty="0"/>
              <a:t>, de l’« </a:t>
            </a:r>
            <a:r>
              <a:rPr lang="fr-FR" altLang="fr-FR" sz="1600" b="0" i="1" baseline="0" dirty="0">
                <a:hlinkClick r:id="rId4"/>
              </a:rPr>
              <a:t>Arrêté du 27 décembre 2018 </a:t>
            </a:r>
            <a:r>
              <a:rPr lang="fr-FR" altLang="fr-FR" sz="1600" b="0" baseline="0" dirty="0"/>
              <a:t>» :</a:t>
            </a:r>
          </a:p>
          <a:p>
            <a:pPr marL="0" indent="-57150" fontAlgn="auto">
              <a:lnSpc>
                <a:spcPts val="2300"/>
              </a:lnSpc>
              <a:spcBef>
                <a:spcPts val="600"/>
              </a:spcBef>
              <a:spcAft>
                <a:spcPts val="600"/>
              </a:spcAft>
              <a:buNone/>
            </a:pPr>
            <a:r>
              <a:rPr lang="fr-FR" altLang="fr-FR" sz="1800" b="0" baseline="0" dirty="0"/>
              <a:t>(…)</a:t>
            </a:r>
          </a:p>
          <a:p>
            <a:pPr marL="0" indent="-57150" fontAlgn="auto">
              <a:lnSpc>
                <a:spcPts val="2300"/>
              </a:lnSpc>
              <a:spcBef>
                <a:spcPts val="600"/>
              </a:spcBef>
              <a:spcAft>
                <a:spcPts val="600"/>
              </a:spcAft>
              <a:buNone/>
            </a:pPr>
            <a:r>
              <a:rPr lang="fr-FR" altLang="fr-FR" sz="1800" b="0" baseline="0" dirty="0"/>
              <a:t>Afin de </a:t>
            </a:r>
            <a:r>
              <a:rPr lang="fr-FR" altLang="fr-FR" sz="1800" b="0" baseline="0" dirty="0">
                <a:solidFill>
                  <a:srgbClr val="92D050"/>
                </a:solidFill>
              </a:rPr>
              <a:t>limiter la visibilité des points lumineux depuis la mer</a:t>
            </a:r>
            <a:r>
              <a:rPr lang="fr-FR" altLang="fr-FR" sz="1800" b="0" baseline="0" dirty="0"/>
              <a:t>, </a:t>
            </a:r>
            <a:r>
              <a:rPr lang="fr-FR" altLang="fr-FR" sz="1800" baseline="0" dirty="0">
                <a:solidFill>
                  <a:srgbClr val="92D050"/>
                </a:solidFill>
              </a:rPr>
              <a:t>toute nouvelle installation d'éclairage </a:t>
            </a:r>
            <a:r>
              <a:rPr lang="fr-FR" altLang="fr-FR" sz="1800" b="0" baseline="0" dirty="0">
                <a:solidFill>
                  <a:srgbClr val="92D050"/>
                </a:solidFill>
              </a:rPr>
              <a:t>en zone littorale et visible depuis la mer</a:t>
            </a:r>
            <a:r>
              <a:rPr lang="fr-FR" altLang="fr-FR" sz="1800" b="0" baseline="0" dirty="0"/>
              <a:t> ou la plage est orientée dos au DPM, et/ou équipée d'un dispositif masquant le point lumineux pour supprimer l'éclairage vers le DPM, et </a:t>
            </a:r>
            <a:r>
              <a:rPr lang="fr-FR" altLang="fr-FR" sz="1800" b="0" baseline="0" dirty="0">
                <a:solidFill>
                  <a:srgbClr val="92D050"/>
                </a:solidFill>
              </a:rPr>
              <a:t>éclaire uniquement la surface terrestre utile.</a:t>
            </a:r>
          </a:p>
          <a:p>
            <a:pPr marL="0" indent="-57150" fontAlgn="auto">
              <a:lnSpc>
                <a:spcPts val="2300"/>
              </a:lnSpc>
              <a:spcBef>
                <a:spcPts val="600"/>
              </a:spcBef>
              <a:spcAft>
                <a:spcPts val="600"/>
              </a:spcAft>
              <a:buNone/>
            </a:pPr>
            <a:endParaRPr lang="fr-FR" altLang="fr-FR" sz="1400" baseline="0" dirty="0"/>
          </a:p>
          <a:p>
            <a:pPr marL="0" indent="-57150" fontAlgn="auto">
              <a:lnSpc>
                <a:spcPts val="2300"/>
              </a:lnSpc>
              <a:spcBef>
                <a:spcPts val="600"/>
              </a:spcBef>
              <a:spcAft>
                <a:spcPts val="600"/>
              </a:spcAft>
              <a:buNone/>
            </a:pPr>
            <a:endParaRPr lang="fr-FR" altLang="fr-FR" sz="1400" baseline="0" dirty="0"/>
          </a:p>
        </p:txBody>
      </p:sp>
      <p:sp>
        <p:nvSpPr>
          <p:cNvPr id="2" name="ZoneTexte 1">
            <a:extLst>
              <a:ext uri="{FF2B5EF4-FFF2-40B4-BE49-F238E27FC236}">
                <a16:creationId xmlns:a16="http://schemas.microsoft.com/office/drawing/2014/main" id="{02940A24-6ED8-B97E-321C-4478B7E2740A}"/>
              </a:ext>
            </a:extLst>
          </p:cNvPr>
          <p:cNvSpPr txBox="1"/>
          <p:nvPr/>
        </p:nvSpPr>
        <p:spPr>
          <a:xfrm>
            <a:off x="7032104" y="1364581"/>
            <a:ext cx="4932548" cy="1015663"/>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wrap="square">
            <a:spAutoFit/>
          </a:bodyPr>
          <a:lstStyle>
            <a:defPPr>
              <a:defRPr lang="fr-FR"/>
            </a:defPPr>
            <a:lvl1pPr defTabSz="914400" eaLnBrk="1" fontAlgn="auto" latinLnBrk="0" hangingPunct="1">
              <a:lnSpc>
                <a:spcPct val="100000"/>
              </a:lnSpc>
              <a:spcBef>
                <a:spcPts val="600"/>
              </a:spcBef>
              <a:spcAft>
                <a:spcPts val="600"/>
              </a:spcAft>
              <a:buNone/>
              <a:defRPr sz="3600" u="sng" baseline="0">
                <a:solidFill>
                  <a:schemeClr val="accent1"/>
                </a:solidFill>
                <a:latin typeface="+mj-lt"/>
                <a:ea typeface="+mj-ea"/>
                <a:cs typeface="+mj-cs"/>
              </a:defRPr>
            </a:lvl1pPr>
          </a:lstStyle>
          <a:p>
            <a:pPr>
              <a:spcBef>
                <a:spcPts val="0"/>
              </a:spcBef>
              <a:spcAft>
                <a:spcPts val="0"/>
              </a:spcAft>
            </a:pPr>
            <a:r>
              <a:rPr lang="fr-FR" sz="2000" u="none" dirty="0"/>
              <a:t>Contrairement au domaine terrestre, </a:t>
            </a:r>
            <a:r>
              <a:rPr lang="fr-FR" sz="2000" b="1" dirty="0"/>
              <a:t>tous</a:t>
            </a:r>
            <a:r>
              <a:rPr lang="fr-FR" sz="2000" b="1" u="none" dirty="0"/>
              <a:t> </a:t>
            </a:r>
            <a:r>
              <a:rPr lang="fr-FR" sz="2000" u="none" dirty="0"/>
              <a:t>les types d’installations d’éclairage sont concernées.</a:t>
            </a:r>
          </a:p>
        </p:txBody>
      </p:sp>
    </p:spTree>
    <p:extLst>
      <p:ext uri="{BB962C8B-B14F-4D97-AF65-F5344CB8AC3E}">
        <p14:creationId xmlns:p14="http://schemas.microsoft.com/office/powerpoint/2010/main" val="2827799442"/>
      </p:ext>
    </p:extLst>
  </p:cSld>
  <p:clrMapOvr>
    <a:masterClrMapping/>
  </p:clrMapOvr>
  <p:transition>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3954" name="Rectangle 2"/>
          <p:cNvSpPr>
            <a:spLocks noGrp="1" noChangeArrowheads="1"/>
          </p:cNvSpPr>
          <p:nvPr>
            <p:ph type="title"/>
          </p:nvPr>
        </p:nvSpPr>
        <p:spPr>
          <a:xfrm>
            <a:off x="119335" y="143097"/>
            <a:ext cx="11017225" cy="936799"/>
          </a:xfr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fontScale="90000"/>
          </a:bodyPr>
          <a:lstStyle/>
          <a:p>
            <a:pPr marL="85725"/>
            <a:r>
              <a:rPr lang="fr-FR" altLang="fr-FR" sz="3600" dirty="0"/>
              <a:t>Réglementation et milieux aquatiques :</a:t>
            </a:r>
            <a:br>
              <a:rPr lang="fr-FR" altLang="fr-FR" sz="3600" dirty="0"/>
            </a:br>
            <a:r>
              <a:rPr lang="fr-FR" altLang="fr-FR" sz="3600" dirty="0"/>
              <a:t>le régime général avec quelques contraintes additionnelles</a:t>
            </a:r>
            <a:endParaRPr lang="fr-FR" altLang="fr-FR" sz="1800" dirty="0"/>
          </a:p>
        </p:txBody>
      </p:sp>
      <p:sp>
        <p:nvSpPr>
          <p:cNvPr id="3" name="Rectangle 4"/>
          <p:cNvSpPr>
            <a:spLocks noChangeArrowheads="1"/>
          </p:cNvSpPr>
          <p:nvPr/>
        </p:nvSpPr>
        <p:spPr bwMode="auto">
          <a:xfrm>
            <a:off x="1524001" y="10036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3"/>
          <p:cNvSpPr txBox="1">
            <a:spLocks noChangeArrowheads="1"/>
          </p:cNvSpPr>
          <p:nvPr/>
        </p:nvSpPr>
        <p:spPr>
          <a:xfrm>
            <a:off x="119335" y="1230920"/>
            <a:ext cx="4356485" cy="4801315"/>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lIns="92075" tIns="46038" rIns="92075" bIns="46038" rtlCol="0">
            <a:sp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0"/>
              </a:spcBef>
              <a:spcAft>
                <a:spcPts val="0"/>
              </a:spcAft>
              <a:buNone/>
            </a:pPr>
            <a:endParaRPr lang="fr-FR" altLang="fr-FR" sz="100" b="0" baseline="0" dirty="0"/>
          </a:p>
          <a:p>
            <a:pPr marL="0" indent="-57150" fontAlgn="auto">
              <a:lnSpc>
                <a:spcPct val="100000"/>
              </a:lnSpc>
              <a:spcBef>
                <a:spcPts val="600"/>
              </a:spcBef>
              <a:spcAft>
                <a:spcPts val="1200"/>
              </a:spcAft>
              <a:buNone/>
            </a:pPr>
            <a:r>
              <a:rPr lang="fr-FR" altLang="fr-FR" sz="1800" u="sng" baseline="0" dirty="0">
                <a:solidFill>
                  <a:schemeClr val="bg1"/>
                </a:solidFill>
              </a:rPr>
              <a:t>Les contraintes </a:t>
            </a:r>
            <a:r>
              <a:rPr lang="fr-FR" altLang="fr-FR" sz="1800" u="sng" baseline="0" dirty="0" err="1">
                <a:solidFill>
                  <a:schemeClr val="bg1"/>
                </a:solidFill>
              </a:rPr>
              <a:t>addittionnelles</a:t>
            </a:r>
            <a:endParaRPr lang="fr-FR" altLang="fr-FR" sz="1800" u="sng" baseline="0" dirty="0">
              <a:solidFill>
                <a:schemeClr val="bg1"/>
              </a:solidFill>
            </a:endParaRPr>
          </a:p>
          <a:p>
            <a:pPr marL="0" indent="-57150" fontAlgn="auto">
              <a:lnSpc>
                <a:spcPct val="100000"/>
              </a:lnSpc>
              <a:spcBef>
                <a:spcPts val="600"/>
              </a:spcBef>
              <a:spcAft>
                <a:spcPts val="1200"/>
              </a:spcAft>
              <a:buNone/>
            </a:pPr>
            <a:r>
              <a:rPr lang="fr-FR" altLang="fr-FR" sz="1600" b="0" baseline="0" dirty="0">
                <a:solidFill>
                  <a:schemeClr val="bg1"/>
                </a:solidFill>
              </a:rPr>
              <a:t>L’</a:t>
            </a:r>
            <a:r>
              <a:rPr lang="fr-FR" altLang="fr-FR" sz="1600" b="0" baseline="0" dirty="0">
                <a:solidFill>
                  <a:srgbClr val="92D050"/>
                </a:solidFill>
                <a:hlinkClick r:id="rId3"/>
              </a:rPr>
              <a:t>article 8</a:t>
            </a:r>
            <a:r>
              <a:rPr lang="fr-FR" altLang="fr-FR" sz="1600" b="0" baseline="0" dirty="0">
                <a:hlinkClick r:id="rId3"/>
              </a:rPr>
              <a:t> </a:t>
            </a:r>
            <a:r>
              <a:rPr lang="fr-FR" altLang="fr-FR" sz="1600" b="0" baseline="0" dirty="0"/>
              <a:t>de l’« </a:t>
            </a:r>
            <a:r>
              <a:rPr lang="fr-FR" altLang="fr-FR" sz="1600" b="0" i="1" baseline="0" dirty="0">
                <a:hlinkClick r:id="rId4"/>
              </a:rPr>
              <a:t>Arrêté du 27 décembre 2018 </a:t>
            </a:r>
            <a:r>
              <a:rPr lang="fr-FR" altLang="fr-FR" sz="1600" b="0" baseline="0" dirty="0"/>
              <a:t>» définit le </a:t>
            </a:r>
            <a:r>
              <a:rPr lang="fr-FR" altLang="fr-FR" sz="1600" baseline="0" dirty="0"/>
              <a:t>calendrier</a:t>
            </a:r>
            <a:r>
              <a:rPr lang="fr-FR" altLang="fr-FR" sz="1600" b="0" baseline="0" dirty="0"/>
              <a:t> d’application :</a:t>
            </a:r>
          </a:p>
          <a:p>
            <a:pPr marL="0" indent="-57150" fontAlgn="auto">
              <a:lnSpc>
                <a:spcPts val="2300"/>
              </a:lnSpc>
              <a:spcBef>
                <a:spcPts val="600"/>
              </a:spcBef>
              <a:spcAft>
                <a:spcPts val="1200"/>
              </a:spcAft>
              <a:buNone/>
            </a:pPr>
            <a:r>
              <a:rPr lang="fr-FR" altLang="fr-FR" sz="1800" b="0" baseline="0" dirty="0">
                <a:solidFill>
                  <a:schemeClr val="bg1"/>
                </a:solidFill>
                <a:hlinkClick r:id="rId3"/>
              </a:rPr>
              <a:t>Art. 8 </a:t>
            </a:r>
            <a:r>
              <a:rPr lang="fr-FR" altLang="fr-FR" sz="1800" b="0" baseline="0" dirty="0">
                <a:solidFill>
                  <a:schemeClr val="bg1"/>
                </a:solidFill>
              </a:rPr>
              <a:t>- Les dispositions du présent arrêté entrent en vigueur le 1er janvier 2020 pour les installations lumineuses mises en service après cette date. </a:t>
            </a:r>
          </a:p>
          <a:p>
            <a:pPr marL="0" indent="-57150" fontAlgn="auto">
              <a:lnSpc>
                <a:spcPts val="2300"/>
              </a:lnSpc>
              <a:spcBef>
                <a:spcPts val="600"/>
              </a:spcBef>
              <a:spcAft>
                <a:spcPts val="1200"/>
              </a:spcAft>
              <a:buNone/>
            </a:pPr>
            <a:r>
              <a:rPr lang="fr-FR" altLang="fr-FR" sz="1800" b="0" baseline="0" dirty="0">
                <a:solidFill>
                  <a:schemeClr val="bg1"/>
                </a:solidFill>
              </a:rPr>
              <a:t>(…)</a:t>
            </a:r>
          </a:p>
          <a:p>
            <a:pPr marL="0" indent="-57150" fontAlgn="auto">
              <a:lnSpc>
                <a:spcPts val="2300"/>
              </a:lnSpc>
              <a:spcBef>
                <a:spcPts val="600"/>
              </a:spcBef>
              <a:spcAft>
                <a:spcPts val="1200"/>
              </a:spcAft>
              <a:buNone/>
            </a:pPr>
            <a:r>
              <a:rPr lang="fr-FR" altLang="fr-FR" sz="1800" b="0" baseline="0" dirty="0">
                <a:solidFill>
                  <a:srgbClr val="92D050"/>
                </a:solidFill>
              </a:rPr>
              <a:t>- les dispositions du V de l'article 4, </a:t>
            </a:r>
            <a:r>
              <a:rPr lang="fr-FR" altLang="fr-FR" sz="1800" b="0" baseline="0" dirty="0">
                <a:solidFill>
                  <a:schemeClr val="bg1"/>
                </a:solidFill>
              </a:rPr>
              <a:t>à l'exception des installations destinées à favoriser la sécurité des déplacements des personnes et des biens, </a:t>
            </a:r>
            <a:r>
              <a:rPr lang="fr-FR" altLang="fr-FR" sz="1800" baseline="0" dirty="0">
                <a:solidFill>
                  <a:srgbClr val="92D050"/>
                </a:solidFill>
              </a:rPr>
              <a:t>entrent en vigueur au 1er janvier 2020. </a:t>
            </a:r>
            <a:endParaRPr lang="fr-FR" altLang="fr-FR" sz="1400" i="1" baseline="0" dirty="0">
              <a:solidFill>
                <a:srgbClr val="92D050"/>
              </a:solidFill>
            </a:endParaRPr>
          </a:p>
        </p:txBody>
      </p:sp>
      <p:sp>
        <p:nvSpPr>
          <p:cNvPr id="4" name="ZoneTexte 3">
            <a:extLst>
              <a:ext uri="{FF2B5EF4-FFF2-40B4-BE49-F238E27FC236}">
                <a16:creationId xmlns:a16="http://schemas.microsoft.com/office/drawing/2014/main" id="{22EE6C46-F1D7-5A5A-EC6B-90BA9E87E539}"/>
              </a:ext>
            </a:extLst>
          </p:cNvPr>
          <p:cNvSpPr txBox="1"/>
          <p:nvPr/>
        </p:nvSpPr>
        <p:spPr>
          <a:xfrm>
            <a:off x="4583831" y="3847021"/>
            <a:ext cx="7488833" cy="2185214"/>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wrap="square">
            <a:spAutoFit/>
          </a:bodyPr>
          <a:lstStyle>
            <a:defPPr>
              <a:defRPr lang="fr-FR"/>
            </a:defPPr>
            <a:lvl1pPr defTabSz="914400" eaLnBrk="1" fontAlgn="auto" latinLnBrk="0" hangingPunct="1">
              <a:lnSpc>
                <a:spcPct val="100000"/>
              </a:lnSpc>
              <a:spcBef>
                <a:spcPts val="600"/>
              </a:spcBef>
              <a:spcAft>
                <a:spcPts val="600"/>
              </a:spcAft>
              <a:buNone/>
              <a:defRPr sz="3600" u="sng" baseline="0">
                <a:solidFill>
                  <a:schemeClr val="accent1"/>
                </a:solidFill>
                <a:latin typeface="+mj-lt"/>
                <a:ea typeface="+mj-ea"/>
                <a:cs typeface="+mj-cs"/>
              </a:defRPr>
            </a:lvl1pPr>
          </a:lstStyle>
          <a:p>
            <a:pPr>
              <a:spcBef>
                <a:spcPts val="0"/>
              </a:spcBef>
              <a:spcAft>
                <a:spcPts val="0"/>
              </a:spcAft>
            </a:pPr>
            <a:r>
              <a:rPr lang="fr-FR" sz="2400" b="1" dirty="0">
                <a:effectLst>
                  <a:outerShdw blurRad="38100" dist="38100" dir="2700000" algn="tl">
                    <a:srgbClr val="000000">
                      <a:alpha val="43137"/>
                    </a:srgbClr>
                  </a:outerShdw>
                </a:effectLst>
              </a:rPr>
              <a:t>Prescriptions rétroactives</a:t>
            </a:r>
            <a:r>
              <a:rPr lang="fr-FR" sz="2400" b="1" dirty="0"/>
              <a:t> applicables à toutes les installations</a:t>
            </a:r>
            <a:r>
              <a:rPr lang="fr-FR" sz="2400" u="none" dirty="0">
                <a:solidFill>
                  <a:srgbClr val="92D050"/>
                </a:solidFill>
              </a:rPr>
              <a:t> (</a:t>
            </a:r>
            <a:r>
              <a:rPr lang="fr-FR" sz="2400" u="none" dirty="0">
                <a:solidFill>
                  <a:srgbClr val="92D050"/>
                </a:solidFill>
                <a:sym typeface="Symbol" panose="05050102010706020507" pitchFamily="18" charset="2"/>
              </a:rPr>
              <a:t> réglage, correction, désinstallation,…)</a:t>
            </a:r>
            <a:endParaRPr lang="fr-FR" sz="2400" u="none" dirty="0">
              <a:solidFill>
                <a:srgbClr val="92D050"/>
              </a:solidFill>
            </a:endParaRPr>
          </a:p>
          <a:p>
            <a:pPr marL="342900" indent="-342900">
              <a:spcBef>
                <a:spcPts val="0"/>
              </a:spcBef>
              <a:spcAft>
                <a:spcPts val="0"/>
              </a:spcAft>
              <a:buClr>
                <a:schemeClr val="accent2"/>
              </a:buClr>
              <a:buFont typeface="Wingdings" panose="05000000000000000000" pitchFamily="2" charset="2"/>
              <a:buChar char="q"/>
            </a:pPr>
            <a:r>
              <a:rPr lang="fr-FR" sz="2000" u="none" dirty="0"/>
              <a:t>sauf la voirie, publique ou privée</a:t>
            </a:r>
          </a:p>
          <a:p>
            <a:pPr>
              <a:spcBef>
                <a:spcPts val="0"/>
              </a:spcBef>
              <a:spcAft>
                <a:spcPts val="0"/>
              </a:spcAft>
              <a:buClr>
                <a:schemeClr val="accent2"/>
              </a:buClr>
            </a:pPr>
            <a:r>
              <a:rPr lang="fr-FR" sz="2400" b="1" dirty="0"/>
              <a:t>et applicables à toutes les installations sans exception, mises en service après le 1/1/20</a:t>
            </a:r>
            <a:endParaRPr lang="fr-FR" sz="2400" u="none" dirty="0"/>
          </a:p>
          <a:p>
            <a:pPr marL="342900" indent="-342900">
              <a:spcBef>
                <a:spcPts val="0"/>
              </a:spcBef>
              <a:spcAft>
                <a:spcPts val="0"/>
              </a:spcAft>
              <a:buClr>
                <a:schemeClr val="accent2"/>
              </a:buClr>
              <a:buFont typeface="Wingdings" panose="05000000000000000000" pitchFamily="2" charset="2"/>
              <a:buChar char="q"/>
            </a:pPr>
            <a:r>
              <a:rPr lang="fr-FR" sz="2000" u="none" dirty="0"/>
              <a:t>y compris la voirie, publique ou privée</a:t>
            </a:r>
          </a:p>
        </p:txBody>
      </p:sp>
      <p:sp>
        <p:nvSpPr>
          <p:cNvPr id="2" name="Rectangle 3">
            <a:extLst>
              <a:ext uri="{FF2B5EF4-FFF2-40B4-BE49-F238E27FC236}">
                <a16:creationId xmlns:a16="http://schemas.microsoft.com/office/drawing/2014/main" id="{559AE4CD-5FEE-2171-89E2-C37380E92AEB}"/>
              </a:ext>
            </a:extLst>
          </p:cNvPr>
          <p:cNvSpPr txBox="1">
            <a:spLocks noChangeArrowheads="1"/>
          </p:cNvSpPr>
          <p:nvPr/>
        </p:nvSpPr>
        <p:spPr>
          <a:xfrm>
            <a:off x="4583832" y="1230920"/>
            <a:ext cx="7488833" cy="2339744"/>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wrap="square" lIns="92075" tIns="46038" rIns="92075" bIns="46038" rtlCol="0">
            <a:sp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0"/>
              </a:spcBef>
              <a:spcAft>
                <a:spcPts val="0"/>
              </a:spcAft>
              <a:buNone/>
            </a:pPr>
            <a:endParaRPr lang="fr-FR" altLang="fr-FR" sz="100" b="0" baseline="0" dirty="0"/>
          </a:p>
          <a:p>
            <a:pPr marL="0" indent="-57150" fontAlgn="auto">
              <a:lnSpc>
                <a:spcPct val="100000"/>
              </a:lnSpc>
              <a:spcBef>
                <a:spcPts val="600"/>
              </a:spcBef>
              <a:spcAft>
                <a:spcPts val="600"/>
              </a:spcAft>
              <a:buNone/>
            </a:pPr>
            <a:r>
              <a:rPr lang="fr-FR" altLang="fr-FR" sz="1500" b="0" baseline="0" dirty="0"/>
              <a:t>Art. 4-V - </a:t>
            </a:r>
            <a:r>
              <a:rPr lang="fr-FR" altLang="fr-FR" sz="1500" b="0" baseline="0" dirty="0">
                <a:solidFill>
                  <a:schemeClr val="bg1"/>
                </a:solidFill>
              </a:rPr>
              <a:t>Les installations d'éclairages (…) n'éclairent pas directement les cours d'eau, le domaine public fluvial (DPF), les plans d'eau, lacs, étangs, </a:t>
            </a:r>
            <a:r>
              <a:rPr lang="fr-FR" altLang="fr-FR" sz="1500" b="0" baseline="0" dirty="0">
                <a:solidFill>
                  <a:srgbClr val="92D050"/>
                </a:solidFill>
              </a:rPr>
              <a:t>le domaine public maritime (DPM) (partie terrestre et maritime)</a:t>
            </a:r>
            <a:r>
              <a:rPr lang="fr-FR" altLang="fr-FR" sz="1500" b="0" baseline="0" dirty="0"/>
              <a:t>, (…)</a:t>
            </a:r>
          </a:p>
          <a:p>
            <a:pPr marL="0" indent="-57150" fontAlgn="auto">
              <a:lnSpc>
                <a:spcPct val="100000"/>
              </a:lnSpc>
              <a:spcBef>
                <a:spcPts val="600"/>
              </a:spcBef>
              <a:spcAft>
                <a:spcPts val="600"/>
              </a:spcAft>
              <a:buNone/>
            </a:pPr>
            <a:r>
              <a:rPr lang="fr-FR" altLang="fr-FR" sz="1500" b="0" baseline="0" dirty="0"/>
              <a:t>(…)</a:t>
            </a:r>
          </a:p>
          <a:p>
            <a:pPr marL="0" indent="-57150" fontAlgn="auto">
              <a:lnSpc>
                <a:spcPct val="100000"/>
              </a:lnSpc>
              <a:spcBef>
                <a:spcPts val="600"/>
              </a:spcBef>
              <a:spcAft>
                <a:spcPts val="600"/>
              </a:spcAft>
              <a:buNone/>
            </a:pPr>
            <a:r>
              <a:rPr lang="fr-FR" altLang="fr-FR" sz="1500" b="0" baseline="0" dirty="0"/>
              <a:t>Afin de limiter la visibilité des points lumineux depuis la mer, </a:t>
            </a:r>
            <a:r>
              <a:rPr lang="fr-FR" altLang="fr-FR" sz="1500" b="0" baseline="0" dirty="0">
                <a:solidFill>
                  <a:srgbClr val="92D050"/>
                </a:solidFill>
              </a:rPr>
              <a:t>toute nouvelle installation d'éclairage en zone littorale et visible depuis la mer ou la plage est orientée dos au DPM, et/ou équipée d'un dispositif masquant le point lumineux </a:t>
            </a:r>
            <a:r>
              <a:rPr lang="fr-FR" altLang="fr-FR" sz="1500" b="0" baseline="0" dirty="0"/>
              <a:t>pour supprimer l'éclairage vers le DPM, et éclaire uniquement la surface terrestre utile.</a:t>
            </a:r>
          </a:p>
        </p:txBody>
      </p:sp>
    </p:spTree>
    <p:extLst>
      <p:ext uri="{BB962C8B-B14F-4D97-AF65-F5344CB8AC3E}">
        <p14:creationId xmlns:p14="http://schemas.microsoft.com/office/powerpoint/2010/main" val="61118735"/>
      </p:ext>
    </p:extLst>
  </p:cSld>
  <p:clrMapOvr>
    <a:masterClrMapping/>
  </p:clrMapOvr>
  <p:transition>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3954" name="Rectangle 2"/>
          <p:cNvSpPr>
            <a:spLocks noGrp="1" noChangeArrowheads="1"/>
          </p:cNvSpPr>
          <p:nvPr>
            <p:ph type="title"/>
          </p:nvPr>
        </p:nvSpPr>
        <p:spPr>
          <a:xfrm>
            <a:off x="83332" y="72785"/>
            <a:ext cx="11074378" cy="1090171"/>
          </a:xfr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spAutoFit/>
          </a:bodyPr>
          <a:lstStyle/>
          <a:p>
            <a:pPr fontAlgn="auto">
              <a:spcBef>
                <a:spcPts val="600"/>
              </a:spcBef>
              <a:spcAft>
                <a:spcPts val="600"/>
              </a:spcAft>
            </a:pPr>
            <a:r>
              <a:rPr lang="fr-FR" altLang="fr-FR" sz="3600" dirty="0"/>
              <a:t>Réglementation et milieux aquatiques :</a:t>
            </a:r>
            <a:br>
              <a:rPr lang="fr-FR" altLang="fr-FR" sz="3600" dirty="0"/>
            </a:br>
            <a:r>
              <a:rPr lang="fr-FR" altLang="fr-FR" sz="3600" dirty="0"/>
              <a:t>le régime général avec quelques contraintes additionnelles</a:t>
            </a:r>
            <a:endParaRPr lang="fr-FR" altLang="fr-FR" sz="3600" b="1" dirty="0"/>
          </a:p>
        </p:txBody>
      </p:sp>
      <p:sp>
        <p:nvSpPr>
          <p:cNvPr id="3" name="Rectangle 4"/>
          <p:cNvSpPr>
            <a:spLocks noChangeArrowheads="1"/>
          </p:cNvSpPr>
          <p:nvPr/>
        </p:nvSpPr>
        <p:spPr bwMode="auto">
          <a:xfrm>
            <a:off x="1524001" y="10036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B469767B-DE96-9F52-C83A-D800F6BEC5DF}"/>
              </a:ext>
            </a:extLst>
          </p:cNvPr>
          <p:cNvSpPr txBox="1">
            <a:spLocks noChangeArrowheads="1"/>
          </p:cNvSpPr>
          <p:nvPr/>
        </p:nvSpPr>
        <p:spPr>
          <a:xfrm>
            <a:off x="623392" y="1736812"/>
            <a:ext cx="2633341" cy="677751"/>
          </a:xfrm>
          <a:prstGeom prst="rect">
            <a:avLst/>
          </a:prstGeom>
          <a:gradFill>
            <a:gsLst>
              <a:gs pos="0">
                <a:srgbClr val="3C3C3C"/>
              </a:gs>
              <a:gs pos="100000">
                <a:srgbClr val="000000">
                  <a:alpha val="72000"/>
                </a:srgbClr>
              </a:gs>
            </a:gsLst>
            <a:path path="shape">
              <a:fillToRect l="50000" t="50000" r="50000" b="50000"/>
            </a:path>
          </a:gradFill>
          <a:ln>
            <a:solidFill>
              <a:schemeClr val="accent2"/>
            </a:solidFill>
          </a:ln>
        </p:spPr>
        <p:txBody>
          <a:bodyPr vert="horz" lIns="92075" tIns="46038" rIns="92075" bIns="46038" rtlCol="0">
            <a:sp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0"/>
              </a:spcBef>
              <a:spcAft>
                <a:spcPts val="0"/>
              </a:spcAft>
              <a:buNone/>
            </a:pPr>
            <a:endParaRPr lang="fr-FR" altLang="fr-FR" sz="100" b="0" baseline="0" dirty="0"/>
          </a:p>
          <a:p>
            <a:pPr marL="85725" indent="0">
              <a:lnSpc>
                <a:spcPct val="100000"/>
              </a:lnSpc>
              <a:spcBef>
                <a:spcPts val="600"/>
              </a:spcBef>
              <a:spcAft>
                <a:spcPts val="0"/>
              </a:spcAft>
              <a:buClr>
                <a:srgbClr val="DDAB63"/>
              </a:buClr>
              <a:buSzPct val="100000"/>
              <a:buNone/>
            </a:pPr>
            <a:r>
              <a:rPr lang="fr-FR" altLang="fr-FR" sz="1600" b="0" baseline="0" dirty="0"/>
              <a:t>Exemples d’installations en infraction, ou non.</a:t>
            </a:r>
            <a:endParaRPr lang="fr-FR" altLang="fr-FR" sz="1600" baseline="0" dirty="0"/>
          </a:p>
        </p:txBody>
      </p:sp>
      <p:pic>
        <p:nvPicPr>
          <p:cNvPr id="2" name="Image 1">
            <a:extLst>
              <a:ext uri="{FF2B5EF4-FFF2-40B4-BE49-F238E27FC236}">
                <a16:creationId xmlns:a16="http://schemas.microsoft.com/office/drawing/2014/main" id="{48366AEA-E40D-17B2-163D-18FF0FB31E0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27748" y="1269752"/>
            <a:ext cx="8252852" cy="5500823"/>
          </a:xfrm>
          <a:prstGeom prst="rect">
            <a:avLst/>
          </a:prstGeom>
          <a:noFill/>
          <a:ln>
            <a:solidFill>
              <a:schemeClr val="accent2"/>
            </a:solidFill>
          </a:ln>
        </p:spPr>
      </p:pic>
      <p:sp>
        <p:nvSpPr>
          <p:cNvPr id="7" name="ZoneTexte 6">
            <a:extLst>
              <a:ext uri="{FF2B5EF4-FFF2-40B4-BE49-F238E27FC236}">
                <a16:creationId xmlns:a16="http://schemas.microsoft.com/office/drawing/2014/main" id="{C0E04404-575D-3BB8-E047-8D9F6FA9A4E2}"/>
              </a:ext>
            </a:extLst>
          </p:cNvPr>
          <p:cNvSpPr txBox="1"/>
          <p:nvPr/>
        </p:nvSpPr>
        <p:spPr>
          <a:xfrm rot="10800000" flipV="1">
            <a:off x="-146792" y="6258026"/>
            <a:ext cx="3866527" cy="435825"/>
          </a:xfrm>
          <a:prstGeom prst="rect">
            <a:avLst/>
          </a:prstGeom>
          <a:noFill/>
        </p:spPr>
        <p:txBody>
          <a:bodyPr wrap="square">
            <a:spAutoFit/>
          </a:bodyPr>
          <a:lstStyle/>
          <a:p>
            <a:pPr marL="180340">
              <a:lnSpc>
                <a:spcPct val="107000"/>
              </a:lnSpc>
              <a:spcAft>
                <a:spcPts val="800"/>
              </a:spcAft>
            </a:pPr>
            <a:r>
              <a:rPr lang="fr-FR" sz="16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https://fr.schreder.com/fr/projet/comatelec-schreder-pont-neuf-toulouse#group=nogroup&amp;photo=1</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75311753"/>
      </p:ext>
    </p:extLst>
  </p:cSld>
  <p:clrMapOvr>
    <a:masterClrMapping/>
  </p:clrMapOvr>
  <p:transition>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3954" name="Rectangle 2"/>
          <p:cNvSpPr>
            <a:spLocks noGrp="1" noChangeArrowheads="1"/>
          </p:cNvSpPr>
          <p:nvPr>
            <p:ph type="title"/>
          </p:nvPr>
        </p:nvSpPr>
        <p:spPr>
          <a:xfrm>
            <a:off x="83332" y="72785"/>
            <a:ext cx="11074378" cy="1090171"/>
          </a:xfr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spAutoFit/>
          </a:bodyPr>
          <a:lstStyle/>
          <a:p>
            <a:pPr fontAlgn="auto">
              <a:spcBef>
                <a:spcPts val="600"/>
              </a:spcBef>
              <a:spcAft>
                <a:spcPts val="600"/>
              </a:spcAft>
            </a:pPr>
            <a:r>
              <a:rPr lang="fr-FR" altLang="fr-FR" sz="3600" dirty="0"/>
              <a:t>Réglementation et milieux aquatiques :</a:t>
            </a:r>
            <a:br>
              <a:rPr lang="fr-FR" altLang="fr-FR" sz="3600" dirty="0"/>
            </a:br>
            <a:r>
              <a:rPr lang="fr-FR" altLang="fr-FR" sz="3600" dirty="0"/>
              <a:t>le régime général avec quelques contraintes additionnelles</a:t>
            </a:r>
            <a:endParaRPr lang="fr-FR" altLang="fr-FR" sz="3600" b="1" dirty="0"/>
          </a:p>
        </p:txBody>
      </p:sp>
      <p:sp>
        <p:nvSpPr>
          <p:cNvPr id="3" name="Rectangle 4"/>
          <p:cNvSpPr>
            <a:spLocks noChangeArrowheads="1"/>
          </p:cNvSpPr>
          <p:nvPr/>
        </p:nvSpPr>
        <p:spPr bwMode="auto">
          <a:xfrm>
            <a:off x="1524001" y="10036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B469767B-DE96-9F52-C83A-D800F6BEC5DF}"/>
              </a:ext>
            </a:extLst>
          </p:cNvPr>
          <p:cNvSpPr txBox="1">
            <a:spLocks noChangeArrowheads="1"/>
          </p:cNvSpPr>
          <p:nvPr/>
        </p:nvSpPr>
        <p:spPr>
          <a:xfrm>
            <a:off x="530858" y="1736812"/>
            <a:ext cx="2633341" cy="677751"/>
          </a:xfrm>
          <a:prstGeom prst="rect">
            <a:avLst/>
          </a:prstGeom>
          <a:gradFill>
            <a:gsLst>
              <a:gs pos="0">
                <a:srgbClr val="3C3C3C"/>
              </a:gs>
              <a:gs pos="100000">
                <a:srgbClr val="000000">
                  <a:alpha val="72000"/>
                </a:srgbClr>
              </a:gs>
            </a:gsLst>
            <a:path path="shape">
              <a:fillToRect l="50000" t="50000" r="50000" b="50000"/>
            </a:path>
          </a:gradFill>
          <a:ln>
            <a:solidFill>
              <a:schemeClr val="accent2"/>
            </a:solidFill>
          </a:ln>
        </p:spPr>
        <p:txBody>
          <a:bodyPr vert="horz" lIns="92075" tIns="46038" rIns="92075" bIns="46038" rtlCol="0">
            <a:sp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0"/>
              </a:spcBef>
              <a:spcAft>
                <a:spcPts val="0"/>
              </a:spcAft>
              <a:buNone/>
            </a:pPr>
            <a:endParaRPr lang="fr-FR" altLang="fr-FR" sz="100" b="0" baseline="0"/>
          </a:p>
          <a:p>
            <a:pPr marL="85725" indent="0">
              <a:lnSpc>
                <a:spcPct val="100000"/>
              </a:lnSpc>
              <a:spcBef>
                <a:spcPts val="600"/>
              </a:spcBef>
              <a:spcAft>
                <a:spcPts val="0"/>
              </a:spcAft>
              <a:buClr>
                <a:srgbClr val="DDAB63"/>
              </a:buClr>
              <a:buSzPct val="100000"/>
              <a:buNone/>
            </a:pPr>
            <a:r>
              <a:rPr lang="fr-FR" altLang="fr-FR" sz="1600" b="0" baseline="0"/>
              <a:t>Exemples d’installations en infraction, ou non.</a:t>
            </a:r>
            <a:endParaRPr lang="fr-FR" altLang="fr-FR" sz="1600" baseline="0" dirty="0"/>
          </a:p>
        </p:txBody>
      </p:sp>
      <p:pic>
        <p:nvPicPr>
          <p:cNvPr id="2" name="Image 1">
            <a:extLst>
              <a:ext uri="{FF2B5EF4-FFF2-40B4-BE49-F238E27FC236}">
                <a16:creationId xmlns:a16="http://schemas.microsoft.com/office/drawing/2014/main" id="{3CDBE128-0D96-E770-665A-E90692811BAF}"/>
              </a:ext>
            </a:extLst>
          </p:cNvPr>
          <p:cNvPicPr>
            <a:picLocks noChangeAspect="1"/>
          </p:cNvPicPr>
          <p:nvPr/>
        </p:nvPicPr>
        <p:blipFill>
          <a:blip r:embed="rId3"/>
          <a:stretch>
            <a:fillRect/>
          </a:stretch>
        </p:blipFill>
        <p:spPr>
          <a:xfrm>
            <a:off x="3611724" y="1013089"/>
            <a:ext cx="8438979" cy="5772126"/>
          </a:xfrm>
          <a:prstGeom prst="rect">
            <a:avLst/>
          </a:prstGeom>
        </p:spPr>
      </p:pic>
      <p:sp>
        <p:nvSpPr>
          <p:cNvPr id="6" name="ZoneTexte 5">
            <a:extLst>
              <a:ext uri="{FF2B5EF4-FFF2-40B4-BE49-F238E27FC236}">
                <a16:creationId xmlns:a16="http://schemas.microsoft.com/office/drawing/2014/main" id="{278B070A-B326-F4F2-EBAC-18DCAE7E4D81}"/>
              </a:ext>
            </a:extLst>
          </p:cNvPr>
          <p:cNvSpPr txBox="1"/>
          <p:nvPr/>
        </p:nvSpPr>
        <p:spPr>
          <a:xfrm>
            <a:off x="0" y="6237312"/>
            <a:ext cx="3683732" cy="435825"/>
          </a:xfrm>
          <a:prstGeom prst="rect">
            <a:avLst/>
          </a:prstGeom>
          <a:noFill/>
        </p:spPr>
        <p:txBody>
          <a:bodyPr wrap="square">
            <a:spAutoFit/>
          </a:bodyPr>
          <a:lstStyle/>
          <a:p>
            <a:pPr>
              <a:lnSpc>
                <a:spcPct val="107000"/>
              </a:lnSpc>
              <a:spcAft>
                <a:spcPts val="800"/>
              </a:spcAft>
            </a:pPr>
            <a:r>
              <a:rPr lang="fr-FR" sz="16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https://olivier-photoreportages.fr/2015/01/la-photo-du-jour-07-01-2015-paysage-de-bord-de-loire-a-tours.html</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61598228"/>
      </p:ext>
    </p:extLst>
  </p:cSld>
  <p:clrMapOvr>
    <a:masterClrMapping/>
  </p:clrMapOvr>
  <p:transition>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3954" name="Rectangle 2"/>
          <p:cNvSpPr>
            <a:spLocks noGrp="1" noChangeArrowheads="1"/>
          </p:cNvSpPr>
          <p:nvPr>
            <p:ph type="title"/>
          </p:nvPr>
        </p:nvSpPr>
        <p:spPr>
          <a:xfrm>
            <a:off x="83332" y="72785"/>
            <a:ext cx="11074378" cy="1090171"/>
          </a:xfr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spAutoFit/>
          </a:bodyPr>
          <a:lstStyle/>
          <a:p>
            <a:pPr fontAlgn="auto">
              <a:spcBef>
                <a:spcPts val="600"/>
              </a:spcBef>
              <a:spcAft>
                <a:spcPts val="600"/>
              </a:spcAft>
            </a:pPr>
            <a:r>
              <a:rPr lang="fr-FR" altLang="fr-FR" sz="3600" dirty="0"/>
              <a:t>Réglementation et milieux aquatiques :</a:t>
            </a:r>
            <a:br>
              <a:rPr lang="fr-FR" altLang="fr-FR" sz="3600" dirty="0"/>
            </a:br>
            <a:r>
              <a:rPr lang="fr-FR" altLang="fr-FR" sz="3600" dirty="0"/>
              <a:t>le régime général avec quelques contraintes additionnelles</a:t>
            </a:r>
            <a:endParaRPr lang="fr-FR" altLang="fr-FR" sz="3600" b="1" dirty="0"/>
          </a:p>
        </p:txBody>
      </p:sp>
      <p:sp>
        <p:nvSpPr>
          <p:cNvPr id="3" name="Rectangle 4"/>
          <p:cNvSpPr>
            <a:spLocks noChangeArrowheads="1"/>
          </p:cNvSpPr>
          <p:nvPr/>
        </p:nvSpPr>
        <p:spPr bwMode="auto">
          <a:xfrm>
            <a:off x="1524001" y="10036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B469767B-DE96-9F52-C83A-D800F6BEC5DF}"/>
              </a:ext>
            </a:extLst>
          </p:cNvPr>
          <p:cNvSpPr txBox="1">
            <a:spLocks noChangeArrowheads="1"/>
          </p:cNvSpPr>
          <p:nvPr/>
        </p:nvSpPr>
        <p:spPr>
          <a:xfrm>
            <a:off x="530858" y="1736812"/>
            <a:ext cx="2633341" cy="677751"/>
          </a:xfrm>
          <a:prstGeom prst="rect">
            <a:avLst/>
          </a:prstGeom>
          <a:gradFill>
            <a:gsLst>
              <a:gs pos="0">
                <a:srgbClr val="3C3C3C"/>
              </a:gs>
              <a:gs pos="100000">
                <a:srgbClr val="000000">
                  <a:alpha val="72000"/>
                </a:srgbClr>
              </a:gs>
            </a:gsLst>
            <a:path path="shape">
              <a:fillToRect l="50000" t="50000" r="50000" b="50000"/>
            </a:path>
          </a:gradFill>
          <a:ln>
            <a:solidFill>
              <a:schemeClr val="accent2"/>
            </a:solidFill>
          </a:ln>
        </p:spPr>
        <p:txBody>
          <a:bodyPr vert="horz" lIns="92075" tIns="46038" rIns="92075" bIns="46038" rtlCol="0">
            <a:sp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0"/>
              </a:spcBef>
              <a:spcAft>
                <a:spcPts val="0"/>
              </a:spcAft>
              <a:buNone/>
            </a:pPr>
            <a:endParaRPr lang="fr-FR" altLang="fr-FR" sz="100" b="0" baseline="0"/>
          </a:p>
          <a:p>
            <a:pPr marL="85725" indent="0">
              <a:lnSpc>
                <a:spcPct val="100000"/>
              </a:lnSpc>
              <a:spcBef>
                <a:spcPts val="600"/>
              </a:spcBef>
              <a:spcAft>
                <a:spcPts val="0"/>
              </a:spcAft>
              <a:buClr>
                <a:srgbClr val="DDAB63"/>
              </a:buClr>
              <a:buSzPct val="100000"/>
              <a:buNone/>
            </a:pPr>
            <a:r>
              <a:rPr lang="fr-FR" altLang="fr-FR" sz="1600" b="0" baseline="0"/>
              <a:t>Exemples d’installations en infraction, ou non.</a:t>
            </a:r>
            <a:endParaRPr lang="fr-FR" altLang="fr-FR" sz="1600" baseline="0" dirty="0"/>
          </a:p>
        </p:txBody>
      </p:sp>
      <p:sp>
        <p:nvSpPr>
          <p:cNvPr id="15" name="Rectangle 4">
            <a:extLst>
              <a:ext uri="{FF2B5EF4-FFF2-40B4-BE49-F238E27FC236}">
                <a16:creationId xmlns:a16="http://schemas.microsoft.com/office/drawing/2014/main" id="{21313439-DCB8-4297-EB6A-DAD8A1B6DA8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pSp>
        <p:nvGrpSpPr>
          <p:cNvPr id="16" name="Groupe 15">
            <a:extLst>
              <a:ext uri="{FF2B5EF4-FFF2-40B4-BE49-F238E27FC236}">
                <a16:creationId xmlns:a16="http://schemas.microsoft.com/office/drawing/2014/main" id="{C5881BF8-09F6-3F61-6A03-953DDB6778C4}"/>
              </a:ext>
            </a:extLst>
          </p:cNvPr>
          <p:cNvGrpSpPr>
            <a:grpSpLocks noChangeAspect="1"/>
          </p:cNvGrpSpPr>
          <p:nvPr/>
        </p:nvGrpSpPr>
        <p:grpSpPr>
          <a:xfrm>
            <a:off x="3827748" y="1298815"/>
            <a:ext cx="8162679" cy="5449784"/>
            <a:chOff x="0" y="0"/>
            <a:chExt cx="9721215" cy="6490335"/>
          </a:xfrm>
        </p:grpSpPr>
        <p:pic>
          <p:nvPicPr>
            <p:cNvPr id="17" name="Image 16" descr="Pont Wilson, Lyon, France - Concepteur lumière : LEA - Prix ACE 2016 © Michel Djaoui">
              <a:extLst>
                <a:ext uri="{FF2B5EF4-FFF2-40B4-BE49-F238E27FC236}">
                  <a16:creationId xmlns:a16="http://schemas.microsoft.com/office/drawing/2014/main" id="{81796EB2-13CD-0F68-C1A4-10C017A3BC2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21215" cy="6490335"/>
            </a:xfrm>
            <a:prstGeom prst="rect">
              <a:avLst/>
            </a:prstGeom>
            <a:noFill/>
            <a:ln>
              <a:solidFill>
                <a:schemeClr val="tx2">
                  <a:lumMod val="20000"/>
                  <a:lumOff val="80000"/>
                </a:schemeClr>
              </a:solidFill>
            </a:ln>
          </p:spPr>
        </p:pic>
        <p:sp>
          <p:nvSpPr>
            <p:cNvPr id="18" name="Zone de texte 2">
              <a:extLst>
                <a:ext uri="{FF2B5EF4-FFF2-40B4-BE49-F238E27FC236}">
                  <a16:creationId xmlns:a16="http://schemas.microsoft.com/office/drawing/2014/main" id="{F9074B20-E769-CD7F-F4DF-EE21A1D2B37D}"/>
                </a:ext>
              </a:extLst>
            </p:cNvPr>
            <p:cNvSpPr txBox="1">
              <a:spLocks noChangeArrowheads="1"/>
            </p:cNvSpPr>
            <p:nvPr/>
          </p:nvSpPr>
          <p:spPr bwMode="auto">
            <a:xfrm>
              <a:off x="5289452" y="5957668"/>
              <a:ext cx="3872230" cy="386080"/>
            </a:xfrm>
            <a:prstGeom prst="rect">
              <a:avLst/>
            </a:prstGeom>
            <a:noFill/>
            <a:ln w="9525">
              <a:solidFill>
                <a:srgbClr val="000000"/>
              </a:solidFill>
              <a:miter lim="800000"/>
              <a:headEnd/>
              <a:tailEnd/>
            </a:ln>
          </p:spPr>
          <p:txBody>
            <a:bodyPr rot="0" vert="horz" wrap="square" lIns="91440" tIns="45720" rIns="91440" bIns="45720" anchor="t" anchorCtr="0">
              <a:spAutoFit/>
            </a:bodyPr>
            <a:lstStyle/>
            <a:p>
              <a:pPr>
                <a:lnSpc>
                  <a:spcPct val="107000"/>
                </a:lnSpc>
                <a:spcAft>
                  <a:spcPts val="800"/>
                </a:spcAft>
              </a:pPr>
              <a:r>
                <a:rPr lang="fr-FR" sz="11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Eclairage indirect uniquement</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19" name="Rectangle 6">
            <a:extLst>
              <a:ext uri="{FF2B5EF4-FFF2-40B4-BE49-F238E27FC236}">
                <a16:creationId xmlns:a16="http://schemas.microsoft.com/office/drawing/2014/main" id="{82B2BCF1-38CA-36BC-766E-EEF2CBCFBFA9}"/>
              </a:ext>
            </a:extLst>
          </p:cNvPr>
          <p:cNvSpPr>
            <a:spLocks noChangeArrowheads="1"/>
          </p:cNvSpPr>
          <p:nvPr/>
        </p:nvSpPr>
        <p:spPr bwMode="auto">
          <a:xfrm>
            <a:off x="0"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1" name="ZoneTexte 20">
            <a:extLst>
              <a:ext uri="{FF2B5EF4-FFF2-40B4-BE49-F238E27FC236}">
                <a16:creationId xmlns:a16="http://schemas.microsoft.com/office/drawing/2014/main" id="{E6F574E2-73C3-CC81-BE92-0FC673F7EB80}"/>
              </a:ext>
            </a:extLst>
          </p:cNvPr>
          <p:cNvSpPr txBox="1"/>
          <p:nvPr/>
        </p:nvSpPr>
        <p:spPr>
          <a:xfrm>
            <a:off x="66462" y="6298081"/>
            <a:ext cx="3854077" cy="435825"/>
          </a:xfrm>
          <a:prstGeom prst="rect">
            <a:avLst/>
          </a:prstGeom>
          <a:noFill/>
        </p:spPr>
        <p:txBody>
          <a:bodyPr wrap="square">
            <a:spAutoFit/>
          </a:bodyPr>
          <a:lstStyle/>
          <a:p>
            <a:pPr>
              <a:lnSpc>
                <a:spcPct val="107000"/>
              </a:lnSpc>
              <a:spcAft>
                <a:spcPts val="800"/>
              </a:spcAft>
            </a:pPr>
            <a:r>
              <a:rPr lang="fr-FR" sz="16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https://www.lightzoomlumiere.fr/realisation/pont-wilson-mise-en-lumiere-du-patrimoine-fluvial-lyon/</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70162809"/>
      </p:ext>
    </p:extLst>
  </p:cSld>
  <p:clrMapOvr>
    <a:masterClrMapping/>
  </p:clrMapOvr>
  <p:transition>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3954" name="Rectangle 2"/>
          <p:cNvSpPr>
            <a:spLocks noGrp="1" noChangeArrowheads="1"/>
          </p:cNvSpPr>
          <p:nvPr>
            <p:ph type="title"/>
          </p:nvPr>
        </p:nvSpPr>
        <p:spPr>
          <a:xfrm>
            <a:off x="83332" y="72785"/>
            <a:ext cx="11074378" cy="1090171"/>
          </a:xfr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spAutoFit/>
          </a:bodyPr>
          <a:lstStyle/>
          <a:p>
            <a:pPr fontAlgn="auto">
              <a:spcBef>
                <a:spcPts val="600"/>
              </a:spcBef>
              <a:spcAft>
                <a:spcPts val="600"/>
              </a:spcAft>
            </a:pPr>
            <a:r>
              <a:rPr lang="fr-FR" altLang="fr-FR" sz="3600" dirty="0"/>
              <a:t>Réglementation et milieux aquatiques :</a:t>
            </a:r>
            <a:br>
              <a:rPr lang="fr-FR" altLang="fr-FR" sz="3600" dirty="0"/>
            </a:br>
            <a:r>
              <a:rPr lang="fr-FR" altLang="fr-FR" sz="3600" dirty="0"/>
              <a:t>le régime général avec quelques contraintes additionnelles</a:t>
            </a:r>
            <a:endParaRPr lang="fr-FR" altLang="fr-FR" sz="3600" b="1" dirty="0"/>
          </a:p>
        </p:txBody>
      </p:sp>
      <p:sp>
        <p:nvSpPr>
          <p:cNvPr id="3" name="Rectangle 4"/>
          <p:cNvSpPr>
            <a:spLocks noChangeArrowheads="1"/>
          </p:cNvSpPr>
          <p:nvPr/>
        </p:nvSpPr>
        <p:spPr bwMode="auto">
          <a:xfrm>
            <a:off x="1524001" y="10036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B469767B-DE96-9F52-C83A-D800F6BEC5DF}"/>
              </a:ext>
            </a:extLst>
          </p:cNvPr>
          <p:cNvSpPr txBox="1">
            <a:spLocks noChangeArrowheads="1"/>
          </p:cNvSpPr>
          <p:nvPr/>
        </p:nvSpPr>
        <p:spPr>
          <a:xfrm>
            <a:off x="530858" y="1736812"/>
            <a:ext cx="2633341" cy="677751"/>
          </a:xfrm>
          <a:prstGeom prst="rect">
            <a:avLst/>
          </a:prstGeom>
          <a:gradFill>
            <a:gsLst>
              <a:gs pos="0">
                <a:srgbClr val="3C3C3C"/>
              </a:gs>
              <a:gs pos="100000">
                <a:srgbClr val="000000">
                  <a:alpha val="72000"/>
                </a:srgbClr>
              </a:gs>
            </a:gsLst>
            <a:path path="shape">
              <a:fillToRect l="50000" t="50000" r="50000" b="50000"/>
            </a:path>
          </a:gradFill>
          <a:ln>
            <a:solidFill>
              <a:schemeClr val="accent2"/>
            </a:solidFill>
          </a:ln>
        </p:spPr>
        <p:txBody>
          <a:bodyPr vert="horz" lIns="92075" tIns="46038" rIns="92075" bIns="46038" rtlCol="0">
            <a:sp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0"/>
              </a:spcBef>
              <a:spcAft>
                <a:spcPts val="0"/>
              </a:spcAft>
              <a:buNone/>
            </a:pPr>
            <a:endParaRPr lang="fr-FR" altLang="fr-FR" sz="100" b="0" baseline="0"/>
          </a:p>
          <a:p>
            <a:pPr marL="85725" indent="0">
              <a:lnSpc>
                <a:spcPct val="100000"/>
              </a:lnSpc>
              <a:spcBef>
                <a:spcPts val="600"/>
              </a:spcBef>
              <a:spcAft>
                <a:spcPts val="0"/>
              </a:spcAft>
              <a:buClr>
                <a:srgbClr val="DDAB63"/>
              </a:buClr>
              <a:buSzPct val="100000"/>
              <a:buNone/>
            </a:pPr>
            <a:r>
              <a:rPr lang="fr-FR" altLang="fr-FR" sz="1600" b="0" baseline="0"/>
              <a:t>Exemples d’installations en infraction, ou non.</a:t>
            </a:r>
            <a:endParaRPr lang="fr-FR" altLang="fr-FR" sz="1600" baseline="0" dirty="0"/>
          </a:p>
        </p:txBody>
      </p:sp>
      <p:sp>
        <p:nvSpPr>
          <p:cNvPr id="15" name="Rectangle 4">
            <a:extLst>
              <a:ext uri="{FF2B5EF4-FFF2-40B4-BE49-F238E27FC236}">
                <a16:creationId xmlns:a16="http://schemas.microsoft.com/office/drawing/2014/main" id="{21313439-DCB8-4297-EB6A-DAD8A1B6DA8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9" name="Rectangle 6">
            <a:extLst>
              <a:ext uri="{FF2B5EF4-FFF2-40B4-BE49-F238E27FC236}">
                <a16:creationId xmlns:a16="http://schemas.microsoft.com/office/drawing/2014/main" id="{82B2BCF1-38CA-36BC-766E-EEF2CBCFBFA9}"/>
              </a:ext>
            </a:extLst>
          </p:cNvPr>
          <p:cNvSpPr>
            <a:spLocks noChangeArrowheads="1"/>
          </p:cNvSpPr>
          <p:nvPr/>
        </p:nvSpPr>
        <p:spPr bwMode="auto">
          <a:xfrm>
            <a:off x="0"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2" name="Image 1">
            <a:extLst>
              <a:ext uri="{FF2B5EF4-FFF2-40B4-BE49-F238E27FC236}">
                <a16:creationId xmlns:a16="http://schemas.microsoft.com/office/drawing/2014/main" id="{62178069-B38C-E194-9A7E-C7B3E920D0A3}"/>
              </a:ext>
            </a:extLst>
          </p:cNvPr>
          <p:cNvPicPr>
            <a:picLocks noChangeAspect="1"/>
          </p:cNvPicPr>
          <p:nvPr/>
        </p:nvPicPr>
        <p:blipFill>
          <a:blip r:embed="rId3"/>
          <a:stretch>
            <a:fillRect/>
          </a:stretch>
        </p:blipFill>
        <p:spPr>
          <a:xfrm>
            <a:off x="3656342" y="1245549"/>
            <a:ext cx="8301446" cy="5534298"/>
          </a:xfrm>
          <a:prstGeom prst="rect">
            <a:avLst/>
          </a:prstGeom>
        </p:spPr>
      </p:pic>
      <p:sp>
        <p:nvSpPr>
          <p:cNvPr id="6" name="ZoneTexte 5">
            <a:extLst>
              <a:ext uri="{FF2B5EF4-FFF2-40B4-BE49-F238E27FC236}">
                <a16:creationId xmlns:a16="http://schemas.microsoft.com/office/drawing/2014/main" id="{53CE8F3A-E60A-B176-005F-5BF6B625BF56}"/>
              </a:ext>
            </a:extLst>
          </p:cNvPr>
          <p:cNvSpPr txBox="1"/>
          <p:nvPr/>
        </p:nvSpPr>
        <p:spPr>
          <a:xfrm>
            <a:off x="-204700" y="6095075"/>
            <a:ext cx="3861042" cy="611449"/>
          </a:xfrm>
          <a:prstGeom prst="rect">
            <a:avLst/>
          </a:prstGeom>
          <a:noFill/>
        </p:spPr>
        <p:txBody>
          <a:bodyPr wrap="square">
            <a:spAutoFit/>
          </a:bodyPr>
          <a:lstStyle/>
          <a:p>
            <a:pPr marL="270510">
              <a:lnSpc>
                <a:spcPct val="107000"/>
              </a:lnSpc>
              <a:spcAft>
                <a:spcPts val="800"/>
              </a:spcAft>
            </a:pPr>
            <a:r>
              <a:rPr lang="fr-FR" sz="16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http://envlit.ifremer.fr/index.php/documents/autres_documents/photographies/littoral_corse_2007/haute_corse_les_quais_du_port_de_calvi_littoral_corse_en_octobre_2007_36</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71295740"/>
      </p:ext>
    </p:extLst>
  </p:cSld>
  <p:clrMapOvr>
    <a:masterClrMapping/>
  </p:clrMapOvr>
  <p:transition>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3954" name="Rectangle 2"/>
          <p:cNvSpPr>
            <a:spLocks noGrp="1" noChangeArrowheads="1"/>
          </p:cNvSpPr>
          <p:nvPr>
            <p:ph type="title"/>
          </p:nvPr>
        </p:nvSpPr>
        <p:spPr>
          <a:xfrm>
            <a:off x="83332" y="72785"/>
            <a:ext cx="11074378" cy="1090171"/>
          </a:xfr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spAutoFit/>
          </a:bodyPr>
          <a:lstStyle/>
          <a:p>
            <a:pPr fontAlgn="auto">
              <a:spcBef>
                <a:spcPts val="600"/>
              </a:spcBef>
              <a:spcAft>
                <a:spcPts val="600"/>
              </a:spcAft>
            </a:pPr>
            <a:r>
              <a:rPr lang="fr-FR" altLang="fr-FR" sz="3600" dirty="0"/>
              <a:t>Réglementation et milieux aquatiques :</a:t>
            </a:r>
            <a:br>
              <a:rPr lang="fr-FR" altLang="fr-FR" sz="3600" dirty="0"/>
            </a:br>
            <a:r>
              <a:rPr lang="fr-FR" altLang="fr-FR" sz="3600" dirty="0"/>
              <a:t>le régime général avec quelques contraintes additionnelles</a:t>
            </a:r>
            <a:endParaRPr lang="fr-FR" altLang="fr-FR" sz="3600" b="1" dirty="0"/>
          </a:p>
        </p:txBody>
      </p:sp>
      <p:sp>
        <p:nvSpPr>
          <p:cNvPr id="3" name="Rectangle 4"/>
          <p:cNvSpPr>
            <a:spLocks noChangeArrowheads="1"/>
          </p:cNvSpPr>
          <p:nvPr/>
        </p:nvSpPr>
        <p:spPr bwMode="auto">
          <a:xfrm>
            <a:off x="1524001" y="10036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B469767B-DE96-9F52-C83A-D800F6BEC5DF}"/>
              </a:ext>
            </a:extLst>
          </p:cNvPr>
          <p:cNvSpPr txBox="1">
            <a:spLocks noChangeArrowheads="1"/>
          </p:cNvSpPr>
          <p:nvPr/>
        </p:nvSpPr>
        <p:spPr>
          <a:xfrm>
            <a:off x="8040216" y="5705306"/>
            <a:ext cx="2633341" cy="677751"/>
          </a:xfrm>
          <a:prstGeom prst="rect">
            <a:avLst/>
          </a:prstGeom>
          <a:gradFill>
            <a:gsLst>
              <a:gs pos="0">
                <a:srgbClr val="3C3C3C"/>
              </a:gs>
              <a:gs pos="100000">
                <a:srgbClr val="000000">
                  <a:alpha val="72000"/>
                </a:srgbClr>
              </a:gs>
            </a:gsLst>
            <a:path path="shape">
              <a:fillToRect l="50000" t="50000" r="50000" b="50000"/>
            </a:path>
          </a:gradFill>
          <a:ln>
            <a:solidFill>
              <a:schemeClr val="accent2"/>
            </a:solidFill>
          </a:ln>
        </p:spPr>
        <p:txBody>
          <a:bodyPr vert="horz" lIns="92075" tIns="46038" rIns="92075" bIns="46038" rtlCol="0">
            <a:sp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0"/>
              </a:spcBef>
              <a:spcAft>
                <a:spcPts val="0"/>
              </a:spcAft>
              <a:buNone/>
            </a:pPr>
            <a:endParaRPr lang="fr-FR" altLang="fr-FR" sz="100" b="0" baseline="0"/>
          </a:p>
          <a:p>
            <a:pPr marL="85725" indent="0">
              <a:lnSpc>
                <a:spcPct val="100000"/>
              </a:lnSpc>
              <a:spcBef>
                <a:spcPts val="600"/>
              </a:spcBef>
              <a:spcAft>
                <a:spcPts val="0"/>
              </a:spcAft>
              <a:buClr>
                <a:srgbClr val="DDAB63"/>
              </a:buClr>
              <a:buSzPct val="100000"/>
              <a:buNone/>
            </a:pPr>
            <a:r>
              <a:rPr lang="fr-FR" altLang="fr-FR" sz="1600" b="0" baseline="0"/>
              <a:t>Exemples d’installations en infraction, ou non.</a:t>
            </a:r>
            <a:endParaRPr lang="fr-FR" altLang="fr-FR" sz="1600" baseline="0" dirty="0"/>
          </a:p>
        </p:txBody>
      </p:sp>
      <p:sp>
        <p:nvSpPr>
          <p:cNvPr id="15" name="Rectangle 4">
            <a:extLst>
              <a:ext uri="{FF2B5EF4-FFF2-40B4-BE49-F238E27FC236}">
                <a16:creationId xmlns:a16="http://schemas.microsoft.com/office/drawing/2014/main" id="{21313439-DCB8-4297-EB6A-DAD8A1B6DA8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9" name="Rectangle 6">
            <a:extLst>
              <a:ext uri="{FF2B5EF4-FFF2-40B4-BE49-F238E27FC236}">
                <a16:creationId xmlns:a16="http://schemas.microsoft.com/office/drawing/2014/main" id="{82B2BCF1-38CA-36BC-766E-EEF2CBCFBFA9}"/>
              </a:ext>
            </a:extLst>
          </p:cNvPr>
          <p:cNvSpPr>
            <a:spLocks noChangeArrowheads="1"/>
          </p:cNvSpPr>
          <p:nvPr/>
        </p:nvSpPr>
        <p:spPr bwMode="auto">
          <a:xfrm>
            <a:off x="0"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7" name="Image 6">
            <a:extLst>
              <a:ext uri="{FF2B5EF4-FFF2-40B4-BE49-F238E27FC236}">
                <a16:creationId xmlns:a16="http://schemas.microsoft.com/office/drawing/2014/main" id="{0FCD2B62-73BD-D23C-8F76-64EA97F86B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2644" y="1250447"/>
            <a:ext cx="5945677" cy="3958122"/>
          </a:xfrm>
          <a:prstGeom prst="rect">
            <a:avLst/>
          </a:prstGeom>
          <a:ln>
            <a:solidFill>
              <a:schemeClr val="accent2"/>
            </a:solidFill>
          </a:ln>
        </p:spPr>
      </p:pic>
      <p:sp>
        <p:nvSpPr>
          <p:cNvPr id="13" name="ZoneTexte 12">
            <a:extLst>
              <a:ext uri="{FF2B5EF4-FFF2-40B4-BE49-F238E27FC236}">
                <a16:creationId xmlns:a16="http://schemas.microsoft.com/office/drawing/2014/main" id="{BC57075D-6FFC-AAC6-A0F4-C61CB77B3535}"/>
              </a:ext>
            </a:extLst>
          </p:cNvPr>
          <p:cNvSpPr txBox="1"/>
          <p:nvPr/>
        </p:nvSpPr>
        <p:spPr>
          <a:xfrm>
            <a:off x="114042" y="5544616"/>
            <a:ext cx="6541364" cy="584775"/>
          </a:xfrm>
          <a:prstGeom prst="rect">
            <a:avLst/>
          </a:prstGeom>
          <a:noFill/>
        </p:spPr>
        <p:txBody>
          <a:bodyPr wrap="square">
            <a:spAutoFit/>
          </a:bodyPr>
          <a:lstStyle/>
          <a:p>
            <a:pPr marL="285750" indent="-285750">
              <a:buFont typeface="Wingdings" panose="05000000000000000000" pitchFamily="2" charset="2"/>
              <a:buChar char="q"/>
            </a:pPr>
            <a:r>
              <a:rPr lang="fr-FR" baseline="0" dirty="0">
                <a:solidFill>
                  <a:schemeClr val="accent2"/>
                </a:solidFill>
                <a:hlinkClick r:id="rId4"/>
              </a:rPr>
              <a:t>https://www.calais.fr/fr/frontdemer</a:t>
            </a:r>
            <a:endParaRPr lang="fr-FR" baseline="0" dirty="0">
              <a:solidFill>
                <a:schemeClr val="accent2"/>
              </a:solidFill>
            </a:endParaRPr>
          </a:p>
          <a:p>
            <a:pPr marL="285750" indent="-285750">
              <a:buFont typeface="Wingdings" panose="05000000000000000000" pitchFamily="2" charset="2"/>
              <a:buChar char="q"/>
            </a:pPr>
            <a:r>
              <a:rPr lang="fr-FR" baseline="0" dirty="0">
                <a:solidFill>
                  <a:schemeClr val="accent2"/>
                </a:solidFill>
                <a:hlinkClick r:id="rId5"/>
              </a:rPr>
              <a:t>https://www.technilum.com/en/projects/calais-front-de-mer/</a:t>
            </a:r>
            <a:endParaRPr lang="fr-FR" baseline="0" dirty="0">
              <a:solidFill>
                <a:schemeClr val="accent2"/>
              </a:solidFill>
            </a:endParaRPr>
          </a:p>
        </p:txBody>
      </p:sp>
      <p:pic>
        <p:nvPicPr>
          <p:cNvPr id="16" name="Image 15">
            <a:extLst>
              <a:ext uri="{FF2B5EF4-FFF2-40B4-BE49-F238E27FC236}">
                <a16:creationId xmlns:a16="http://schemas.microsoft.com/office/drawing/2014/main" id="{10F79527-F57F-0CFD-EF3C-72158DC09B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0700" y="1250447"/>
            <a:ext cx="5963710" cy="3965612"/>
          </a:xfrm>
          <a:prstGeom prst="rect">
            <a:avLst/>
          </a:prstGeom>
          <a:ln>
            <a:solidFill>
              <a:schemeClr val="accent2"/>
            </a:solidFill>
          </a:ln>
        </p:spPr>
      </p:pic>
      <p:sp>
        <p:nvSpPr>
          <p:cNvPr id="17" name="ZoneTexte 16">
            <a:extLst>
              <a:ext uri="{FF2B5EF4-FFF2-40B4-BE49-F238E27FC236}">
                <a16:creationId xmlns:a16="http://schemas.microsoft.com/office/drawing/2014/main" id="{31D9E043-C302-4190-2999-D29767BAE8D3}"/>
              </a:ext>
            </a:extLst>
          </p:cNvPr>
          <p:cNvSpPr txBox="1"/>
          <p:nvPr/>
        </p:nvSpPr>
        <p:spPr>
          <a:xfrm>
            <a:off x="8148228" y="1371600"/>
            <a:ext cx="3492388" cy="584775"/>
          </a:xfrm>
          <a:prstGeom prst="rect">
            <a:avLst/>
          </a:prstGeom>
          <a:noFill/>
        </p:spPr>
        <p:txBody>
          <a:bodyPr wrap="square" rtlCol="0">
            <a:spAutoFit/>
          </a:bodyPr>
          <a:lstStyle/>
          <a:p>
            <a:pPr lvl="3" algn="r"/>
            <a:r>
              <a:rPr lang="fr-FR" baseline="0" dirty="0">
                <a:solidFill>
                  <a:schemeClr val="bg1"/>
                </a:solidFill>
              </a:rPr>
              <a:t>A priori, conformité à la réglementation</a:t>
            </a:r>
          </a:p>
        </p:txBody>
      </p:sp>
    </p:spTree>
    <p:extLst>
      <p:ext uri="{BB962C8B-B14F-4D97-AF65-F5344CB8AC3E}">
        <p14:creationId xmlns:p14="http://schemas.microsoft.com/office/powerpoint/2010/main" val="2261434675"/>
      </p:ext>
    </p:extLst>
  </p:cSld>
  <p:clrMapOvr>
    <a:masterClrMapping/>
  </p:clrMapOvr>
  <p:transition>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3954" name="Rectangle 2"/>
          <p:cNvSpPr>
            <a:spLocks noGrp="1" noChangeArrowheads="1"/>
          </p:cNvSpPr>
          <p:nvPr>
            <p:ph type="title"/>
          </p:nvPr>
        </p:nvSpPr>
        <p:spPr>
          <a:xfrm>
            <a:off x="83332" y="72785"/>
            <a:ext cx="11074378" cy="1090171"/>
          </a:xfr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spAutoFit/>
          </a:bodyPr>
          <a:lstStyle/>
          <a:p>
            <a:pPr fontAlgn="auto">
              <a:spcBef>
                <a:spcPts val="600"/>
              </a:spcBef>
              <a:spcAft>
                <a:spcPts val="600"/>
              </a:spcAft>
            </a:pPr>
            <a:r>
              <a:rPr lang="fr-FR" altLang="fr-FR" sz="3600" dirty="0"/>
              <a:t>Réglementation et milieux aquatiques :</a:t>
            </a:r>
            <a:br>
              <a:rPr lang="fr-FR" altLang="fr-FR" sz="3600" dirty="0"/>
            </a:br>
            <a:r>
              <a:rPr lang="fr-FR" altLang="fr-FR" sz="3600" dirty="0"/>
              <a:t>le régime général avec quelques contraintes additionnelles</a:t>
            </a:r>
            <a:endParaRPr lang="fr-FR" altLang="fr-FR" sz="3600" b="1" dirty="0"/>
          </a:p>
        </p:txBody>
      </p:sp>
      <p:sp>
        <p:nvSpPr>
          <p:cNvPr id="3" name="Rectangle 4"/>
          <p:cNvSpPr>
            <a:spLocks noChangeArrowheads="1"/>
          </p:cNvSpPr>
          <p:nvPr/>
        </p:nvSpPr>
        <p:spPr bwMode="auto">
          <a:xfrm>
            <a:off x="1524001" y="100360"/>
            <a:ext cx="184731"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B469767B-DE96-9F52-C83A-D800F6BEC5DF}"/>
              </a:ext>
            </a:extLst>
          </p:cNvPr>
          <p:cNvSpPr txBox="1">
            <a:spLocks noChangeArrowheads="1"/>
          </p:cNvSpPr>
          <p:nvPr/>
        </p:nvSpPr>
        <p:spPr>
          <a:xfrm>
            <a:off x="50801" y="1844824"/>
            <a:ext cx="2188241" cy="923972"/>
          </a:xfrm>
          <a:prstGeom prst="rect">
            <a:avLst/>
          </a:prstGeom>
          <a:gradFill>
            <a:gsLst>
              <a:gs pos="0">
                <a:srgbClr val="3C3C3C"/>
              </a:gs>
              <a:gs pos="100000">
                <a:srgbClr val="000000">
                  <a:alpha val="72000"/>
                </a:srgbClr>
              </a:gs>
            </a:gsLst>
            <a:path path="shape">
              <a:fillToRect l="50000" t="50000" r="50000" b="50000"/>
            </a:path>
          </a:gradFill>
          <a:ln>
            <a:solidFill>
              <a:schemeClr val="accent2"/>
            </a:solidFill>
          </a:ln>
        </p:spPr>
        <p:txBody>
          <a:bodyPr vert="horz" wrap="square" lIns="92075" tIns="46038" rIns="92075" bIns="46038" rtlCol="0">
            <a:sp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0"/>
              </a:spcBef>
              <a:spcAft>
                <a:spcPts val="0"/>
              </a:spcAft>
              <a:buNone/>
            </a:pPr>
            <a:endParaRPr lang="fr-FR" altLang="fr-FR" sz="100" b="0" baseline="0"/>
          </a:p>
          <a:p>
            <a:pPr marL="85725" indent="0">
              <a:lnSpc>
                <a:spcPct val="100000"/>
              </a:lnSpc>
              <a:spcBef>
                <a:spcPts val="600"/>
              </a:spcBef>
              <a:spcAft>
                <a:spcPts val="0"/>
              </a:spcAft>
              <a:buClr>
                <a:srgbClr val="DDAB63"/>
              </a:buClr>
              <a:buSzPct val="100000"/>
              <a:buNone/>
            </a:pPr>
            <a:r>
              <a:rPr lang="fr-FR" altLang="fr-FR" sz="1600" b="0" baseline="0"/>
              <a:t>Exemples d’installations en infraction, ou non.</a:t>
            </a:r>
            <a:endParaRPr lang="fr-FR" altLang="fr-FR" sz="1600" baseline="0" dirty="0"/>
          </a:p>
        </p:txBody>
      </p:sp>
      <p:sp>
        <p:nvSpPr>
          <p:cNvPr id="15" name="Rectangle 4">
            <a:extLst>
              <a:ext uri="{FF2B5EF4-FFF2-40B4-BE49-F238E27FC236}">
                <a16:creationId xmlns:a16="http://schemas.microsoft.com/office/drawing/2014/main" id="{21313439-DCB8-4297-EB6A-DAD8A1B6DA8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9" name="Rectangle 6">
            <a:extLst>
              <a:ext uri="{FF2B5EF4-FFF2-40B4-BE49-F238E27FC236}">
                <a16:creationId xmlns:a16="http://schemas.microsoft.com/office/drawing/2014/main" id="{82B2BCF1-38CA-36BC-766E-EEF2CBCFBFA9}"/>
              </a:ext>
            </a:extLst>
          </p:cNvPr>
          <p:cNvSpPr>
            <a:spLocks noChangeArrowheads="1"/>
          </p:cNvSpPr>
          <p:nvPr/>
        </p:nvSpPr>
        <p:spPr bwMode="auto">
          <a:xfrm>
            <a:off x="0"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7" name="stock-footage-timelapse-nuit-biarritz-france-pays-basque-grande-plage">
            <a:hlinkClick r:id="" action="ppaction://media"/>
            <a:extLst>
              <a:ext uri="{FF2B5EF4-FFF2-40B4-BE49-F238E27FC236}">
                <a16:creationId xmlns:a16="http://schemas.microsoft.com/office/drawing/2014/main" id="{2B483A5D-3576-C4BE-FFF0-0B8280B389C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320629" y="1263316"/>
            <a:ext cx="9745346" cy="5494317"/>
          </a:xfrm>
          <a:prstGeom prst="rect">
            <a:avLst/>
          </a:prstGeom>
          <a:ln>
            <a:solidFill>
              <a:schemeClr val="accent2"/>
            </a:solidFill>
          </a:ln>
        </p:spPr>
      </p:pic>
      <p:sp>
        <p:nvSpPr>
          <p:cNvPr id="9" name="ZoneTexte 8">
            <a:extLst>
              <a:ext uri="{FF2B5EF4-FFF2-40B4-BE49-F238E27FC236}">
                <a16:creationId xmlns:a16="http://schemas.microsoft.com/office/drawing/2014/main" id="{01AFF6F0-F58C-90A8-0DCC-ED9D4D34E1E4}"/>
              </a:ext>
            </a:extLst>
          </p:cNvPr>
          <p:cNvSpPr txBox="1"/>
          <p:nvPr/>
        </p:nvSpPr>
        <p:spPr>
          <a:xfrm>
            <a:off x="30481" y="5913276"/>
            <a:ext cx="2188240" cy="748923"/>
          </a:xfrm>
          <a:prstGeom prst="rect">
            <a:avLst/>
          </a:prstGeom>
          <a:noFill/>
        </p:spPr>
        <p:txBody>
          <a:bodyPr wrap="square">
            <a:spAutoFit/>
          </a:bodyPr>
          <a:lstStyle/>
          <a:p>
            <a:r>
              <a:rPr lang="fr-FR" dirty="0" err="1">
                <a:hlinkClick r:id="rId6"/>
              </a:rPr>
              <a:t>timelapse</a:t>
            </a:r>
            <a:r>
              <a:rPr lang="fr-FR" dirty="0">
                <a:hlinkClick r:id="rId6"/>
              </a:rPr>
              <a:t> nuit </a:t>
            </a:r>
            <a:r>
              <a:rPr lang="fr-FR" dirty="0" err="1">
                <a:hlinkClick r:id="rId6"/>
              </a:rPr>
              <a:t>biarritz</a:t>
            </a:r>
            <a:r>
              <a:rPr lang="fr-FR" dirty="0">
                <a:hlinkClick r:id="rId6"/>
              </a:rPr>
              <a:t> </a:t>
            </a:r>
            <a:r>
              <a:rPr lang="fr-FR" dirty="0" err="1">
                <a:hlinkClick r:id="rId6"/>
              </a:rPr>
              <a:t>france</a:t>
            </a:r>
            <a:r>
              <a:rPr lang="fr-FR" dirty="0">
                <a:hlinkClick r:id="rId6"/>
              </a:rPr>
              <a:t> paie basque : vidéo de stock (100 % libre de droit) 16454443 | </a:t>
            </a:r>
            <a:r>
              <a:rPr lang="fr-FR" dirty="0" err="1">
                <a:hlinkClick r:id="rId6"/>
              </a:rPr>
              <a:t>Shutterstock</a:t>
            </a:r>
            <a:endParaRPr lang="fr-FR" dirty="0"/>
          </a:p>
        </p:txBody>
      </p:sp>
      <p:sp>
        <p:nvSpPr>
          <p:cNvPr id="10" name="ZoneTexte 9">
            <a:extLst>
              <a:ext uri="{FF2B5EF4-FFF2-40B4-BE49-F238E27FC236}">
                <a16:creationId xmlns:a16="http://schemas.microsoft.com/office/drawing/2014/main" id="{B174E678-2625-F661-3C4A-AB15DD26C36D}"/>
              </a:ext>
            </a:extLst>
          </p:cNvPr>
          <p:cNvSpPr txBox="1"/>
          <p:nvPr/>
        </p:nvSpPr>
        <p:spPr>
          <a:xfrm>
            <a:off x="6456040" y="1543963"/>
            <a:ext cx="5364596" cy="1938992"/>
          </a:xfrm>
          <a:prstGeom prst="rect">
            <a:avLst/>
          </a:prstGeom>
          <a:noFill/>
        </p:spPr>
        <p:txBody>
          <a:bodyPr wrap="square" rtlCol="0">
            <a:spAutoFit/>
          </a:bodyPr>
          <a:lstStyle/>
          <a:p>
            <a:r>
              <a:rPr lang="fr-FR" baseline="0" dirty="0">
                <a:solidFill>
                  <a:schemeClr val="bg1"/>
                </a:solidFill>
              </a:rPr>
              <a:t>Conforme à la réglementation,</a:t>
            </a:r>
          </a:p>
          <a:p>
            <a:pPr marL="285750" indent="-285750">
              <a:buClr>
                <a:schemeClr val="accent2"/>
              </a:buClr>
              <a:buFont typeface="Wingdings" panose="05000000000000000000" pitchFamily="2" charset="2"/>
              <a:buChar char="q"/>
            </a:pPr>
            <a:r>
              <a:rPr lang="fr-FR" sz="1400" baseline="0" dirty="0">
                <a:solidFill>
                  <a:schemeClr val="bg1"/>
                </a:solidFill>
              </a:rPr>
              <a:t>si destiné à la sécurité des déplacements, </a:t>
            </a:r>
          </a:p>
          <a:p>
            <a:pPr marL="285750" indent="-285750">
              <a:buClr>
                <a:schemeClr val="accent2"/>
              </a:buClr>
              <a:buFont typeface="Wingdings" panose="05000000000000000000" pitchFamily="2" charset="2"/>
              <a:buChar char="q"/>
            </a:pPr>
            <a:r>
              <a:rPr lang="fr-FR" sz="1400" baseline="0" dirty="0">
                <a:solidFill>
                  <a:schemeClr val="bg1"/>
                </a:solidFill>
              </a:rPr>
              <a:t>et si antérieur au 1/1/20,</a:t>
            </a:r>
          </a:p>
          <a:p>
            <a:pPr marL="285750" indent="-285750">
              <a:buClr>
                <a:schemeClr val="accent2"/>
              </a:buClr>
              <a:buFont typeface="Wingdings" panose="05000000000000000000" pitchFamily="2" charset="2"/>
              <a:buChar char="q"/>
            </a:pPr>
            <a:r>
              <a:rPr lang="fr-FR" sz="1400" baseline="0" dirty="0">
                <a:solidFill>
                  <a:schemeClr val="bg1"/>
                </a:solidFill>
              </a:rPr>
              <a:t>et si orientation non réglable.</a:t>
            </a:r>
          </a:p>
          <a:p>
            <a:pPr marL="285750" indent="-285750">
              <a:buClr>
                <a:schemeClr val="accent2"/>
              </a:buClr>
              <a:buFont typeface="Wingdings" panose="05000000000000000000" pitchFamily="2" charset="2"/>
              <a:buChar char="q"/>
            </a:pPr>
            <a:endParaRPr lang="fr-FR" sz="1400" baseline="0" dirty="0">
              <a:solidFill>
                <a:schemeClr val="bg1"/>
              </a:solidFill>
            </a:endParaRPr>
          </a:p>
          <a:p>
            <a:pPr>
              <a:buClr>
                <a:schemeClr val="accent2"/>
              </a:buClr>
            </a:pPr>
            <a:r>
              <a:rPr lang="fr-FR" baseline="0" dirty="0">
                <a:solidFill>
                  <a:schemeClr val="bg1"/>
                </a:solidFill>
              </a:rPr>
              <a:t>En infraction avec la réglementation,</a:t>
            </a:r>
          </a:p>
          <a:p>
            <a:pPr marL="285750" indent="-285750">
              <a:buClr>
                <a:schemeClr val="accent2"/>
              </a:buClr>
              <a:buFont typeface="Wingdings" panose="05000000000000000000" pitchFamily="2" charset="2"/>
              <a:buChar char="q"/>
            </a:pPr>
            <a:r>
              <a:rPr lang="fr-FR" sz="1400" baseline="0" dirty="0">
                <a:solidFill>
                  <a:schemeClr val="bg1"/>
                </a:solidFill>
              </a:rPr>
              <a:t>si défini comme mise en lumière,</a:t>
            </a:r>
          </a:p>
          <a:p>
            <a:pPr marL="285750" indent="-285750">
              <a:buClr>
                <a:schemeClr val="accent2"/>
              </a:buClr>
              <a:buFont typeface="Wingdings" panose="05000000000000000000" pitchFamily="2" charset="2"/>
              <a:buChar char="q"/>
            </a:pPr>
            <a:r>
              <a:rPr lang="fr-FR" sz="1400" baseline="0" dirty="0">
                <a:solidFill>
                  <a:schemeClr val="bg1"/>
                </a:solidFill>
              </a:rPr>
              <a:t>ou si postérieur au 1/1/20</a:t>
            </a:r>
            <a:endParaRPr lang="fr-FR" sz="1400" dirty="0"/>
          </a:p>
        </p:txBody>
      </p:sp>
    </p:spTree>
    <p:extLst>
      <p:ext uri="{BB962C8B-B14F-4D97-AF65-F5344CB8AC3E}">
        <p14:creationId xmlns:p14="http://schemas.microsoft.com/office/powerpoint/2010/main" val="2770180013"/>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6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ZoneTexte 18">
            <a:extLst>
              <a:ext uri="{FF2B5EF4-FFF2-40B4-BE49-F238E27FC236}">
                <a16:creationId xmlns:a16="http://schemas.microsoft.com/office/drawing/2014/main" id="{FCACFED5-CDF7-4705-AF9E-7AF7F409199E}"/>
              </a:ext>
            </a:extLst>
          </p:cNvPr>
          <p:cNvSpPr txBox="1"/>
          <p:nvPr/>
        </p:nvSpPr>
        <p:spPr>
          <a:xfrm>
            <a:off x="6916797" y="102466"/>
            <a:ext cx="1951968" cy="2622115"/>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a:normAutofit fontScale="97500"/>
          </a:bodyPr>
          <a:lstStyle>
            <a:defPPr>
              <a:defRPr lang="fr-FR"/>
            </a:defPPr>
            <a:lvl1pPr defTabSz="914400" eaLnBrk="1" fontAlgn="auto" latinLnBrk="0" hangingPunct="1">
              <a:lnSpc>
                <a:spcPct val="100000"/>
              </a:lnSpc>
              <a:spcBef>
                <a:spcPts val="600"/>
              </a:spcBef>
              <a:spcAft>
                <a:spcPts val="600"/>
              </a:spcAft>
              <a:buNone/>
              <a:defRPr sz="3600" u="sng" baseline="0">
                <a:solidFill>
                  <a:schemeClr val="accent1"/>
                </a:solidFill>
                <a:latin typeface="+mj-lt"/>
                <a:ea typeface="+mj-ea"/>
                <a:cs typeface="+mj-cs"/>
              </a:defRPr>
            </a:lvl1pPr>
          </a:lstStyle>
          <a:p>
            <a:r>
              <a:rPr lang="fr-FR" sz="1400" u="none" dirty="0"/>
              <a:t>L’article 8 oblige au réglage vers le sol de tous les luminaires :</a:t>
            </a:r>
          </a:p>
        </p:txBody>
      </p:sp>
      <p:pic>
        <p:nvPicPr>
          <p:cNvPr id="18" name="Image 17">
            <a:extLst>
              <a:ext uri="{FF2B5EF4-FFF2-40B4-BE49-F238E27FC236}">
                <a16:creationId xmlns:a16="http://schemas.microsoft.com/office/drawing/2014/main" id="{F12CFF5C-D741-4C60-8C23-AA0D17C69384}"/>
              </a:ext>
            </a:extLst>
          </p:cNvPr>
          <p:cNvPicPr>
            <a:picLocks noChangeAspect="1"/>
          </p:cNvPicPr>
          <p:nvPr/>
        </p:nvPicPr>
        <p:blipFill rotWithShape="1">
          <a:blip r:embed="rId3"/>
          <a:srcRect l="38923" t="44775" r="55510" b="35211"/>
          <a:stretch/>
        </p:blipFill>
        <p:spPr>
          <a:xfrm>
            <a:off x="6982701" y="872716"/>
            <a:ext cx="898851" cy="1817678"/>
          </a:xfrm>
          <a:prstGeom prst="rect">
            <a:avLst/>
          </a:prstGeom>
          <a:ln>
            <a:solidFill>
              <a:schemeClr val="accent4"/>
            </a:solidFill>
          </a:ln>
        </p:spPr>
      </p:pic>
      <p:sp>
        <p:nvSpPr>
          <p:cNvPr id="1353730" name="Text Box 2">
            <a:extLst>
              <a:ext uri="{FF2B5EF4-FFF2-40B4-BE49-F238E27FC236}">
                <a16:creationId xmlns:a16="http://schemas.microsoft.com/office/drawing/2014/main" id="{E66E22B9-7EE4-43EC-8D6D-3359238E806E}"/>
              </a:ext>
            </a:extLst>
          </p:cNvPr>
          <p:cNvSpPr txBox="1">
            <a:spLocks noChangeArrowheads="1"/>
          </p:cNvSpPr>
          <p:nvPr/>
        </p:nvSpPr>
        <p:spPr bwMode="auto">
          <a:xfrm>
            <a:off x="198319" y="1319761"/>
            <a:ext cx="6131863" cy="4847481"/>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spcAft>
                <a:spcPts val="1200"/>
              </a:spcAft>
              <a:buClr>
                <a:schemeClr val="hlink"/>
              </a:buClr>
              <a:buSzPct val="80000"/>
            </a:pPr>
            <a:r>
              <a:rPr lang="fr-FR" altLang="fr-FR" sz="2400" u="sng" baseline="0" dirty="0">
                <a:solidFill>
                  <a:schemeClr val="bg1"/>
                </a:solidFill>
                <a:latin typeface="Tahoma" panose="020B0604030504040204" pitchFamily="34" charset="0"/>
              </a:rPr>
              <a:t>Prévention - Conclusions</a:t>
            </a:r>
          </a:p>
          <a:p>
            <a:pPr marL="342900" indent="-342900">
              <a:spcBef>
                <a:spcPts val="0"/>
              </a:spcBef>
              <a:buClr>
                <a:schemeClr val="accent2"/>
              </a:buClr>
              <a:buSzPct val="80000"/>
              <a:buFont typeface="Wingdings" panose="05000000000000000000" pitchFamily="2" charset="2"/>
              <a:buChar char="q"/>
            </a:pPr>
            <a:r>
              <a:rPr lang="fr-FR" altLang="fr-FR" b="1" baseline="0" dirty="0">
                <a:solidFill>
                  <a:schemeClr val="bg1"/>
                </a:solidFill>
                <a:latin typeface="Tahoma" panose="020B0604030504040204" pitchFamily="34" charset="0"/>
              </a:rPr>
              <a:t>La réglementation </a:t>
            </a:r>
            <a:r>
              <a:rPr lang="fr-FR" altLang="fr-FR" baseline="0" dirty="0">
                <a:solidFill>
                  <a:schemeClr val="bg1"/>
                </a:solidFill>
                <a:latin typeface="Tahoma" panose="020B0604030504040204" pitchFamily="34" charset="0"/>
              </a:rPr>
              <a:t>: l’</a:t>
            </a:r>
            <a:r>
              <a:rPr lang="fr-FR" altLang="fr-FR" baseline="0" dirty="0">
                <a:solidFill>
                  <a:schemeClr val="bg1"/>
                </a:solidFill>
                <a:latin typeface="Tahoma" panose="020B0604030504040204" pitchFamily="34" charset="0"/>
                <a:hlinkClick r:id="rId4"/>
              </a:rPr>
              <a:t>arrêté du 27 décembre 2018</a:t>
            </a:r>
            <a:r>
              <a:rPr lang="fr-FR" altLang="fr-FR" baseline="0" dirty="0">
                <a:solidFill>
                  <a:schemeClr val="bg1"/>
                </a:solidFill>
                <a:latin typeface="Tahoma" panose="020B0604030504040204" pitchFamily="34" charset="0"/>
              </a:rPr>
              <a:t> et ses nombreuses prescriptions portant sur les installations d’éclairage</a:t>
            </a:r>
          </a:p>
          <a:p>
            <a:pPr marL="625475" lvl="1" indent="-263525">
              <a:spcBef>
                <a:spcPts val="0"/>
              </a:spcBef>
              <a:buClr>
                <a:schemeClr val="accent2"/>
              </a:buClr>
              <a:buSzPct val="80000"/>
              <a:buFont typeface="Wingdings" panose="05000000000000000000" pitchFamily="2" charset="2"/>
              <a:buChar char="ü"/>
            </a:pPr>
            <a:r>
              <a:rPr lang="fr-FR" altLang="fr-FR" sz="1400" baseline="0" dirty="0">
                <a:solidFill>
                  <a:srgbClr val="92D050"/>
                </a:solidFill>
                <a:latin typeface="Tahoma" panose="020B0604030504040204" pitchFamily="34" charset="0"/>
                <a:ea typeface="Tahoma" panose="020B0604030504040204" pitchFamily="34" charset="0"/>
                <a:cs typeface="Tahoma" panose="020B0604030504040204" pitchFamily="34" charset="0"/>
              </a:rPr>
              <a:t>quantité et couleur de la lumière</a:t>
            </a:r>
          </a:p>
          <a:p>
            <a:pPr marL="625475" lvl="1" indent="-263525">
              <a:spcBef>
                <a:spcPts val="0"/>
              </a:spcBef>
              <a:buClr>
                <a:schemeClr val="accent2"/>
              </a:buClr>
              <a:buSzPct val="80000"/>
              <a:buFont typeface="Wingdings" panose="05000000000000000000" pitchFamily="2" charset="2"/>
              <a:buChar char="ü"/>
            </a:pPr>
            <a:r>
              <a:rPr lang="fr-FR" altLang="fr-FR" sz="1400" baseline="0" dirty="0">
                <a:solidFill>
                  <a:srgbClr val="92D050"/>
                </a:solidFill>
                <a:latin typeface="Tahoma" panose="020B0604030504040204" pitchFamily="34" charset="0"/>
                <a:ea typeface="Tahoma" panose="020B0604030504040204" pitchFamily="34" charset="0"/>
                <a:cs typeface="Tahoma" panose="020B0604030504040204" pitchFamily="34" charset="0"/>
              </a:rPr>
              <a:t>orientation des luminaires </a:t>
            </a:r>
          </a:p>
          <a:p>
            <a:pPr marL="625475" lvl="1" indent="-263525">
              <a:spcBef>
                <a:spcPts val="0"/>
              </a:spcBef>
              <a:buClr>
                <a:schemeClr val="accent2"/>
              </a:buClr>
              <a:buSzPct val="80000"/>
              <a:buFont typeface="Wingdings" panose="05000000000000000000" pitchFamily="2" charset="2"/>
              <a:buChar char="ü"/>
            </a:pPr>
            <a:r>
              <a:rPr lang="fr-FR" altLang="fr-FR" sz="1400" baseline="0" dirty="0">
                <a:solidFill>
                  <a:srgbClr val="92D050"/>
                </a:solidFill>
                <a:latin typeface="Tahoma" panose="020B0604030504040204" pitchFamily="34" charset="0"/>
                <a:ea typeface="Tahoma" panose="020B0604030504040204" pitchFamily="34" charset="0"/>
                <a:cs typeface="Tahoma" panose="020B0604030504040204" pitchFamily="34" charset="0"/>
              </a:rPr>
              <a:t>extinction des espaces économiques clos</a:t>
            </a:r>
          </a:p>
          <a:p>
            <a:pPr marL="630238" lvl="1" indent="-274638">
              <a:spcBef>
                <a:spcPts val="0"/>
              </a:spcBef>
              <a:buClr>
                <a:schemeClr val="accent2"/>
              </a:buClr>
              <a:buSzPct val="80000"/>
              <a:buFont typeface="Wingdings" panose="05000000000000000000" pitchFamily="2" charset="2"/>
              <a:buChar char="ü"/>
            </a:pPr>
            <a:r>
              <a:rPr lang="fr-FR" altLang="fr-FR" sz="1400" b="1" baseline="0" dirty="0">
                <a:solidFill>
                  <a:schemeClr val="bg1"/>
                </a:solidFill>
                <a:latin typeface="Tahoma" panose="020B0604030504040204" pitchFamily="34" charset="0"/>
                <a:ea typeface="Tahoma" panose="020B0604030504040204" pitchFamily="34" charset="0"/>
                <a:cs typeface="Tahoma" panose="020B0604030504040204" pitchFamily="34" charset="0"/>
              </a:rPr>
              <a:t>renforcée à l’intention du milieu aquatique</a:t>
            </a:r>
            <a:r>
              <a:rPr lang="fr-FR" altLang="fr-FR" sz="1400" baseline="0" dirty="0">
                <a:solidFill>
                  <a:schemeClr val="bg1"/>
                </a:solidFill>
                <a:latin typeface="Tahoma" panose="020B0604030504040204" pitchFamily="34" charset="0"/>
                <a:ea typeface="Tahoma" panose="020B0604030504040204" pitchFamily="34" charset="0"/>
                <a:cs typeface="Tahoma" panose="020B0604030504040204" pitchFamily="34" charset="0"/>
              </a:rPr>
              <a:t> dans son </a:t>
            </a:r>
            <a:r>
              <a:rPr lang="fr-FR" altLang="fr-FR" sz="1400" baseline="0" dirty="0">
                <a:solidFill>
                  <a:schemeClr val="bg1"/>
                </a:solidFill>
                <a:latin typeface="Tahoma" panose="020B0604030504040204" pitchFamily="34" charset="0"/>
                <a:ea typeface="Tahoma" panose="020B0604030504040204" pitchFamily="34" charset="0"/>
                <a:cs typeface="Tahoma" panose="020B0604030504040204" pitchFamily="34" charset="0"/>
                <a:hlinkClick r:id="rId5"/>
              </a:rPr>
              <a:t>article 4-V</a:t>
            </a:r>
            <a:r>
              <a:rPr lang="fr-FR" altLang="fr-FR" sz="1400" baseline="0" dirty="0">
                <a:solidFill>
                  <a:schemeClr val="bg1"/>
                </a:solidFill>
                <a:latin typeface="Tahoma" panose="020B0604030504040204" pitchFamily="34" charset="0"/>
                <a:ea typeface="Tahoma" panose="020B0604030504040204" pitchFamily="34" charset="0"/>
                <a:cs typeface="Tahoma" panose="020B0604030504040204" pitchFamily="34" charset="0"/>
              </a:rPr>
              <a:t> (prescription rétroactive </a:t>
            </a:r>
            <a:r>
              <a:rPr lang="fr-FR" sz="1400" baseline="0" dirty="0">
                <a:solidFill>
                  <a:schemeClr val="bg1"/>
                </a:solidFill>
                <a:latin typeface="Tahoma" panose="020B0604030504040204" pitchFamily="34" charset="0"/>
                <a:ea typeface="Tahoma" panose="020B0604030504040204" pitchFamily="34" charset="0"/>
                <a:cs typeface="Tahoma" panose="020B0604030504040204" pitchFamily="34" charset="0"/>
                <a:hlinkClick r:id="rId6"/>
              </a:rPr>
              <a:t>art. 8</a:t>
            </a:r>
            <a:r>
              <a:rPr lang="fr-FR" sz="1400" baseline="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fr-FR" altLang="fr-FR" sz="1400" baseline="0"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marL="630238" lvl="2">
              <a:spcBef>
                <a:spcPts val="0"/>
              </a:spcBef>
              <a:buClr>
                <a:schemeClr val="accent2"/>
              </a:buClr>
              <a:buSzPct val="80000"/>
            </a:pPr>
            <a:r>
              <a:rPr lang="fr-FR" sz="1200" b="0" i="1"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Les installations d'éclairages (…) n'éclairent pas directement les cours d'eau, le domaine public </a:t>
            </a:r>
            <a:r>
              <a:rPr lang="fr-FR" sz="1200" i="1"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fluvial (DPF), les plans d'eau, lacs, étangs, le domaine public maritime (DPM) (partie terrestre et maritime), (…) sauf pour des raisons de sécurité dans les zones de circulation et de stationnement en bordure de plans d’eau (…).</a:t>
            </a:r>
          </a:p>
          <a:p>
            <a:pPr marL="630238" lvl="2">
              <a:spcBef>
                <a:spcPts val="0"/>
              </a:spcBef>
              <a:buClr>
                <a:schemeClr val="accent2"/>
              </a:buClr>
              <a:buSzPct val="80000"/>
            </a:pPr>
            <a:r>
              <a:rPr lang="fr-FR" sz="1200" i="1"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fr-FR" sz="1200" i="1" baseline="0" dirty="0">
                <a:solidFill>
                  <a:srgbClr val="92D050"/>
                </a:solidFill>
                <a:effectLst/>
                <a:latin typeface="Tahoma" panose="020B0604030504040204" pitchFamily="34" charset="0"/>
                <a:ea typeface="Tahoma" panose="020B0604030504040204" pitchFamily="34" charset="0"/>
                <a:cs typeface="Tahoma" panose="020B0604030504040204" pitchFamily="34" charset="0"/>
              </a:rPr>
              <a:t>toute nouvelle installation d'éclairage en zone littorale </a:t>
            </a:r>
            <a:r>
              <a:rPr lang="fr-FR" sz="1200" i="1"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et visible depuis la mer ou la plage est orientée dos au DPM, et/ou équipée d'un dispositif masquant le point lumineux .</a:t>
            </a:r>
          </a:p>
          <a:p>
            <a:pPr marL="630238" lvl="2">
              <a:spcBef>
                <a:spcPts val="0"/>
              </a:spcBef>
              <a:buClr>
                <a:schemeClr val="accent2"/>
              </a:buClr>
              <a:buSzPct val="80000"/>
            </a:pPr>
            <a:endParaRPr lang="fr-FR" sz="1200" i="1" baseline="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30238" lvl="2">
              <a:spcBef>
                <a:spcPts val="0"/>
              </a:spcBef>
              <a:buClr>
                <a:schemeClr val="accent2"/>
              </a:buClr>
              <a:buSzPct val="80000"/>
            </a:pPr>
            <a:r>
              <a:rPr lang="fr-FR" sz="1200" i="1"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Applicable rétroactivement au 1/1/20 sauf voirie publique </a:t>
            </a:r>
            <a:r>
              <a:rPr lang="fr-FR" sz="1200" i="1" baseline="0">
                <a:solidFill>
                  <a:schemeClr val="bg1"/>
                </a:solidFill>
                <a:effectLst/>
                <a:latin typeface="Tahoma" panose="020B0604030504040204" pitchFamily="34" charset="0"/>
                <a:ea typeface="Tahoma" panose="020B0604030504040204" pitchFamily="34" charset="0"/>
                <a:cs typeface="Tahoma" panose="020B0604030504040204" pitchFamily="34" charset="0"/>
              </a:rPr>
              <a:t>et privée.</a:t>
            </a:r>
            <a:endParaRPr lang="fr-FR" sz="1200" i="1"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361950" indent="-361950">
              <a:spcBef>
                <a:spcPts val="600"/>
              </a:spcBef>
              <a:buClr>
                <a:schemeClr val="accent2"/>
              </a:buClr>
              <a:buSzPct val="80000"/>
              <a:buFont typeface="Wingdings" panose="05000000000000000000" pitchFamily="2" charset="2"/>
              <a:buChar char="q"/>
            </a:pPr>
            <a:r>
              <a:rPr lang="fr-FR" baseline="0" dirty="0">
                <a:solidFill>
                  <a:schemeClr val="bg1"/>
                </a:solidFill>
                <a:latin typeface="Tahoma" panose="020B0604030504040204" pitchFamily="34" charset="0"/>
              </a:rPr>
              <a:t>Mise en œuvre des </a:t>
            </a:r>
            <a:r>
              <a:rPr lang="fr-FR" b="1" baseline="0" dirty="0">
                <a:solidFill>
                  <a:schemeClr val="bg1"/>
                </a:solidFill>
                <a:latin typeface="Tahoma" panose="020B0604030504040204" pitchFamily="34" charset="0"/>
                <a:hlinkClick r:id="rId7"/>
              </a:rPr>
              <a:t>étiquettes environnementales</a:t>
            </a:r>
            <a:r>
              <a:rPr lang="fr-FR" baseline="0" dirty="0">
                <a:solidFill>
                  <a:schemeClr val="bg1"/>
                </a:solidFill>
                <a:latin typeface="Tahoma" panose="020B0604030504040204" pitchFamily="34" charset="0"/>
              </a:rPr>
              <a:t>,                                                                                                            outils de diagnostic et de projets</a:t>
            </a:r>
            <a:endParaRPr lang="fr-FR" altLang="fr-FR" sz="1400" i="1" baseline="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7">
            <a:extLst>
              <a:ext uri="{FF2B5EF4-FFF2-40B4-BE49-F238E27FC236}">
                <a16:creationId xmlns:a16="http://schemas.microsoft.com/office/drawing/2014/main" id="{17E0B2C5-2D6B-4EB3-9F73-B7963CFB7C1A}"/>
              </a:ext>
            </a:extLst>
          </p:cNvPr>
          <p:cNvSpPr txBox="1">
            <a:spLocks noChangeArrowheads="1"/>
          </p:cNvSpPr>
          <p:nvPr/>
        </p:nvSpPr>
        <p:spPr>
          <a:xfrm>
            <a:off x="119336" y="94972"/>
            <a:ext cx="6696744" cy="1234825"/>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wrap="square">
            <a:sp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lnSpc>
                <a:spcPct val="120000"/>
              </a:lnSpc>
              <a:spcBef>
                <a:spcPts val="600"/>
              </a:spcBef>
              <a:spcAft>
                <a:spcPts val="600"/>
              </a:spcAft>
            </a:pPr>
            <a:r>
              <a:rPr lang="fr-FR" altLang="fr-FR" sz="3200" baseline="0" dirty="0"/>
              <a:t>Réglementation et milieux aquatiques</a:t>
            </a:r>
            <a:br>
              <a:rPr lang="fr-FR" altLang="fr-FR" sz="3200" baseline="0" dirty="0"/>
            </a:br>
            <a:r>
              <a:rPr lang="fr-FR" altLang="fr-FR" sz="3200" baseline="0" dirty="0"/>
              <a:t>Conclusion</a:t>
            </a:r>
            <a:endParaRPr lang="fr-FR" altLang="fr-FR" sz="2800" baseline="0" dirty="0"/>
          </a:p>
        </p:txBody>
      </p:sp>
      <p:sp>
        <p:nvSpPr>
          <p:cNvPr id="6" name="ZoneTexte 5">
            <a:extLst>
              <a:ext uri="{FF2B5EF4-FFF2-40B4-BE49-F238E27FC236}">
                <a16:creationId xmlns:a16="http://schemas.microsoft.com/office/drawing/2014/main" id="{7CCE47BC-875F-4B4B-BB16-7230D2C450C5}"/>
              </a:ext>
            </a:extLst>
          </p:cNvPr>
          <p:cNvSpPr txBox="1"/>
          <p:nvPr/>
        </p:nvSpPr>
        <p:spPr>
          <a:xfrm>
            <a:off x="9001712" y="94972"/>
            <a:ext cx="2106234" cy="2622115"/>
          </a:xfrm>
          <a:prstGeom prst="rect">
            <a:avLst/>
          </a:prstGeom>
          <a:gradFill>
            <a:gsLst>
              <a:gs pos="0">
                <a:schemeClr val="tx1">
                  <a:lumMod val="75000"/>
                  <a:lumOff val="25000"/>
                </a:schemeClr>
              </a:gs>
              <a:gs pos="100000">
                <a:srgbClr val="111111"/>
              </a:gs>
            </a:gsLst>
            <a:path path="shape">
              <a:fillToRect l="50000" t="50000" r="50000" b="50000"/>
            </a:path>
          </a:gradFill>
          <a:ln>
            <a:solidFill>
              <a:schemeClr val="accent1"/>
            </a:solidFill>
          </a:ln>
        </p:spPr>
        <p:txBody>
          <a:bodyPr>
            <a:normAutofit fontScale="97500"/>
          </a:bodyPr>
          <a:lstStyle>
            <a:defPPr>
              <a:defRPr lang="fr-FR"/>
            </a:defPPr>
            <a:lvl1pPr defTabSz="914400" eaLnBrk="1" fontAlgn="auto" latinLnBrk="0" hangingPunct="1">
              <a:lnSpc>
                <a:spcPct val="100000"/>
              </a:lnSpc>
              <a:spcBef>
                <a:spcPts val="600"/>
              </a:spcBef>
              <a:spcAft>
                <a:spcPts val="600"/>
              </a:spcAft>
              <a:buNone/>
              <a:defRPr sz="3600" u="sng" baseline="0">
                <a:solidFill>
                  <a:schemeClr val="accent1"/>
                </a:solidFill>
                <a:latin typeface="+mj-lt"/>
                <a:ea typeface="+mj-ea"/>
                <a:cs typeface="+mj-cs"/>
              </a:defRPr>
            </a:lvl1pPr>
          </a:lstStyle>
          <a:p>
            <a:r>
              <a:rPr lang="fr-FR" sz="1400" u="none" dirty="0"/>
              <a:t>L’article 8 oblige à la correction des mises en lumière frappant directement l’eau :</a:t>
            </a:r>
          </a:p>
        </p:txBody>
      </p:sp>
      <p:pic>
        <p:nvPicPr>
          <p:cNvPr id="7" name="Image 6">
            <a:extLst>
              <a:ext uri="{FF2B5EF4-FFF2-40B4-BE49-F238E27FC236}">
                <a16:creationId xmlns:a16="http://schemas.microsoft.com/office/drawing/2014/main" id="{6CB45A9A-D44B-4404-9AF6-2102F9DF6A1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060026" y="1040387"/>
            <a:ext cx="1989606" cy="1650007"/>
          </a:xfrm>
          <a:prstGeom prst="rect">
            <a:avLst/>
          </a:prstGeom>
          <a:ln>
            <a:solidFill>
              <a:schemeClr val="accent2"/>
            </a:solidFill>
          </a:ln>
        </p:spPr>
      </p:pic>
      <p:pic>
        <p:nvPicPr>
          <p:cNvPr id="9" name="Image 8">
            <a:extLst>
              <a:ext uri="{FF2B5EF4-FFF2-40B4-BE49-F238E27FC236}">
                <a16:creationId xmlns:a16="http://schemas.microsoft.com/office/drawing/2014/main" id="{B73C2FC6-E33C-43ED-AC5F-0E25CFE34B94}"/>
              </a:ext>
            </a:extLst>
          </p:cNvPr>
          <p:cNvPicPr>
            <a:picLocks noChangeAspect="1"/>
          </p:cNvPicPr>
          <p:nvPr/>
        </p:nvPicPr>
        <p:blipFill>
          <a:blip r:embed="rId9"/>
          <a:stretch>
            <a:fillRect/>
          </a:stretch>
        </p:blipFill>
        <p:spPr>
          <a:xfrm>
            <a:off x="6492044" y="3721237"/>
            <a:ext cx="2645825" cy="3159170"/>
          </a:xfrm>
          <a:prstGeom prst="rect">
            <a:avLst/>
          </a:prstGeom>
        </p:spPr>
      </p:pic>
      <p:pic>
        <p:nvPicPr>
          <p:cNvPr id="10" name="Image 9">
            <a:extLst>
              <a:ext uri="{FF2B5EF4-FFF2-40B4-BE49-F238E27FC236}">
                <a16:creationId xmlns:a16="http://schemas.microsoft.com/office/drawing/2014/main" id="{FEF9BB3E-8593-495B-95F5-8A476DC60860}"/>
              </a:ext>
            </a:extLst>
          </p:cNvPr>
          <p:cNvPicPr>
            <a:picLocks noChangeAspect="1"/>
          </p:cNvPicPr>
          <p:nvPr/>
        </p:nvPicPr>
        <p:blipFill>
          <a:blip r:embed="rId10"/>
          <a:stretch>
            <a:fillRect/>
          </a:stretch>
        </p:blipFill>
        <p:spPr>
          <a:xfrm>
            <a:off x="9355188" y="3721237"/>
            <a:ext cx="2747628" cy="3126611"/>
          </a:xfrm>
          <a:prstGeom prst="rect">
            <a:avLst/>
          </a:prstGeom>
        </p:spPr>
      </p:pic>
      <p:sp>
        <p:nvSpPr>
          <p:cNvPr id="12" name="ZoneTexte 11">
            <a:extLst>
              <a:ext uri="{FF2B5EF4-FFF2-40B4-BE49-F238E27FC236}">
                <a16:creationId xmlns:a16="http://schemas.microsoft.com/office/drawing/2014/main" id="{F0B33AE6-1704-4864-B063-EB438B6D041A}"/>
              </a:ext>
            </a:extLst>
          </p:cNvPr>
          <p:cNvSpPr txBox="1"/>
          <p:nvPr/>
        </p:nvSpPr>
        <p:spPr>
          <a:xfrm>
            <a:off x="6438842" y="3396709"/>
            <a:ext cx="5398053" cy="307777"/>
          </a:xfrm>
          <a:prstGeom prst="rect">
            <a:avLst/>
          </a:prstGeom>
          <a:noFill/>
        </p:spPr>
        <p:txBody>
          <a:bodyPr wrap="square" rtlCol="0">
            <a:spAutoFit/>
          </a:bodyPr>
          <a:lstStyle/>
          <a:p>
            <a:r>
              <a:rPr lang="fr-FR" sz="1400" i="1" baseline="0" dirty="0">
                <a:solidFill>
                  <a:schemeClr val="bg1"/>
                </a:solidFill>
              </a:rPr>
              <a:t>La </a:t>
            </a:r>
            <a:r>
              <a:rPr lang="fr-FR" sz="1400" i="1" baseline="0" dirty="0">
                <a:solidFill>
                  <a:schemeClr val="bg1"/>
                </a:solidFill>
                <a:hlinkClick r:id="rId11"/>
              </a:rPr>
              <a:t>quantité</a:t>
            </a:r>
            <a:r>
              <a:rPr lang="fr-FR" sz="1400" i="1" baseline="0" dirty="0">
                <a:solidFill>
                  <a:schemeClr val="bg1"/>
                </a:solidFill>
              </a:rPr>
              <a:t> de lumière                       La </a:t>
            </a:r>
            <a:r>
              <a:rPr lang="fr-FR" sz="1400" i="1" baseline="0" dirty="0">
                <a:solidFill>
                  <a:schemeClr val="bg1"/>
                </a:solidFill>
                <a:hlinkClick r:id="rId12"/>
              </a:rPr>
              <a:t>couleur</a:t>
            </a:r>
            <a:r>
              <a:rPr lang="fr-FR" sz="1400" i="1" baseline="0" dirty="0">
                <a:solidFill>
                  <a:schemeClr val="bg1"/>
                </a:solidFill>
              </a:rPr>
              <a:t> de la lumière</a:t>
            </a:r>
          </a:p>
        </p:txBody>
      </p:sp>
      <p:pic>
        <p:nvPicPr>
          <p:cNvPr id="14" name="Image 13">
            <a:extLst>
              <a:ext uri="{FF2B5EF4-FFF2-40B4-BE49-F238E27FC236}">
                <a16:creationId xmlns:a16="http://schemas.microsoft.com/office/drawing/2014/main" id="{0AD6E31E-5696-4596-B64E-9178F74D5852}"/>
              </a:ext>
            </a:extLst>
          </p:cNvPr>
          <p:cNvPicPr>
            <a:picLocks noChangeAspect="1"/>
          </p:cNvPicPr>
          <p:nvPr/>
        </p:nvPicPr>
        <p:blipFill rotWithShape="1">
          <a:blip r:embed="rId13" cstate="print">
            <a:extLst>
              <a:ext uri="{BEBA8EAE-BF5A-486C-A8C5-ECC9F3942E4B}">
                <a14:imgProps xmlns:a14="http://schemas.microsoft.com/office/drawing/2010/main">
                  <a14:imgLayer r:embed="rId14">
                    <a14:imgEffect>
                      <a14:brightnessContrast bright="20000" contrast="40000"/>
                    </a14:imgEffect>
                  </a14:imgLayer>
                </a14:imgProps>
              </a:ext>
              <a:ext uri="{28A0092B-C50C-407E-A947-70E740481C1C}">
                <a14:useLocalDpi xmlns:a14="http://schemas.microsoft.com/office/drawing/2010/main" val="0"/>
              </a:ext>
            </a:extLst>
          </a:blip>
          <a:srcRect l="33424" t="48522" r="64804" b="45912"/>
          <a:stretch/>
        </p:blipFill>
        <p:spPr>
          <a:xfrm>
            <a:off x="7921148" y="872716"/>
            <a:ext cx="871879" cy="1817678"/>
          </a:xfrm>
          <a:prstGeom prst="rect">
            <a:avLst/>
          </a:prstGeom>
          <a:ln>
            <a:solidFill>
              <a:schemeClr val="accent4"/>
            </a:solidFill>
          </a:ln>
        </p:spPr>
      </p:pic>
      <p:sp>
        <p:nvSpPr>
          <p:cNvPr id="15" name="ZoneTexte 14">
            <a:extLst>
              <a:ext uri="{FF2B5EF4-FFF2-40B4-BE49-F238E27FC236}">
                <a16:creationId xmlns:a16="http://schemas.microsoft.com/office/drawing/2014/main" id="{B196381A-71AC-40B0-9E4C-C338E0D84AE4}"/>
              </a:ext>
            </a:extLst>
          </p:cNvPr>
          <p:cNvSpPr txBox="1"/>
          <p:nvPr/>
        </p:nvSpPr>
        <p:spPr>
          <a:xfrm>
            <a:off x="7422044" y="1304764"/>
            <a:ext cx="206037" cy="707886"/>
          </a:xfrm>
          <a:prstGeom prst="rect">
            <a:avLst/>
          </a:prstGeom>
          <a:noFill/>
        </p:spPr>
        <p:txBody>
          <a:bodyPr wrap="square" rtlCol="0">
            <a:spAutoFit/>
          </a:bodyPr>
          <a:lstStyle/>
          <a:p>
            <a:r>
              <a:rPr lang="fr-FR" sz="4000" baseline="0" dirty="0">
                <a:solidFill>
                  <a:srgbClr val="FF0000"/>
                </a:solidFill>
                <a:sym typeface="Wingdings" panose="05000000000000000000" pitchFamily="2" charset="2"/>
              </a:rPr>
              <a:t></a:t>
            </a:r>
            <a:endParaRPr lang="fr-FR" sz="4000" baseline="0" dirty="0">
              <a:solidFill>
                <a:srgbClr val="FF0000"/>
              </a:solidFill>
            </a:endParaRPr>
          </a:p>
        </p:txBody>
      </p:sp>
      <p:sp>
        <p:nvSpPr>
          <p:cNvPr id="16" name="ZoneTexte 15">
            <a:extLst>
              <a:ext uri="{FF2B5EF4-FFF2-40B4-BE49-F238E27FC236}">
                <a16:creationId xmlns:a16="http://schemas.microsoft.com/office/drawing/2014/main" id="{D1B8B736-7FF5-4E14-A1CF-D6F22A7B1E76}"/>
              </a:ext>
            </a:extLst>
          </p:cNvPr>
          <p:cNvSpPr txBox="1"/>
          <p:nvPr/>
        </p:nvSpPr>
        <p:spPr>
          <a:xfrm>
            <a:off x="8249727" y="1304764"/>
            <a:ext cx="475424" cy="707886"/>
          </a:xfrm>
          <a:prstGeom prst="rect">
            <a:avLst/>
          </a:prstGeom>
          <a:noFill/>
        </p:spPr>
        <p:txBody>
          <a:bodyPr wrap="square" rtlCol="0">
            <a:spAutoFit/>
          </a:bodyPr>
          <a:lstStyle/>
          <a:p>
            <a:r>
              <a:rPr lang="fr-FR" sz="4000" baseline="0" dirty="0">
                <a:solidFill>
                  <a:srgbClr val="00B050"/>
                </a:solidFill>
                <a:sym typeface="Wingdings" panose="05000000000000000000" pitchFamily="2" charset="2"/>
              </a:rPr>
              <a:t></a:t>
            </a:r>
            <a:endParaRPr lang="fr-FR" sz="4000" baseline="0" dirty="0">
              <a:solidFill>
                <a:srgbClr val="00B050"/>
              </a:solidFill>
            </a:endParaRPr>
          </a:p>
        </p:txBody>
      </p:sp>
      <p:pic>
        <p:nvPicPr>
          <p:cNvPr id="17" name="Image 16">
            <a:extLst>
              <a:ext uri="{FF2B5EF4-FFF2-40B4-BE49-F238E27FC236}">
                <a16:creationId xmlns:a16="http://schemas.microsoft.com/office/drawing/2014/main" id="{032D17D2-D71A-47B0-B079-F1C7D02B45B4}"/>
              </a:ext>
            </a:extLst>
          </p:cNvPr>
          <p:cNvPicPr>
            <a:picLocks noChangeAspect="1"/>
          </p:cNvPicPr>
          <p:nvPr/>
        </p:nvPicPr>
        <p:blipFill rotWithShape="1">
          <a:blip r:embed="rId13" cstate="print">
            <a:extLst>
              <a:ext uri="{BEBA8EAE-BF5A-486C-A8C5-ECC9F3942E4B}">
                <a14:imgProps xmlns:a14="http://schemas.microsoft.com/office/drawing/2010/main">
                  <a14:imgLayer r:embed="rId14">
                    <a14:imgEffect>
                      <a14:brightnessContrast bright="20000" contrast="40000"/>
                    </a14:imgEffect>
                  </a14:imgLayer>
                </a14:imgProps>
              </a:ext>
              <a:ext uri="{28A0092B-C50C-407E-A947-70E740481C1C}">
                <a14:useLocalDpi xmlns:a14="http://schemas.microsoft.com/office/drawing/2010/main" val="0"/>
              </a:ext>
            </a:extLst>
          </a:blip>
          <a:srcRect l="33424" t="48522" r="64804" b="45912"/>
          <a:stretch/>
        </p:blipFill>
        <p:spPr>
          <a:xfrm>
            <a:off x="7949550" y="872716"/>
            <a:ext cx="871879" cy="1817678"/>
          </a:xfrm>
          <a:prstGeom prst="rect">
            <a:avLst/>
          </a:prstGeom>
          <a:ln>
            <a:solidFill>
              <a:schemeClr val="accent4"/>
            </a:solidFill>
          </a:ln>
        </p:spPr>
      </p:pic>
      <p:sp>
        <p:nvSpPr>
          <p:cNvPr id="20" name="ZoneTexte 19">
            <a:extLst>
              <a:ext uri="{FF2B5EF4-FFF2-40B4-BE49-F238E27FC236}">
                <a16:creationId xmlns:a16="http://schemas.microsoft.com/office/drawing/2014/main" id="{89C1CFDC-2146-4437-BC17-A95C0F77934F}"/>
              </a:ext>
            </a:extLst>
          </p:cNvPr>
          <p:cNvSpPr txBox="1"/>
          <p:nvPr/>
        </p:nvSpPr>
        <p:spPr>
          <a:xfrm>
            <a:off x="8278129" y="1304764"/>
            <a:ext cx="475424" cy="707886"/>
          </a:xfrm>
          <a:prstGeom prst="rect">
            <a:avLst/>
          </a:prstGeom>
          <a:noFill/>
        </p:spPr>
        <p:txBody>
          <a:bodyPr wrap="square" rtlCol="0">
            <a:spAutoFit/>
          </a:bodyPr>
          <a:lstStyle/>
          <a:p>
            <a:r>
              <a:rPr lang="fr-FR" sz="4000" baseline="0" dirty="0">
                <a:solidFill>
                  <a:srgbClr val="00B050"/>
                </a:solidFill>
                <a:sym typeface="Wingdings" panose="05000000000000000000" pitchFamily="2" charset="2"/>
              </a:rPr>
              <a:t></a:t>
            </a:r>
            <a:endParaRPr lang="fr-FR" sz="4000" baseline="0" dirty="0">
              <a:solidFill>
                <a:srgbClr val="00B050"/>
              </a:solidFill>
            </a:endParaRPr>
          </a:p>
        </p:txBody>
      </p:sp>
    </p:spTree>
    <p:extLst>
      <p:ext uri="{BB962C8B-B14F-4D97-AF65-F5344CB8AC3E}">
        <p14:creationId xmlns:p14="http://schemas.microsoft.com/office/powerpoint/2010/main" val="2587859166"/>
      </p:ext>
    </p:extLst>
  </p:cSld>
  <p:clrMapOvr>
    <a:masterClrMapping/>
  </p:clrMapOvr>
  <p:transition>
    <p:cut/>
  </p:transition>
</p:sld>
</file>

<file path=ppt/theme/theme1.xml><?xml version="1.0" encoding="utf-8"?>
<a:theme xmlns:a="http://schemas.openxmlformats.org/drawingml/2006/main" name="Boussole">
  <a:themeElements>
    <a:clrScheme name="Personnalisé 10">
      <a:dk1>
        <a:srgbClr val="1D1B1B"/>
      </a:dk1>
      <a:lt1>
        <a:srgbClr val="FFFFFF"/>
      </a:lt1>
      <a:dk2>
        <a:srgbClr val="3A3838"/>
      </a:dk2>
      <a:lt2>
        <a:srgbClr val="3A3838"/>
      </a:lt2>
      <a:accent1>
        <a:srgbClr val="FFFFFF"/>
      </a:accent1>
      <a:accent2>
        <a:srgbClr val="ADB9CA"/>
      </a:accent2>
      <a:accent3>
        <a:srgbClr val="A5A5A5"/>
      </a:accent3>
      <a:accent4>
        <a:srgbClr val="8496B0"/>
      </a:accent4>
      <a:accent5>
        <a:srgbClr val="4472C4"/>
      </a:accent5>
      <a:accent6>
        <a:srgbClr val="70AD47"/>
      </a:accent6>
      <a:hlink>
        <a:srgbClr val="B4C6E7"/>
      </a:hlink>
      <a:folHlink>
        <a:srgbClr val="B4C6E7"/>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Boussole">
  <a:themeElements>
    <a:clrScheme name="Boussole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fontScheme name="Boussole">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altLang="fr-FR" sz="1600" b="0" i="0" u="none" strike="noStrike" cap="none" normalizeH="0" baseline="-2500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altLang="fr-FR" sz="1600" b="0" i="0" u="none" strike="noStrike" cap="none" normalizeH="0" baseline="-25000" smtClean="0">
            <a:ln>
              <a:noFill/>
            </a:ln>
            <a:solidFill>
              <a:schemeClr val="tx1"/>
            </a:solidFill>
            <a:effectLst/>
            <a:latin typeface="Arial" panose="020B0604020202020204" pitchFamily="34" charset="0"/>
          </a:defRPr>
        </a:defPPr>
      </a:lstStyle>
    </a:lnDef>
  </a:objectDefaults>
  <a:extraClrSchemeLst>
    <a:extraClrScheme>
      <a:clrScheme name="Boussole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Boussole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Boussole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Boussole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Boussole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Boussole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Boussole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Boussole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Boussole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3844</Words>
  <Application>Microsoft Office PowerPoint</Application>
  <PresentationFormat>Grand écran</PresentationFormat>
  <Paragraphs>413</Paragraphs>
  <Slides>32</Slides>
  <Notes>30</Notes>
  <HiddenSlides>0</HiddenSlides>
  <MMClips>1</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32</vt:i4>
      </vt:variant>
    </vt:vector>
  </HeadingPairs>
  <TitlesOfParts>
    <vt:vector size="43" baseType="lpstr">
      <vt:lpstr>Arial</vt:lpstr>
      <vt:lpstr>Arial Unicode MS</vt:lpstr>
      <vt:lpstr>Calibri</vt:lpstr>
      <vt:lpstr>Calibri Light</vt:lpstr>
      <vt:lpstr>Cambria Math</vt:lpstr>
      <vt:lpstr>Courier New</vt:lpstr>
      <vt:lpstr>Tahoma</vt:lpstr>
      <vt:lpstr>Times New Roman</vt:lpstr>
      <vt:lpstr>Wingdings</vt:lpstr>
      <vt:lpstr>Boussole</vt:lpstr>
      <vt:lpstr>1_Boussole</vt:lpstr>
      <vt:lpstr>Présentation PowerPoint</vt:lpstr>
      <vt:lpstr>Présentation PowerPoint</vt:lpstr>
      <vt:lpstr>Réglementation et milieux aquatiques : le régime général avec quelques contraintes additionnelles</vt:lpstr>
      <vt:lpstr>Les installations d’éclairages concernées (art. 1)</vt:lpstr>
      <vt:lpstr>Présentation PowerPoint</vt:lpstr>
      <vt:lpstr>Présentation PowerPoint</vt:lpstr>
      <vt:lpstr>La quantité de lumière installée sur site (art. 3-II-4 )</vt:lpstr>
      <vt:lpstr>Présentation PowerPoint</vt:lpstr>
      <vt:lpstr>Présentation PowerPoint</vt:lpstr>
      <vt:lpstr>Présentation PowerPoint</vt:lpstr>
      <vt:lpstr>Présentation PowerPoint</vt:lpstr>
      <vt:lpstr>Présentation PowerPoint</vt:lpstr>
      <vt:lpstr>Présentation PowerPoint</vt:lpstr>
      <vt:lpstr>Le flux lumineux perdu (art. 3-II-1 &amp; 2 - art. 8)</vt:lpstr>
      <vt:lpstr>Le flux lumineux perdu (art. 3-II-1 &amp; 2 - art. 8)</vt:lpstr>
      <vt:lpstr>Le flux lumineux perdu (art. 3-II-1 &amp; 2 - art. 8)</vt:lpstr>
      <vt:lpstr>Les extinctions (art. 2) - Synthèse</vt:lpstr>
      <vt:lpstr>La couleur de la lumière (art. 3-II-3, 4-II &amp; 4-III)</vt:lpstr>
      <vt:lpstr>La couleur de la lumière (art. 3-II-3, 4-II &amp; 4-III)</vt:lpstr>
      <vt:lpstr>Réglementation et milieux aquatiques : le régime général avec quelques contraintes additionnelles</vt:lpstr>
      <vt:lpstr>Réglementation et milieux aquatiques : le régime général avec quelques contraintes additionnelles</vt:lpstr>
      <vt:lpstr>Réglementation et milieux aquatiques : le régime général avec quelques contraintes additionnelles</vt:lpstr>
      <vt:lpstr>Réglementation et milieux aquatiques : le régime général avec quelques contraintes additionnelles</vt:lpstr>
      <vt:lpstr>Réglementation et milieux aquatiques : le régime général avec quelques contraintes additionnelles</vt:lpstr>
      <vt:lpstr>Réglementation et milieux aquatiques : le régime général avec quelques contraintes additionnelles</vt:lpstr>
      <vt:lpstr>Réglementation et milieux aquatiques : le régime général avec quelques contraintes additionnelles</vt:lpstr>
      <vt:lpstr>Réglementation et milieux aquatiques : le régime général avec quelques contraintes additionnelles</vt:lpstr>
      <vt:lpstr>Réglementation et milieux aquatiques : le régime général avec quelques contraintes additionnelles</vt:lpstr>
      <vt:lpstr>Réglementation et milieux aquatiques : le régime général avec quelques contraintes additionnelles</vt:lpstr>
      <vt:lpstr>Réglementation et milieux aquatiques : le régime général avec quelques contraintes additionnelles</vt:lpstr>
      <vt:lpstr>Réglementation et milieux aquatiques : le régime général avec quelques contraintes additionnelles</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Panoramas à 360° des dômes de pollution lumineuse</dc:title>
  <dc:creator>Standard</dc:creator>
  <cp:lastModifiedBy>Pierre Brunet</cp:lastModifiedBy>
  <cp:revision>1703</cp:revision>
  <dcterms:created xsi:type="dcterms:W3CDTF">2003-09-22T14:43:53Z</dcterms:created>
  <dcterms:modified xsi:type="dcterms:W3CDTF">2022-11-07T19:39:54Z</dcterms:modified>
</cp:coreProperties>
</file>