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0" r:id="rId1"/>
  </p:sldMasterIdLst>
  <p:notesMasterIdLst>
    <p:notesMasterId r:id="rId14"/>
  </p:notesMasterIdLst>
  <p:handoutMasterIdLst>
    <p:handoutMasterId r:id="rId15"/>
  </p:handoutMasterIdLst>
  <p:sldIdLst>
    <p:sldId id="790" r:id="rId2"/>
    <p:sldId id="851" r:id="rId3"/>
    <p:sldId id="843" r:id="rId4"/>
    <p:sldId id="793" r:id="rId5"/>
    <p:sldId id="795" r:id="rId6"/>
    <p:sldId id="849" r:id="rId7"/>
    <p:sldId id="850" r:id="rId8"/>
    <p:sldId id="852" r:id="rId9"/>
    <p:sldId id="853" r:id="rId10"/>
    <p:sldId id="854" r:id="rId11"/>
    <p:sldId id="855" r:id="rId12"/>
    <p:sldId id="780" r:id="rId13"/>
  </p:sldIdLst>
  <p:sldSz cx="12192000" cy="6858000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erre Brunet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111111"/>
    <a:srgbClr val="000000"/>
    <a:srgbClr val="FFFFFF"/>
    <a:srgbClr val="001320"/>
    <a:srgbClr val="008000"/>
    <a:srgbClr val="002138"/>
    <a:srgbClr val="002942"/>
    <a:srgbClr val="000B12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964" autoAdjust="0"/>
  </p:normalViewPr>
  <p:slideViewPr>
    <p:cSldViewPr>
      <p:cViewPr varScale="1">
        <p:scale>
          <a:sx n="67" d="100"/>
          <a:sy n="67" d="100"/>
        </p:scale>
        <p:origin x="78" y="51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902" y="-9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fr-FR" altLang="fr-FR"/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fr-FR" altLang="fr-FR"/>
          </a:p>
        </p:txBody>
      </p:sp>
      <p:sp>
        <p:nvSpPr>
          <p:cNvPr id="364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r>
              <a:rPr lang="en-US" altLang="fr-FR" smtClean="0"/>
              <a:t>Earth Hour 2021, Rouen Métropole, 23/3/21</a:t>
            </a:r>
            <a:endParaRPr lang="fr-FR" altLang="fr-FR"/>
          </a:p>
        </p:txBody>
      </p:sp>
      <p:sp>
        <p:nvSpPr>
          <p:cNvPr id="364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fld id="{8E95A6D8-E909-4291-BCE4-E3FE680CFA14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fr-FR" altLang="fr-FR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fr-FR" altLang="fr-FR"/>
          </a:p>
        </p:txBody>
      </p:sp>
      <p:sp>
        <p:nvSpPr>
          <p:cNvPr id="146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6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46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r>
              <a:rPr lang="en-US" altLang="fr-FR" smtClean="0"/>
              <a:t>Earth Hour 2021, Rouen Métropole, 23/3/21</a:t>
            </a:r>
            <a:endParaRPr lang="fr-FR" altLang="fr-FR"/>
          </a:p>
        </p:txBody>
      </p:sp>
      <p:sp>
        <p:nvSpPr>
          <p:cNvPr id="146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fld id="{6BEB83D6-BA3F-4B42-8EAC-33860CA179AA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744205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430421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8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fr-FR" altLang="fr-FR"/>
              <a:t>NOAA National Oceanic &amp; Atmospheric Administration</a:t>
            </a:r>
          </a:p>
          <a:p>
            <a:r>
              <a:rPr lang="fr-FR" altLang="fr-FR"/>
              <a:t>Defense Meteorological Satellite Program </a:t>
            </a:r>
          </a:p>
        </p:txBody>
      </p:sp>
    </p:spTree>
    <p:extLst>
      <p:ext uri="{BB962C8B-B14F-4D97-AF65-F5344CB8AC3E}">
        <p14:creationId xmlns:p14="http://schemas.microsoft.com/office/powerpoint/2010/main" val="1196563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409437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5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051565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6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328686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7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654616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8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1485332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608305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4075127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9540809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975862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336" y="1556792"/>
            <a:ext cx="11953328" cy="4620171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>
              <a:buFont typeface="Wingdings" panose="05000000000000000000" pitchFamily="2" charset="2"/>
              <a:buChar char="Ø"/>
              <a:defRPr b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Font typeface="Wingdings" panose="05000000000000000000" pitchFamily="2" charset="2"/>
              <a:buChar char="q"/>
              <a:defRPr b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b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b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22291" y="116632"/>
            <a:ext cx="11953328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295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91" y="116632"/>
            <a:ext cx="11953328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2291" y="1825625"/>
            <a:ext cx="5897509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901363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318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 userDrawn="1"/>
        </p:nvSpPr>
        <p:spPr>
          <a:xfrm>
            <a:off x="2264894" y="6581001"/>
            <a:ext cx="89552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b="0" i="1" u="none" kern="1200" baseline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Comment instaurer une trame noire à l'échelle de son territoire ? Webinaire FNE 16/6/21</a:t>
            </a:r>
            <a:endParaRPr lang="fr-FR" sz="1200" b="0" i="1" u="none" baseline="0" dirty="0">
              <a:solidFill>
                <a:schemeClr val="bg1"/>
              </a:solidFill>
            </a:endParaRPr>
          </a:p>
        </p:txBody>
      </p:sp>
      <p:pic>
        <p:nvPicPr>
          <p:cNvPr id="4" name="Image 3" descr="Logo_France_Nature_Environnement_20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154" y="6048965"/>
            <a:ext cx="971600" cy="8090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9788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4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france.gouv.fr/affichTexte.do?cidTexte=JORFTEXT000037864346&amp;dateTexte=20191012" TargetMode="External"/><Relationship Id="rId7" Type="http://schemas.openxmlformats.org/officeDocument/2006/relationships/hyperlink" Target="http://wikinight.free.f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ikinight.free.fr/index.php/2021/03/23/un-dossier-sur-la-pollution-lumineuse/" TargetMode="External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hyperlink" Target="https://www.legifrance.gouv.fr/eli/arrete/2018/12/27/TREP1831126A/jo/tex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ighttrends.lightpollutionmap.info/" TargetMode="External"/><Relationship Id="rId5" Type="http://schemas.openxmlformats.org/officeDocument/2006/relationships/hyperlink" Target="htp://wikinight.free.fr/wp-content/uploads/anpcen/Cinzano/Nouvel%20Atlas%20Mondial%20Luminosite%20artif%20Ciel%20Nocturne%20Falchi%20et%20al%202016.pdf" TargetMode="External"/><Relationship Id="rId4" Type="http://schemas.openxmlformats.org/officeDocument/2006/relationships/hyperlink" Target="http://wikinight.free.fr/index.php/2017/11/22/atlas-mondial-de-la-pollution-lumineuse-falchi-et-all-2016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ighttrends.lightpollutionmap.info/" TargetMode="External"/><Relationship Id="rId5" Type="http://schemas.openxmlformats.org/officeDocument/2006/relationships/hyperlink" Target="htp://wikinight.free.fr/wp-content/uploads/anpcen/Cinzano/Nouvel%20Atlas%20Mondial%20Luminosite%20artif%20Ciel%20Nocturne%20Falchi%20et%20al%202016.pdf" TargetMode="External"/><Relationship Id="rId4" Type="http://schemas.openxmlformats.org/officeDocument/2006/relationships/hyperlink" Target="http://wikinight.free.fr/index.php/2017/11/22/atlas-mondial-de-la-pollution-lumineuse-falchi-et-all-201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france.gouv.fr/eli/arrete/2018/12/27/TREP1831126A/jo/text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.jpeg"/><Relationship Id="rId3" Type="http://schemas.openxmlformats.org/officeDocument/2006/relationships/hyperlink" Target="https://www.legifrance.gouv.fr/loda/article_lc/LEGIARTI000041461568/2020-11-25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hyperlink" Target="https://opendata.paris.fr/explore/dataset/eclairage-public/map/?disjunctive.nature_voi&amp;disjunctive.modele_lum&amp;disjunctive.lib_lumi_1&amp;location=17,48.8604,2.32158&amp;refine.lib_domain=Eclairage%20public&amp;refine.lib_lampef=Diodes%20Electroluminescentes" TargetMode="External"/><Relationship Id="rId5" Type="http://schemas.openxmlformats.org/officeDocument/2006/relationships/hyperlink" Target="http://wikinight.free.fr/index.php/2019/07/06/densite-surfacique-de-flux-lumineux-installe-arrete-du-27-decembre-2018-relatif-a-la-prevention-a-la-reduction-et-a-la-limitation-des-nuisances-lumineuses/" TargetMode="External"/><Relationship Id="rId10" Type="http://schemas.openxmlformats.org/officeDocument/2006/relationships/hyperlink" Target="https://www.geoportail.gouv.fr/carte?c=2.322260946329634,48.860171175780806&amp;z=17&amp;l0=ORTHOIMAGERY.ORTHOPHOTOS::GEOPORTAIL:OGC:WMTS(1)&amp;l1=GEOGRAPHICALGRIDSYSTEMS.MAPS.SCAN-EXPRESS.STANDARD::GEOPORTAIL:OGC:WMTS(1)&amp;permalink=yes" TargetMode="External"/><Relationship Id="rId4" Type="http://schemas.openxmlformats.org/officeDocument/2006/relationships/hyperlink" Target="https://www.ecologique-solidaire.gouv.fr./arrete-du-27-decembre-2018-relatif-prevention-reduction-et-limitation-des-nuisances-lumineuses" TargetMode="External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ikinight.free.fr/index.php/2019/08/10/les-etiquettes-environnementales-de-larrete-du-27-decembre-2018/#Etiquette_environnementale_sur_le_flux_des_sources_des_luminaires_8211_Art_3II4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ikinight.free.fr/index.php/2019/12/26/public-lighting-in-berlin-a-european-capital-with-an-exemplary-moderate-light-pollution-visual-impressions/#Berlin" TargetMode="External"/><Relationship Id="rId5" Type="http://schemas.openxmlformats.org/officeDocument/2006/relationships/hyperlink" Target="https://www.legifrance.gouv.fr/loda/article_lc/LEGIARTI000041461568/2020-11-25" TargetMode="Externa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12.jpeg"/><Relationship Id="rId7" Type="http://schemas.openxmlformats.org/officeDocument/2006/relationships/hyperlink" Target="https://www.legifrance.gouv.fr/loda/article_lc/LEGIARTI000041461568/2020-11-25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jpeg"/><Relationship Id="rId3" Type="http://schemas.openxmlformats.org/officeDocument/2006/relationships/hyperlink" Target="https://www.legifrance.gouv.fr/loda/article_lc/LEGIARTI000037998137" TargetMode="External"/><Relationship Id="rId7" Type="http://schemas.openxmlformats.org/officeDocument/2006/relationships/image" Target="../media/image18.png"/><Relationship Id="rId12" Type="http://schemas.microsoft.com/office/2007/relationships/hdphoto" Target="../media/hdphoto2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6.emf"/><Relationship Id="rId15" Type="http://schemas.openxmlformats.org/officeDocument/2006/relationships/hyperlink" Target="https://www.legifrance.gouv.fr/loda/article_lc/LEGIARTI000041461568/2020-11-25" TargetMode="External"/><Relationship Id="rId10" Type="http://schemas.openxmlformats.org/officeDocument/2006/relationships/image" Target="../media/image20.png"/><Relationship Id="rId4" Type="http://schemas.openxmlformats.org/officeDocument/2006/relationships/hyperlink" Target="https://www.legifrance.gouv.fr/loda/article_lc/LEGIARTI000038748380" TargetMode="External"/><Relationship Id="rId9" Type="http://schemas.openxmlformats.org/officeDocument/2006/relationships/image" Target="../media/image19.png"/><Relationship Id="rId1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france.gouv.fr/loda/article_lc/LEGIARTI000038748395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egifrance.gouv.fr/loda/article_lc/LEGIARTI000038748380/2020-11-25" TargetMode="External"/><Relationship Id="rId3" Type="http://schemas.openxmlformats.org/officeDocument/2006/relationships/hyperlink" Target="http://wikinight.free.fr/index.php/2019/08/10/les-etiquettes-environnementales-de-larrete-du-27-decembre-2018/#Etiquette_environnementale_sur_la_temperature_de_couleur_des_sources_des_luminaires_8211_Art_3II3" TargetMode="External"/><Relationship Id="rId7" Type="http://schemas.openxmlformats.org/officeDocument/2006/relationships/hyperlink" Target="https://www.legifrance.gouv.fr/loda/article_lc/LEGIARTI000038748395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Relationship Id="rId9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hyperlink" Target="http://wikinight.free.fr/index.php/2019/08/10/les-etiquettes-environnementales-de-larrete-du-27-decembre-2018/#Etiquette_environnementale_sur_le_flux_des_sources_des_luminaires_8211_Art_3II4" TargetMode="External"/><Relationship Id="rId7" Type="http://schemas.openxmlformats.org/officeDocument/2006/relationships/hyperlink" Target="http://wikinight.free.fr/index.php/2019/08/10/les-etiquettes-environnementales-de-larrete-du-27-decembre-2018/#Etiquette_environnementale_sur_la_temperature_de_couleur_des_sources_des_luminaires_8211_Art_3II3" TargetMode="External"/><Relationship Id="rId12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11" Type="http://schemas.openxmlformats.org/officeDocument/2006/relationships/hyperlink" Target="http://wikinight.free.fr/index.php/2019/12/26/les-serres-horreurs-boreales/" TargetMode="External"/><Relationship Id="rId5" Type="http://schemas.openxmlformats.org/officeDocument/2006/relationships/image" Target="../media/image28.jpeg"/><Relationship Id="rId10" Type="http://schemas.openxmlformats.org/officeDocument/2006/relationships/image" Target="../media/image1.jpeg"/><Relationship Id="rId4" Type="http://schemas.openxmlformats.org/officeDocument/2006/relationships/image" Target="../media/image10.emf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5340" y="152637"/>
            <a:ext cx="11917324" cy="6408712"/>
          </a:xfr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noAutofit/>
          </a:bodyPr>
          <a:lstStyle/>
          <a:p>
            <a:pPr marL="85725">
              <a:spcBef>
                <a:spcPts val="3600"/>
              </a:spcBef>
              <a:spcAft>
                <a:spcPts val="600"/>
              </a:spcAft>
            </a:pPr>
            <a:r>
              <a:rPr lang="fr-FR" altLang="fr-FR" sz="3600" dirty="0"/>
              <a:t>Le cadre juridique </a:t>
            </a:r>
            <a:r>
              <a:rPr lang="fr-FR" altLang="fr-FR" sz="3600" dirty="0" smtClean="0"/>
              <a:t>général dans </a:t>
            </a:r>
            <a:r>
              <a:rPr lang="fr-FR" altLang="fr-FR" sz="3600" dirty="0"/>
              <a:t>lequel s’insère la Trame Noire :</a:t>
            </a:r>
            <a:br>
              <a:rPr lang="fr-FR" altLang="fr-FR" sz="3600" dirty="0"/>
            </a:br>
            <a:r>
              <a:rPr lang="fr-FR" altLang="fr-FR" sz="1600" dirty="0"/>
              <a:t/>
            </a:r>
            <a:br>
              <a:rPr lang="fr-FR" altLang="fr-FR" sz="1600" dirty="0"/>
            </a:br>
            <a:r>
              <a:rPr lang="fr-FR" altLang="fr-FR" sz="3600" b="1" dirty="0"/>
              <a:t>l</a:t>
            </a:r>
            <a:r>
              <a:rPr lang="fr-FR" altLang="fr-FR" sz="3600" b="1" dirty="0" smtClean="0"/>
              <a:t>’</a:t>
            </a:r>
            <a:r>
              <a:rPr lang="fr-FR" altLang="fr-FR" sz="3600" b="1" dirty="0" smtClean="0">
                <a:hlinkClick r:id="rId3"/>
              </a:rPr>
              <a:t>arrêté</a:t>
            </a:r>
            <a:r>
              <a:rPr lang="fr-FR" altLang="fr-FR" sz="3600" b="1" dirty="0" smtClean="0"/>
              <a:t> </a:t>
            </a:r>
            <a:r>
              <a:rPr lang="fr-FR" altLang="fr-FR" sz="3600" b="1" dirty="0"/>
              <a:t>du 27 décembre 2018</a:t>
            </a:r>
            <a:r>
              <a:rPr lang="fr-FR" altLang="fr-FR" sz="1800" b="1" dirty="0"/>
              <a:t/>
            </a:r>
            <a:br>
              <a:rPr lang="fr-FR" altLang="fr-FR" sz="1800" b="1" dirty="0"/>
            </a:br>
            <a:r>
              <a:rPr lang="fr-FR" altLang="fr-FR" sz="1800" b="1" dirty="0"/>
              <a:t/>
            </a:r>
            <a:br>
              <a:rPr lang="fr-FR" altLang="fr-FR" sz="1800" b="1" dirty="0"/>
            </a:br>
            <a:r>
              <a:rPr lang="fr-FR" altLang="fr-FR" sz="1800" i="1" dirty="0">
                <a:effectLst/>
              </a:rPr>
              <a:t>Pierre Brunet – Réseau juridique France Nature Environnement </a:t>
            </a:r>
            <a:r>
              <a:rPr lang="fr-FR" altLang="fr-FR" sz="2400" b="1" dirty="0"/>
              <a:t/>
            </a:r>
            <a:br>
              <a:rPr lang="fr-FR" altLang="fr-FR" sz="2400" b="1" dirty="0"/>
            </a:br>
            <a:r>
              <a:rPr lang="fr-FR" altLang="fr-FR" sz="2400" b="1" dirty="0"/>
              <a:t/>
            </a:r>
            <a:br>
              <a:rPr lang="fr-FR" altLang="fr-FR" sz="2400" b="1" dirty="0"/>
            </a:br>
            <a:r>
              <a:rPr lang="fr-FR" altLang="fr-FR" sz="3200" b="1" dirty="0"/>
              <a:t/>
            </a:r>
            <a:br>
              <a:rPr lang="fr-FR" altLang="fr-FR" sz="3200" b="1" dirty="0"/>
            </a:br>
            <a:r>
              <a:rPr lang="fr-FR" altLang="fr-FR" sz="3200" b="1" dirty="0"/>
              <a:t/>
            </a:r>
            <a:br>
              <a:rPr lang="fr-FR" altLang="fr-FR" sz="3200" b="1" dirty="0"/>
            </a:br>
            <a:r>
              <a:rPr lang="fr-FR" altLang="fr-FR" sz="3200" b="1" dirty="0"/>
              <a:t/>
            </a:r>
            <a:br>
              <a:rPr lang="fr-FR" altLang="fr-FR" sz="3200" b="1" dirty="0"/>
            </a:br>
            <a:r>
              <a:rPr lang="fr-FR" altLang="fr-FR" sz="3200" b="1" dirty="0"/>
              <a:t/>
            </a:r>
            <a:br>
              <a:rPr lang="fr-FR" altLang="fr-FR" sz="3200" b="1" dirty="0"/>
            </a:br>
            <a:r>
              <a:rPr lang="fr-FR" altLang="fr-FR" sz="3600" b="1" dirty="0"/>
              <a:t/>
            </a:r>
            <a:br>
              <a:rPr lang="fr-FR" altLang="fr-FR" sz="3600" b="1" dirty="0"/>
            </a:br>
            <a:endParaRPr lang="fr-FR" altLang="fr-FR" sz="1100" b="1" dirty="0">
              <a:effectLst/>
            </a:endParaRPr>
          </a:p>
        </p:txBody>
      </p:sp>
      <p:pic>
        <p:nvPicPr>
          <p:cNvPr id="9" name="Image 8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b="23533"/>
          <a:stretch/>
        </p:blipFill>
        <p:spPr>
          <a:xfrm>
            <a:off x="335360" y="2060848"/>
            <a:ext cx="10212114" cy="4392488"/>
          </a:xfrm>
          <a:prstGeom prst="rect">
            <a:avLst/>
          </a:prstGeom>
        </p:spPr>
      </p:pic>
      <p:pic>
        <p:nvPicPr>
          <p:cNvPr id="5" name="Image 4" descr="Logo_France_Nature_Environnement_20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00" y="6040062"/>
            <a:ext cx="971600" cy="8090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2" name="ZoneTexte 1"/>
          <p:cNvSpPr txBox="1"/>
          <p:nvPr/>
        </p:nvSpPr>
        <p:spPr>
          <a:xfrm>
            <a:off x="7968208" y="1016732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aseline="0" dirty="0" smtClean="0">
                <a:solidFill>
                  <a:srgbClr val="FF0000"/>
                </a:solidFill>
                <a:hlinkClick r:id="rId6"/>
              </a:rPr>
              <a:t>Présentation</a:t>
            </a:r>
            <a:r>
              <a:rPr lang="fr-FR" baseline="0" dirty="0" smtClean="0">
                <a:solidFill>
                  <a:srgbClr val="FF0000"/>
                </a:solidFill>
              </a:rPr>
              <a:t> disponible sur </a:t>
            </a:r>
            <a:r>
              <a:rPr lang="fr-FR" baseline="0" dirty="0" smtClean="0">
                <a:solidFill>
                  <a:srgbClr val="FF0000"/>
                </a:solidFill>
                <a:hlinkClick r:id="rId7"/>
              </a:rPr>
              <a:t>wikinight.free.fr</a:t>
            </a:r>
            <a:endParaRPr lang="fr-FR" baseline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77910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19336" y="1165458"/>
            <a:ext cx="11881320" cy="5180963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/>
            </a:solidFill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fr-FR" altLang="fr-FR" sz="2000" b="0" baseline="0" dirty="0" smtClean="0">
                <a:solidFill>
                  <a:srgbClr val="92D050"/>
                </a:solidFill>
              </a:rPr>
              <a:t>L’efficacité d’un projet de </a:t>
            </a:r>
            <a:r>
              <a:rPr lang="fr-FR" altLang="fr-FR" sz="2000" baseline="0" dirty="0" smtClean="0">
                <a:solidFill>
                  <a:srgbClr val="92D050"/>
                </a:solidFill>
              </a:rPr>
              <a:t>Trame Noire</a:t>
            </a:r>
            <a:r>
              <a:rPr lang="fr-FR" altLang="fr-FR" sz="2000" b="0" baseline="0" dirty="0" smtClean="0">
                <a:solidFill>
                  <a:srgbClr val="92D050"/>
                </a:solidFill>
              </a:rPr>
              <a:t> passera a minima par le </a:t>
            </a:r>
            <a:r>
              <a:rPr lang="fr-FR" altLang="fr-FR" sz="2000" baseline="0" dirty="0" smtClean="0">
                <a:solidFill>
                  <a:srgbClr val="92D050"/>
                </a:solidFill>
              </a:rPr>
              <a:t>respect des prescriptions de la réglementation sur les nuisances lumineuses :</a:t>
            </a:r>
          </a:p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fr-FR" altLang="fr-FR" sz="2000" b="0" baseline="0" dirty="0"/>
              <a:t>u</a:t>
            </a:r>
            <a:r>
              <a:rPr lang="fr-FR" altLang="fr-FR" sz="2000" b="0" baseline="0" dirty="0" smtClean="0"/>
              <a:t>n environnement nocturne artificialisé au-delà des périmètres urbanisés</a:t>
            </a:r>
          </a:p>
          <a:p>
            <a:pPr marL="0" indent="0" fontAlgn="auto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baseline="0" dirty="0" smtClean="0"/>
          </a:p>
          <a:p>
            <a:pPr marL="0" indent="0" eaLnBrk="0" fontAlgn="auto" hangingPunct="0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altLang="zh-CN" sz="1400" baseline="0" dirty="0" smtClean="0">
              <a:latin typeface="Arial" panose="020B0604020202020204" pitchFamily="34" charset="0"/>
            </a:endParaRPr>
          </a:p>
          <a:p>
            <a:pPr marL="352425" indent="-352425" fontAlgn="auto">
              <a:spcBef>
                <a:spcPts val="600"/>
              </a:spcBef>
              <a:spcAft>
                <a:spcPts val="0"/>
              </a:spcAft>
            </a:pPr>
            <a:endParaRPr lang="fr-FR" altLang="fr-FR" sz="1400" baseline="0" dirty="0"/>
          </a:p>
        </p:txBody>
      </p:sp>
      <p:sp>
        <p:nvSpPr>
          <p:cNvPr id="181" name="Rectangle 2"/>
          <p:cNvSpPr>
            <a:spLocks noChangeArrowheads="1"/>
          </p:cNvSpPr>
          <p:nvPr/>
        </p:nvSpPr>
        <p:spPr bwMode="auto">
          <a:xfrm>
            <a:off x="4182288" y="5106622"/>
            <a:ext cx="626469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fr-FR" altLang="fr-FR" sz="1200" b="1" i="1" baseline="0" dirty="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Schéma à l’échelle</a:t>
            </a:r>
            <a:endParaRPr lang="fr-FR" altLang="fr-FR" sz="700" baseline="0" dirty="0">
              <a:solidFill>
                <a:schemeClr val="tx1">
                  <a:lumMod val="85000"/>
                </a:schemeClr>
              </a:solidFill>
            </a:endParaRPr>
          </a:p>
          <a:p>
            <a:pPr eaLnBrk="0" hangingPunct="0"/>
            <a:r>
              <a:rPr lang="fr-FR" altLang="fr-FR" sz="1800" baseline="0" dirty="0"/>
              <a:t>,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434826" y="4617350"/>
            <a:ext cx="184731" cy="25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71" name="Picture 36" descr="2Plaine du Verger Nord 3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64" y="3255041"/>
            <a:ext cx="11680152" cy="30793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9336" y="116632"/>
            <a:ext cx="11881320" cy="831639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2">
                <a:lumMod val="20000"/>
                <a:lumOff val="80000"/>
              </a:schemeClr>
            </a:solidFill>
          </a:ln>
          <a:effectLst/>
          <a:ex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/>
          <a:p>
            <a:pPr marL="85725">
              <a:spcBef>
                <a:spcPts val="3600"/>
              </a:spcBef>
              <a:spcAft>
                <a:spcPts val="600"/>
              </a:spcAft>
            </a:pPr>
            <a:r>
              <a:rPr lang="fr-FR" altLang="fr-FR" sz="2400" baseline="0" dirty="0">
                <a:solidFill>
                  <a:schemeClr val="bg1"/>
                </a:solidFill>
              </a:rPr>
              <a:t>L’</a:t>
            </a:r>
            <a:r>
              <a:rPr lang="fr-FR" altLang="fr-FR" sz="2400" baseline="0" dirty="0">
                <a:solidFill>
                  <a:schemeClr val="bg1"/>
                </a:solidFill>
                <a:hlinkClick r:id="rId4"/>
              </a:rPr>
              <a:t>arrêté</a:t>
            </a:r>
            <a:r>
              <a:rPr lang="fr-FR" altLang="fr-FR" sz="2400" baseline="0" dirty="0">
                <a:solidFill>
                  <a:schemeClr val="bg1"/>
                </a:solidFill>
              </a:rPr>
              <a:t> du 27 décembre 2018 </a:t>
            </a:r>
            <a:r>
              <a:rPr lang="fr-FR" altLang="fr-FR" sz="2400" i="1" baseline="0" dirty="0">
                <a:solidFill>
                  <a:schemeClr val="bg1"/>
                </a:solidFill>
              </a:rPr>
              <a:t>relatif à la prévention, à la limitation et à la réduction des nuisances lumineuses</a:t>
            </a:r>
            <a:endParaRPr lang="fr-FR" sz="2400" baseline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0" name="Image 9" descr="Logo_France_Nature_Environnement_20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00" y="6040062"/>
            <a:ext cx="971600" cy="8090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2" name="ZoneTexte 11"/>
          <p:cNvSpPr txBox="1"/>
          <p:nvPr/>
        </p:nvSpPr>
        <p:spPr>
          <a:xfrm>
            <a:off x="-2087619" y="2926738"/>
            <a:ext cx="461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baseline="0" dirty="0" smtClean="0">
                <a:solidFill>
                  <a:schemeClr val="bg1"/>
                </a:solidFill>
              </a:rPr>
              <a:t>Forêt de la Malmaison (92) :</a:t>
            </a:r>
            <a:endParaRPr lang="fr-FR" sz="1400" i="1" baseline="0" dirty="0">
              <a:solidFill>
                <a:schemeClr val="bg1"/>
              </a:solidFill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8621111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79"/>
            <a:ext cx="12192000" cy="6858000"/>
          </a:xfrm>
          <a:prstGeom prst="rect">
            <a:avLst/>
          </a:prstGeom>
        </p:spPr>
      </p:pic>
      <p:sp>
        <p:nvSpPr>
          <p:cNvPr id="1379332" name="Text Box 4"/>
          <p:cNvSpPr txBox="1">
            <a:spLocks noChangeArrowheads="1"/>
          </p:cNvSpPr>
          <p:nvPr/>
        </p:nvSpPr>
        <p:spPr bwMode="auto">
          <a:xfrm>
            <a:off x="6383338" y="5949953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fr-FR" sz="1800" baseline="0"/>
          </a:p>
        </p:txBody>
      </p:sp>
      <p:sp>
        <p:nvSpPr>
          <p:cNvPr id="9" name="Rectangle 7"/>
          <p:cNvSpPr txBox="1">
            <a:spLocks noChangeArrowheads="1"/>
          </p:cNvSpPr>
          <p:nvPr/>
        </p:nvSpPr>
        <p:spPr>
          <a:xfrm>
            <a:off x="5735960" y="455724"/>
            <a:ext cx="4912481" cy="1317092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16000"/>
                </a:schemeClr>
              </a:gs>
              <a:gs pos="100000">
                <a:srgbClr val="111111"/>
              </a:gs>
            </a:gsLst>
            <a:path path="shape">
              <a:fillToRect l="50000" t="50000" r="50000" b="50000"/>
            </a:path>
          </a:gradFill>
          <a:ln>
            <a:solidFill>
              <a:schemeClr val="accent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altLang="fr-FR" sz="2800" u="sng" baseline="0" dirty="0" smtClean="0">
                <a:solidFill>
                  <a:schemeClr val="bg1"/>
                </a:solidFill>
              </a:rPr>
              <a:t>Etat des lieux en </a:t>
            </a:r>
            <a:r>
              <a:rPr lang="fr-FR" altLang="fr-FR" sz="2800" u="sng" baseline="0" dirty="0" err="1" smtClean="0">
                <a:solidFill>
                  <a:schemeClr val="bg1"/>
                </a:solidFill>
              </a:rPr>
              <a:t>IdF</a:t>
            </a:r>
            <a:endParaRPr lang="fr-FR" altLang="fr-FR" sz="2800" u="sng" baseline="0" dirty="0" smtClean="0">
              <a:solidFill>
                <a:schemeClr val="bg1"/>
              </a:solidFill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altLang="fr-FR" sz="2800" baseline="0" dirty="0" smtClean="0">
                <a:solidFill>
                  <a:schemeClr val="bg1"/>
                </a:solidFill>
              </a:rPr>
              <a:t>Cartographie des émissions de lumière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fr-FR" altLang="fr-FR" sz="2800" baseline="0" dirty="0">
              <a:solidFill>
                <a:schemeClr val="bg1"/>
              </a:solidFill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031631" y="1496903"/>
            <a:ext cx="460800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FR" altLang="fr-FR" sz="1000" i="1" baseline="0" dirty="0">
                <a:solidFill>
                  <a:schemeClr val="accent1"/>
                </a:solidFill>
                <a:hlinkClick r:id="rId4"/>
              </a:rPr>
              <a:t>Falchi et </a:t>
            </a:r>
            <a:r>
              <a:rPr lang="fr-FR" altLang="fr-FR" sz="1000" i="1" baseline="0" dirty="0" smtClean="0">
                <a:solidFill>
                  <a:schemeClr val="accent1"/>
                </a:solidFill>
                <a:hlinkClick r:id="rId4"/>
              </a:rPr>
              <a:t>al</a:t>
            </a:r>
            <a:r>
              <a:rPr lang="fr-FR" altLang="fr-FR" sz="1000" i="1" baseline="0" dirty="0">
                <a:solidFill>
                  <a:schemeClr val="accent1"/>
                </a:solidFill>
                <a:hlinkClick r:id="rId4"/>
              </a:rPr>
              <a:t>., 2016</a:t>
            </a:r>
            <a:r>
              <a:rPr lang="fr-FR" altLang="fr-FR" sz="1000" i="1" baseline="0" dirty="0">
                <a:solidFill>
                  <a:schemeClr val="accent1"/>
                </a:solidFill>
                <a:hlinkClick r:id="rId5"/>
              </a:rPr>
              <a:t> </a:t>
            </a:r>
            <a:r>
              <a:rPr lang="fr-FR" altLang="fr-FR" sz="1000" i="1" baseline="0" dirty="0">
                <a:solidFill>
                  <a:schemeClr val="accent1"/>
                </a:solidFill>
              </a:rPr>
              <a:t>&amp; </a:t>
            </a:r>
            <a:r>
              <a:rPr lang="fr-FR" altLang="fr-FR" sz="1000" i="1" baseline="0" dirty="0">
                <a:solidFill>
                  <a:schemeClr val="accent1"/>
                </a:solidFill>
                <a:hlinkClick r:id="rId6"/>
              </a:rPr>
              <a:t>https://lighttrends.lightpollutionmap.info</a:t>
            </a:r>
            <a:endParaRPr lang="fr-FR" altLang="fr-FR" sz="1000" i="1" baseline="0" dirty="0">
              <a:solidFill>
                <a:schemeClr val="accent1"/>
              </a:solidFill>
            </a:endParaRPr>
          </a:p>
        </p:txBody>
      </p:sp>
      <p:sp>
        <p:nvSpPr>
          <p:cNvPr id="10" name="Rectangle 7"/>
          <p:cNvSpPr txBox="1">
            <a:spLocks noChangeArrowheads="1"/>
          </p:cNvSpPr>
          <p:nvPr/>
        </p:nvSpPr>
        <p:spPr>
          <a:xfrm>
            <a:off x="6488871" y="4977172"/>
            <a:ext cx="3204356" cy="864096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rgbClr val="111111"/>
              </a:gs>
            </a:gsLst>
            <a:path path="shape">
              <a:fillToRect l="50000" t="50000" r="50000" b="50000"/>
            </a:path>
          </a:gradFill>
          <a:ln>
            <a:solidFill>
              <a:schemeClr val="accent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altLang="fr-FR" sz="2400" u="sng" baseline="0" dirty="0" smtClean="0">
                <a:solidFill>
                  <a:schemeClr val="bg1"/>
                </a:solidFill>
              </a:rPr>
              <a:t>Evolution 2012-2021</a:t>
            </a:r>
            <a:endParaRPr lang="fr-FR" altLang="fr-FR" sz="2400" baseline="0" dirty="0" smtClean="0">
              <a:solidFill>
                <a:schemeClr val="bg1"/>
              </a:solidFill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altLang="fr-FR" sz="2400" baseline="0" dirty="0" smtClean="0">
                <a:solidFill>
                  <a:schemeClr val="bg1"/>
                </a:solidFill>
              </a:rPr>
              <a:t>Stabilité des émissions…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fr-FR" altLang="fr-FR" sz="2400" baseline="0" dirty="0">
              <a:solidFill>
                <a:schemeClr val="bg1"/>
              </a:solidFill>
            </a:endParaRPr>
          </a:p>
        </p:txBody>
      </p:sp>
      <p:pic>
        <p:nvPicPr>
          <p:cNvPr id="11" name="Image 10" descr="Logo_France_Nature_Environnement_20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00" y="6040062"/>
            <a:ext cx="971600" cy="8090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2" name="Ellipse 1"/>
          <p:cNvSpPr/>
          <p:nvPr/>
        </p:nvSpPr>
        <p:spPr>
          <a:xfrm rot="21168848">
            <a:off x="10535492" y="4653136"/>
            <a:ext cx="1181001" cy="32284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0823282" y="4955446"/>
            <a:ext cx="1136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aseline="0" dirty="0" smtClean="0"/>
              <a:t>Météo</a:t>
            </a:r>
            <a:endParaRPr lang="fr-FR" sz="1400" baseline="0" dirty="0"/>
          </a:p>
        </p:txBody>
      </p:sp>
    </p:spTree>
    <p:extLst>
      <p:ext uri="{BB962C8B-B14F-4D97-AF65-F5344CB8AC3E}">
        <p14:creationId xmlns:p14="http://schemas.microsoft.com/office/powerpoint/2010/main" val="4346183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6420036" y="5013176"/>
            <a:ext cx="3276364" cy="648072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rgbClr val="111111"/>
              </a:gs>
            </a:gsLst>
            <a:path path="shape">
              <a:fillToRect l="50000" t="50000" r="50000" b="50000"/>
            </a:path>
          </a:gradFill>
          <a:ln>
            <a:solidFill>
              <a:schemeClr val="accent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altLang="fr-FR" sz="1800" u="sng" baseline="0" dirty="0" smtClean="0">
                <a:solidFill>
                  <a:schemeClr val="bg1"/>
                </a:solidFill>
              </a:rPr>
              <a:t>Paris intra-muros</a:t>
            </a:r>
            <a:endParaRPr lang="fr-FR" altLang="fr-FR" sz="1800" baseline="0" dirty="0" smtClean="0">
              <a:solidFill>
                <a:schemeClr val="bg1"/>
              </a:solidFill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altLang="fr-FR" sz="1800" baseline="0" dirty="0" smtClean="0">
                <a:solidFill>
                  <a:schemeClr val="bg1"/>
                </a:solidFill>
              </a:rPr>
              <a:t>Diminution limitée des émissions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fr-FR" altLang="fr-FR" sz="1800" baseline="0" dirty="0">
              <a:solidFill>
                <a:schemeClr val="bg1"/>
              </a:solidFill>
            </a:endParaRPr>
          </a:p>
        </p:txBody>
      </p:sp>
      <p:sp>
        <p:nvSpPr>
          <p:cNvPr id="9" name="Rectangle 7"/>
          <p:cNvSpPr txBox="1">
            <a:spLocks noChangeArrowheads="1"/>
          </p:cNvSpPr>
          <p:nvPr/>
        </p:nvSpPr>
        <p:spPr>
          <a:xfrm>
            <a:off x="5735960" y="455724"/>
            <a:ext cx="4912481" cy="1317092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16000"/>
                </a:schemeClr>
              </a:gs>
              <a:gs pos="100000">
                <a:srgbClr val="111111"/>
              </a:gs>
            </a:gsLst>
            <a:path path="shape">
              <a:fillToRect l="50000" t="50000" r="50000" b="50000"/>
            </a:path>
          </a:gradFill>
          <a:ln>
            <a:solidFill>
              <a:schemeClr val="accent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altLang="fr-FR" sz="2800" u="sng" baseline="0" dirty="0" smtClean="0">
                <a:solidFill>
                  <a:schemeClr val="bg1"/>
                </a:solidFill>
              </a:rPr>
              <a:t>Etat des lieux en </a:t>
            </a:r>
            <a:r>
              <a:rPr lang="fr-FR" altLang="fr-FR" sz="2800" u="sng" baseline="0" dirty="0" err="1" smtClean="0">
                <a:solidFill>
                  <a:schemeClr val="bg1"/>
                </a:solidFill>
              </a:rPr>
              <a:t>IdF</a:t>
            </a:r>
            <a:endParaRPr lang="fr-FR" altLang="fr-FR" sz="2800" u="sng" baseline="0" dirty="0" smtClean="0">
              <a:solidFill>
                <a:schemeClr val="bg1"/>
              </a:solidFill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altLang="fr-FR" sz="2800" baseline="0" dirty="0" smtClean="0">
                <a:solidFill>
                  <a:schemeClr val="bg1"/>
                </a:solidFill>
              </a:rPr>
              <a:t>Cartographie des émissions de lumière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fr-FR" altLang="fr-FR" sz="2800" baseline="0" dirty="0">
              <a:solidFill>
                <a:schemeClr val="bg1"/>
              </a:solidFill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031631" y="1496903"/>
            <a:ext cx="460800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FR" altLang="fr-FR" sz="1000" i="1" baseline="0" dirty="0">
                <a:solidFill>
                  <a:schemeClr val="accent1"/>
                </a:solidFill>
                <a:hlinkClick r:id="rId4"/>
              </a:rPr>
              <a:t>Falchi et </a:t>
            </a:r>
            <a:r>
              <a:rPr lang="fr-FR" altLang="fr-FR" sz="1000" i="1" baseline="0" dirty="0" smtClean="0">
                <a:solidFill>
                  <a:schemeClr val="accent1"/>
                </a:solidFill>
                <a:hlinkClick r:id="rId4"/>
              </a:rPr>
              <a:t>al</a:t>
            </a:r>
            <a:r>
              <a:rPr lang="fr-FR" altLang="fr-FR" sz="1000" i="1" baseline="0" dirty="0">
                <a:solidFill>
                  <a:schemeClr val="accent1"/>
                </a:solidFill>
                <a:hlinkClick r:id="rId4"/>
              </a:rPr>
              <a:t>., 2016</a:t>
            </a:r>
            <a:r>
              <a:rPr lang="fr-FR" altLang="fr-FR" sz="1000" i="1" baseline="0" dirty="0">
                <a:solidFill>
                  <a:schemeClr val="accent1"/>
                </a:solidFill>
                <a:hlinkClick r:id="rId5"/>
              </a:rPr>
              <a:t> </a:t>
            </a:r>
            <a:r>
              <a:rPr lang="fr-FR" altLang="fr-FR" sz="1000" i="1" baseline="0" dirty="0">
                <a:solidFill>
                  <a:schemeClr val="accent1"/>
                </a:solidFill>
              </a:rPr>
              <a:t>&amp; </a:t>
            </a:r>
            <a:r>
              <a:rPr lang="fr-FR" altLang="fr-FR" sz="1000" i="1" baseline="0" dirty="0">
                <a:solidFill>
                  <a:schemeClr val="accent1"/>
                </a:solidFill>
                <a:hlinkClick r:id="rId6"/>
              </a:rPr>
              <a:t>https://lighttrends.lightpollutionmap.info</a:t>
            </a:r>
            <a:endParaRPr lang="fr-FR" altLang="fr-FR" sz="1000" i="1" baseline="0" dirty="0">
              <a:solidFill>
                <a:schemeClr val="accent1"/>
              </a:solidFill>
            </a:endParaRPr>
          </a:p>
        </p:txBody>
      </p:sp>
      <p:pic>
        <p:nvPicPr>
          <p:cNvPr id="11" name="Image 10" descr="Logo_France_Nature_Environnement_20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00" y="6040062"/>
            <a:ext cx="971600" cy="8090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25747828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9336" y="116632"/>
            <a:ext cx="11881320" cy="831639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2">
                <a:lumMod val="20000"/>
                <a:lumOff val="80000"/>
              </a:schemeClr>
            </a:solidFill>
          </a:ln>
          <a:effectLst/>
          <a:ex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/>
          <a:p>
            <a:pPr marL="85725">
              <a:spcBef>
                <a:spcPts val="3600"/>
              </a:spcBef>
              <a:spcAft>
                <a:spcPts val="600"/>
              </a:spcAft>
            </a:pPr>
            <a:r>
              <a:rPr lang="fr-FR" altLang="fr-FR" sz="2400" baseline="0" dirty="0">
                <a:solidFill>
                  <a:schemeClr val="bg1"/>
                </a:solidFill>
              </a:rPr>
              <a:t>L’</a:t>
            </a:r>
            <a:r>
              <a:rPr lang="fr-FR" altLang="fr-FR" sz="2400" baseline="0" dirty="0">
                <a:solidFill>
                  <a:schemeClr val="bg1"/>
                </a:solidFill>
                <a:hlinkClick r:id="rId3"/>
              </a:rPr>
              <a:t>arrêté</a:t>
            </a:r>
            <a:r>
              <a:rPr lang="fr-FR" altLang="fr-FR" sz="2400" baseline="0" dirty="0">
                <a:solidFill>
                  <a:schemeClr val="bg1"/>
                </a:solidFill>
              </a:rPr>
              <a:t> du 27 décembre 2018 </a:t>
            </a:r>
            <a:r>
              <a:rPr lang="fr-FR" altLang="fr-FR" sz="2400" i="1" baseline="0" dirty="0">
                <a:solidFill>
                  <a:schemeClr val="bg1"/>
                </a:solidFill>
              </a:rPr>
              <a:t>relatif à la prévention, à la limitation et à la réduction des nuisances lumineuses</a:t>
            </a:r>
            <a:endParaRPr lang="fr-FR" sz="2400" baseline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533955" name="Rectangle 3"/>
          <p:cNvSpPr>
            <a:spLocks noGrp="1" noChangeArrowheads="1"/>
          </p:cNvSpPr>
          <p:nvPr>
            <p:ph idx="1"/>
          </p:nvPr>
        </p:nvSpPr>
        <p:spPr>
          <a:xfrm>
            <a:off x="119336" y="1448780"/>
            <a:ext cx="11881320" cy="5076564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/>
            </a:solidFill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892175" indent="-439738">
              <a:spcBef>
                <a:spcPts val="600"/>
              </a:spcBef>
              <a:spcAft>
                <a:spcPts val="600"/>
              </a:spcAft>
              <a:buSzTx/>
              <a:buNone/>
            </a:pPr>
            <a:r>
              <a:rPr lang="fr-FR" altLang="fr-FR" sz="2000" b="1" dirty="0">
                <a:latin typeface="Tahoma" panose="020B0604030504040204" pitchFamily="34" charset="0"/>
              </a:rPr>
              <a:t>Les prescriptions majeures :</a:t>
            </a:r>
            <a:endParaRPr lang="fr-FR" altLang="fr-FR" sz="2800" dirty="0">
              <a:latin typeface="Tahoma" panose="020B0604030504040204" pitchFamily="34" charset="0"/>
            </a:endParaRPr>
          </a:p>
          <a:p>
            <a:pPr marL="892175" indent="-439738">
              <a:spcBef>
                <a:spcPts val="600"/>
              </a:spcBef>
              <a:buClr>
                <a:schemeClr val="accent2"/>
              </a:buClr>
            </a:pPr>
            <a:r>
              <a:rPr lang="fr-FR" altLang="fr-FR" sz="1800" b="0" dirty="0"/>
              <a:t>Le plafonnement des quantités de </a:t>
            </a:r>
            <a:r>
              <a:rPr lang="fr-FR" altLang="fr-FR" sz="1800" b="0" dirty="0" smtClean="0"/>
              <a:t>lumière amenées sur site : &lt;35 lumens/m</a:t>
            </a:r>
            <a:r>
              <a:rPr lang="fr-FR" altLang="fr-FR" sz="1800" b="0" baseline="30000" dirty="0" smtClean="0"/>
              <a:t>2</a:t>
            </a:r>
            <a:endParaRPr lang="fr-FR" altLang="fr-FR" sz="1800" b="0" baseline="30000" dirty="0"/>
          </a:p>
          <a:p>
            <a:pPr marL="892175" indent="-439738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q"/>
            </a:pPr>
            <a:r>
              <a:rPr lang="fr-FR" altLang="fr-FR" sz="1800" b="0" dirty="0" smtClean="0">
                <a:solidFill>
                  <a:srgbClr val="92D050"/>
                </a:solidFill>
                <a:latin typeface="Tahoma" panose="020B0604030504040204" pitchFamily="34" charset="0"/>
              </a:rPr>
              <a:t>L’orientation </a:t>
            </a:r>
            <a:r>
              <a:rPr lang="fr-FR" altLang="fr-FR" sz="1800" b="0" dirty="0">
                <a:solidFill>
                  <a:srgbClr val="92D050"/>
                </a:solidFill>
                <a:latin typeface="Tahoma" panose="020B0604030504040204" pitchFamily="34" charset="0"/>
              </a:rPr>
              <a:t>des flux de lumière </a:t>
            </a:r>
            <a:r>
              <a:rPr lang="fr-FR" altLang="fr-FR" sz="1800" b="0" dirty="0" smtClean="0">
                <a:solidFill>
                  <a:srgbClr val="92D050"/>
                </a:solidFill>
                <a:latin typeface="Tahoma" panose="020B0604030504040204" pitchFamily="34" charset="0"/>
              </a:rPr>
              <a:t>: &lt;1% vers le haut, &lt;5% à l</a:t>
            </a:r>
            <a:r>
              <a:rPr lang="fr-FR" altLang="fr-FR" sz="1800" b="0" dirty="0" smtClean="0">
                <a:solidFill>
                  <a:srgbClr val="92D050"/>
                </a:solidFill>
              </a:rPr>
              <a:t>’</a:t>
            </a:r>
            <a:r>
              <a:rPr lang="fr-FR" altLang="fr-FR" sz="1800" b="0" dirty="0" smtClean="0">
                <a:solidFill>
                  <a:srgbClr val="92D050"/>
                </a:solidFill>
                <a:latin typeface="Tahoma" panose="020B0604030504040204" pitchFamily="34" charset="0"/>
              </a:rPr>
              <a:t>horizontale</a:t>
            </a:r>
            <a:endParaRPr lang="fr-FR" altLang="fr-FR" sz="1800" b="0" dirty="0">
              <a:solidFill>
                <a:srgbClr val="92D050"/>
              </a:solidFill>
              <a:latin typeface="Tahoma" panose="020B0604030504040204" pitchFamily="34" charset="0"/>
            </a:endParaRPr>
          </a:p>
          <a:p>
            <a:pPr marL="892175" indent="-439738">
              <a:spcBef>
                <a:spcPts val="600"/>
              </a:spcBef>
              <a:buClr>
                <a:schemeClr val="accent2"/>
              </a:buClr>
            </a:pPr>
            <a:r>
              <a:rPr lang="fr-FR" altLang="fr-FR" sz="1800" b="0" dirty="0" smtClean="0"/>
              <a:t>Les extinctions : les périmètres clos sans activité</a:t>
            </a:r>
            <a:endParaRPr lang="fr-FR" altLang="fr-FR" sz="1800" b="0" dirty="0"/>
          </a:p>
          <a:p>
            <a:pPr marL="892175" indent="-439738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q"/>
            </a:pPr>
            <a:r>
              <a:rPr lang="fr-FR" altLang="fr-FR" sz="1800" b="0" dirty="0" smtClean="0">
                <a:latin typeface="Tahoma" panose="020B0604030504040204" pitchFamily="34" charset="0"/>
              </a:rPr>
              <a:t>La </a:t>
            </a:r>
            <a:r>
              <a:rPr lang="fr-FR" altLang="fr-FR" sz="1800" b="0" dirty="0">
                <a:latin typeface="Tahoma" panose="020B0604030504040204" pitchFamily="34" charset="0"/>
              </a:rPr>
              <a:t>limitation du « bleu »</a:t>
            </a:r>
          </a:p>
          <a:p>
            <a:pPr marL="892175" indent="-439738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892175" indent="-439738">
              <a:spcBef>
                <a:spcPts val="600"/>
              </a:spcBef>
              <a:spcAft>
                <a:spcPts val="600"/>
              </a:spcAft>
              <a:buSzTx/>
              <a:buNone/>
            </a:pPr>
            <a:r>
              <a:rPr lang="fr-FR" altLang="fr-FR" sz="2000" b="1" dirty="0">
                <a:latin typeface="Tahoma" panose="020B0604030504040204" pitchFamily="34" charset="0"/>
              </a:rPr>
              <a:t>Les installations concernées : « toutes »</a:t>
            </a:r>
            <a:endParaRPr lang="fr-FR" altLang="fr-FR" sz="2400" dirty="0">
              <a:latin typeface="Tahoma" panose="020B0604030504040204" pitchFamily="34" charset="0"/>
            </a:endParaRPr>
          </a:p>
          <a:p>
            <a:pPr marL="892175" indent="-4397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q"/>
            </a:pPr>
            <a:r>
              <a:rPr lang="fr-FR" altLang="fr-FR" sz="1800" b="0" dirty="0">
                <a:effectLst/>
                <a:latin typeface="Tahoma" panose="020B0604030504040204" pitchFamily="34" charset="0"/>
              </a:rPr>
              <a:t>Voirie et parcs de stationnement des domaines </a:t>
            </a:r>
            <a:r>
              <a:rPr lang="fr-FR" altLang="fr-FR" sz="1800" dirty="0" smtClean="0">
                <a:effectLst/>
                <a:latin typeface="Tahoma" panose="020B0604030504040204" pitchFamily="34" charset="0"/>
              </a:rPr>
              <a:t>publics </a:t>
            </a:r>
            <a:r>
              <a:rPr lang="fr-FR" altLang="fr-FR" sz="1800" dirty="0">
                <a:effectLst/>
                <a:latin typeface="Tahoma" panose="020B0604030504040204" pitchFamily="34" charset="0"/>
              </a:rPr>
              <a:t>et </a:t>
            </a:r>
            <a:r>
              <a:rPr lang="fr-FR" altLang="fr-FR" sz="1800" dirty="0" smtClean="0">
                <a:effectLst/>
                <a:latin typeface="Tahoma" panose="020B0604030504040204" pitchFamily="34" charset="0"/>
              </a:rPr>
              <a:t>privés </a:t>
            </a:r>
            <a:r>
              <a:rPr lang="fr-FR" altLang="fr-FR" sz="1800" b="0" dirty="0">
                <a:effectLst/>
                <a:latin typeface="Tahoma" panose="020B0604030504040204" pitchFamily="34" charset="0"/>
              </a:rPr>
              <a:t>(Art.1-a : </a:t>
            </a:r>
            <a:r>
              <a:rPr lang="fr-FR" altLang="fr-FR" sz="1800" b="0" dirty="0">
                <a:latin typeface="Tahoma" panose="020B0604030504040204" pitchFamily="34" charset="0"/>
              </a:rPr>
              <a:t>« </a:t>
            </a:r>
            <a:r>
              <a:rPr lang="fr-FR" altLang="fr-FR" sz="1800" b="0" dirty="0">
                <a:effectLst/>
                <a:latin typeface="Tahoma" panose="020B0604030504040204" pitchFamily="34" charset="0"/>
              </a:rPr>
              <a:t>éclairages assurant la sécurité des déplacements, des biens, et des personne</a:t>
            </a:r>
            <a:r>
              <a:rPr lang="fr-FR" altLang="fr-FR" sz="18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s »)</a:t>
            </a:r>
            <a:r>
              <a:rPr lang="fr-FR" altLang="fr-FR" sz="1800" b="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 </a:t>
            </a:r>
            <a:endParaRPr lang="fr-FR" altLang="fr-FR" sz="1800" b="0" dirty="0">
              <a:effectLst/>
              <a:latin typeface="Tahoma" panose="020B0604030504040204" pitchFamily="34" charset="0"/>
            </a:endParaRPr>
          </a:p>
          <a:p>
            <a:pPr marL="892175" indent="-439738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q"/>
            </a:pPr>
            <a:r>
              <a:rPr lang="fr-FR" altLang="fr-FR" sz="1800" b="0" dirty="0">
                <a:effectLst/>
                <a:latin typeface="Tahoma" panose="020B0604030504040204" pitchFamily="34" charset="0"/>
              </a:rPr>
              <a:t>Parcs et </a:t>
            </a:r>
            <a:r>
              <a:rPr lang="fr-FR" altLang="fr-FR" sz="1800" b="0" dirty="0" smtClean="0">
                <a:effectLst/>
                <a:latin typeface="Tahoma" panose="020B0604030504040204" pitchFamily="34" charset="0"/>
              </a:rPr>
              <a:t>jardins </a:t>
            </a:r>
            <a:r>
              <a:rPr lang="fr-FR" altLang="fr-FR" sz="1800" b="0" dirty="0">
                <a:effectLst/>
                <a:latin typeface="Tahoma" panose="020B0604030504040204" pitchFamily="34" charset="0"/>
              </a:rPr>
              <a:t>&amp; Mises en </a:t>
            </a:r>
            <a:r>
              <a:rPr lang="fr-FR" altLang="fr-FR" sz="1800" b="0" dirty="0" smtClean="0">
                <a:effectLst/>
                <a:latin typeface="Tahoma" panose="020B0604030504040204" pitchFamily="34" charset="0"/>
              </a:rPr>
              <a:t>lumière</a:t>
            </a:r>
          </a:p>
          <a:p>
            <a:pPr marL="892175" indent="-439738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q"/>
            </a:pPr>
            <a:endParaRPr lang="fr-FR" altLang="fr-FR" sz="1800" b="0" dirty="0"/>
          </a:p>
          <a:p>
            <a:pPr marL="892175" indent="-439738">
              <a:spcBef>
                <a:spcPts val="600"/>
              </a:spcBef>
              <a:spcAft>
                <a:spcPts val="0"/>
              </a:spcAft>
              <a:buSzTx/>
              <a:buNone/>
            </a:pPr>
            <a:r>
              <a:rPr lang="fr-FR" altLang="fr-FR" sz="2000" dirty="0" smtClean="0">
                <a:solidFill>
                  <a:schemeClr val="bg1"/>
                </a:solidFill>
              </a:rPr>
              <a:t>Les prescriptions ne sont pas </a:t>
            </a:r>
            <a:r>
              <a:rPr lang="fr-FR" altLang="fr-FR" sz="2000" dirty="0" err="1" smtClean="0">
                <a:solidFill>
                  <a:schemeClr val="bg1"/>
                </a:solidFill>
              </a:rPr>
              <a:t>rétro-actives</a:t>
            </a:r>
            <a:endParaRPr lang="fr-FR" altLang="fr-FR" sz="2000" dirty="0">
              <a:solidFill>
                <a:schemeClr val="bg1"/>
              </a:solidFill>
            </a:endParaRPr>
          </a:p>
          <a:p>
            <a:pPr marL="892175" indent="-439738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</a:pPr>
            <a:r>
              <a:rPr lang="fr-FR" altLang="fr-FR" sz="1800" b="0" dirty="0" smtClean="0">
                <a:solidFill>
                  <a:srgbClr val="92D050"/>
                </a:solidFill>
              </a:rPr>
              <a:t>Sauf le réglage de l’orientation des flux de lumière</a:t>
            </a:r>
            <a:endParaRPr lang="fr-FR" altLang="fr-FR" sz="1800" b="0" dirty="0">
              <a:solidFill>
                <a:srgbClr val="92D05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0"/>
              </a:spcAft>
              <a:buSzTx/>
              <a:buNone/>
            </a:pPr>
            <a:endParaRPr lang="fr-FR" altLang="fr-FR" sz="1800" dirty="0">
              <a:effectLst/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0" indent="0" eaLnBrk="0" hangingPunct="0">
              <a:spcBef>
                <a:spcPct val="0"/>
              </a:spcBef>
              <a:buClrTx/>
              <a:buSzTx/>
              <a:buNone/>
            </a:pPr>
            <a:endParaRPr lang="fr-FR" altLang="zh-CN" sz="1400" dirty="0">
              <a:effectLst/>
              <a:latin typeface="Arial" panose="020B060402020202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400" dirty="0">
              <a:latin typeface="Tahoma" panose="020B0604030504040204" pitchFamily="34" charset="0"/>
            </a:endParaRPr>
          </a:p>
        </p:txBody>
      </p:sp>
      <p:pic>
        <p:nvPicPr>
          <p:cNvPr id="4" name="Image 3" descr="Logo_France_Nature_Environnement_20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00" y="6040062"/>
            <a:ext cx="971600" cy="8090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7" name="Parenthèse ouvrante 16"/>
          <p:cNvSpPr/>
          <p:nvPr/>
        </p:nvSpPr>
        <p:spPr>
          <a:xfrm>
            <a:off x="263352" y="2384884"/>
            <a:ext cx="360040" cy="3276364"/>
          </a:xfrm>
          <a:prstGeom prst="leftBracket">
            <a:avLst>
              <a:gd name="adj" fmla="val 121549"/>
            </a:avLst>
          </a:prstGeom>
          <a:ln>
            <a:solidFill>
              <a:srgbClr val="92D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06349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9336" y="124215"/>
            <a:ext cx="7632848" cy="70718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2">
                <a:lumMod val="20000"/>
                <a:lumOff val="80000"/>
              </a:schemeClr>
            </a:solidFill>
          </a:ln>
          <a:effectLst/>
          <a:ex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  <a:noAutofit/>
          </a:bodyPr>
          <a:lstStyle/>
          <a:p>
            <a:pPr marL="85725">
              <a:spcBef>
                <a:spcPts val="600"/>
              </a:spcBef>
              <a:spcAft>
                <a:spcPts val="600"/>
              </a:spcAft>
            </a:pPr>
            <a:r>
              <a:rPr lang="fr-FR" altLang="fr-FR" sz="2400" baseline="0" dirty="0">
                <a:solidFill>
                  <a:schemeClr val="bg1"/>
                </a:solidFill>
                <a:hlinkClick r:id="rId3"/>
              </a:rPr>
              <a:t>Art. 3-II-4</a:t>
            </a:r>
            <a:r>
              <a:rPr lang="fr-FR" altLang="fr-FR" sz="2400" baseline="0" dirty="0">
                <a:solidFill>
                  <a:schemeClr val="bg1"/>
                </a:solidFill>
              </a:rPr>
              <a:t> -</a:t>
            </a:r>
            <a:r>
              <a:rPr lang="fr-FR" altLang="fr-FR" sz="2400" baseline="0" dirty="0" smtClean="0">
                <a:solidFill>
                  <a:schemeClr val="bg1"/>
                </a:solidFill>
              </a:rPr>
              <a:t> </a:t>
            </a:r>
            <a:r>
              <a:rPr lang="fr-FR" altLang="fr-FR" sz="2400" baseline="0" dirty="0">
                <a:solidFill>
                  <a:schemeClr val="bg1"/>
                </a:solidFill>
              </a:rPr>
              <a:t>l</a:t>
            </a:r>
            <a:r>
              <a:rPr lang="fr-FR" altLang="fr-FR" sz="2400" baseline="0" dirty="0" smtClean="0">
                <a:solidFill>
                  <a:schemeClr val="bg1"/>
                </a:solidFill>
              </a:rPr>
              <a:t>e plafonnement des quantités de lumière</a:t>
            </a:r>
            <a:endParaRPr lang="fr-FR" sz="2400" baseline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533955" name="Rectangle 3"/>
          <p:cNvSpPr>
            <a:spLocks noGrp="1" noChangeArrowheads="1"/>
          </p:cNvSpPr>
          <p:nvPr>
            <p:ph idx="1"/>
          </p:nvPr>
        </p:nvSpPr>
        <p:spPr>
          <a:xfrm>
            <a:off x="119336" y="916148"/>
            <a:ext cx="12011588" cy="5580620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/>
            </a:solidFill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r>
              <a:rPr lang="fr-FR" sz="2000" b="0" dirty="0" smtClean="0"/>
              <a:t>Flux </a:t>
            </a:r>
            <a:r>
              <a:rPr lang="fr-FR" sz="2000" b="0" dirty="0"/>
              <a:t>lumineux total des </a:t>
            </a:r>
            <a:r>
              <a:rPr lang="fr-FR" sz="2000" dirty="0" smtClean="0">
                <a:solidFill>
                  <a:schemeClr val="bg1"/>
                </a:solidFill>
              </a:rPr>
              <a:t>sources</a:t>
            </a:r>
            <a:r>
              <a:rPr lang="fr-FR" sz="2000" b="0" dirty="0" smtClean="0"/>
              <a:t> </a:t>
            </a:r>
            <a:r>
              <a:rPr lang="fr-FR" sz="2000" b="0" dirty="0"/>
              <a:t>des luminaires (</a:t>
            </a:r>
            <a:r>
              <a:rPr lang="fr-FR" sz="2000" b="0" dirty="0">
                <a:solidFill>
                  <a:schemeClr val="bg1"/>
                </a:solidFill>
              </a:rPr>
              <a:t>lampes, barrettes de </a:t>
            </a:r>
            <a:r>
              <a:rPr lang="fr-FR" sz="2000" b="0" dirty="0" err="1">
                <a:solidFill>
                  <a:schemeClr val="bg1"/>
                </a:solidFill>
              </a:rPr>
              <a:t>LEDs</a:t>
            </a:r>
            <a:r>
              <a:rPr lang="fr-FR" sz="2000" b="0" dirty="0"/>
              <a:t>),                                                                  rapporté à la </a:t>
            </a:r>
            <a:r>
              <a:rPr lang="fr-FR" sz="2000" b="0" dirty="0">
                <a:solidFill>
                  <a:srgbClr val="92D050"/>
                </a:solidFill>
                <a:hlinkClick r:id="rId4"/>
              </a:rPr>
              <a:t>surface destinée à être éclairée</a:t>
            </a:r>
            <a:r>
              <a:rPr lang="fr-FR" sz="2000" b="0" dirty="0"/>
              <a:t>, en lumens par mètre carré </a:t>
            </a:r>
            <a:r>
              <a:rPr lang="fr-FR" sz="2000" b="0" dirty="0" smtClean="0"/>
              <a:t>:</a:t>
            </a:r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 smtClean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1200" b="0" dirty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400" b="0" dirty="0" smtClean="0"/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r>
              <a:rPr lang="fr-FR" sz="1600" b="0" i="1" dirty="0">
                <a:hlinkClick r:id="rId5"/>
              </a:rPr>
              <a:t>Exemple</a:t>
            </a:r>
            <a:r>
              <a:rPr lang="fr-FR" sz="1600" b="0" i="1" dirty="0"/>
              <a:t> de calcul de la </a:t>
            </a:r>
            <a:r>
              <a:rPr lang="fr-FR" sz="1600" b="0" i="1" dirty="0">
                <a:solidFill>
                  <a:schemeClr val="bg1"/>
                </a:solidFill>
              </a:rPr>
              <a:t>Densité Surfacique de Flux Lumineux Installée</a:t>
            </a:r>
            <a:r>
              <a:rPr lang="fr-FR" sz="1600" b="0" i="1" dirty="0">
                <a:solidFill>
                  <a:srgbClr val="92D050"/>
                </a:solidFill>
              </a:rPr>
              <a:t> </a:t>
            </a:r>
            <a:r>
              <a:rPr lang="fr-FR" sz="1600" b="0" i="1" dirty="0">
                <a:solidFill>
                  <a:schemeClr val="bg1"/>
                </a:solidFill>
              </a:rPr>
              <a:t>:</a:t>
            </a: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endParaRPr lang="fr-FR" sz="2000" dirty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 smtClean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 smtClean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 smtClean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/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0" indent="0" eaLnBrk="0" hangingPunct="0">
              <a:spcBef>
                <a:spcPct val="0"/>
              </a:spcBef>
              <a:buClrTx/>
              <a:buSzTx/>
              <a:buNone/>
            </a:pPr>
            <a:endParaRPr lang="fr-FR" altLang="zh-CN" sz="1400" dirty="0">
              <a:effectLst/>
              <a:latin typeface="Arial" panose="020B060402020202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400" dirty="0">
              <a:latin typeface="Tahoma" panose="020B0604030504040204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196873"/>
              </p:ext>
            </p:extLst>
          </p:nvPr>
        </p:nvGraphicFramePr>
        <p:xfrm>
          <a:off x="313902" y="1664934"/>
          <a:ext cx="6048672" cy="1188133"/>
        </p:xfrm>
        <a:graphic>
          <a:graphicData uri="http://schemas.openxmlformats.org/drawingml/2006/table">
            <a:tbl>
              <a:tblPr/>
              <a:tblGrid>
                <a:gridCol w="2952910">
                  <a:extLst>
                    <a:ext uri="{9D8B030D-6E8A-4147-A177-3AD203B41FA5}">
                      <a16:colId xmlns:a16="http://schemas.microsoft.com/office/drawing/2014/main" val="1131962728"/>
                    </a:ext>
                  </a:extLst>
                </a:gridCol>
                <a:gridCol w="1479086">
                  <a:extLst>
                    <a:ext uri="{9D8B030D-6E8A-4147-A177-3AD203B41FA5}">
                      <a16:colId xmlns:a16="http://schemas.microsoft.com/office/drawing/2014/main" val="2109878410"/>
                    </a:ext>
                  </a:extLst>
                </a:gridCol>
                <a:gridCol w="1616676">
                  <a:extLst>
                    <a:ext uri="{9D8B030D-6E8A-4147-A177-3AD203B41FA5}">
                      <a16:colId xmlns:a16="http://schemas.microsoft.com/office/drawing/2014/main" val="2106718713"/>
                    </a:ext>
                  </a:extLst>
                </a:gridCol>
              </a:tblGrid>
              <a:tr h="5579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0" baseline="0" dirty="0" smtClean="0">
                          <a:solidFill>
                            <a:schemeClr val="bg1"/>
                          </a:solidFill>
                          <a:effectLst/>
                        </a:rPr>
                        <a:t>e</a:t>
                      </a:r>
                      <a:r>
                        <a:rPr lang="fr-FR" sz="1600" b="0" dirty="0" smtClean="0">
                          <a:solidFill>
                            <a:schemeClr val="bg1"/>
                          </a:solidFill>
                          <a:effectLst/>
                        </a:rPr>
                        <a:t>n </a:t>
                      </a:r>
                      <a:r>
                        <a:rPr lang="fr-FR" sz="1600" b="0" dirty="0">
                          <a:solidFill>
                            <a:schemeClr val="bg1"/>
                          </a:solidFill>
                          <a:effectLst/>
                        </a:rPr>
                        <a:t>lm/m</a:t>
                      </a:r>
                      <a:r>
                        <a:rPr lang="fr-FR" sz="1600" b="0" baseline="30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fr-FR" sz="1400" b="0" baseline="30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0" dirty="0" smtClean="0">
                          <a:solidFill>
                            <a:schemeClr val="bg1"/>
                          </a:solidFill>
                          <a:effectLst/>
                        </a:rPr>
                        <a:t>En agglomération</a:t>
                      </a:r>
                      <a:endParaRPr lang="fr-FR" sz="1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0" dirty="0" smtClean="0">
                          <a:solidFill>
                            <a:srgbClr val="92D050"/>
                          </a:solidFill>
                          <a:effectLst/>
                        </a:rPr>
                        <a:t> Hors agglomération</a:t>
                      </a:r>
                      <a:endParaRPr lang="fr-FR" sz="1400" b="0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0425209"/>
                  </a:ext>
                </a:extLst>
              </a:tr>
              <a:tr h="3151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chemeClr val="bg1"/>
                          </a:solidFill>
                          <a:effectLst/>
                        </a:rPr>
                        <a:t>   Voirie (publique ou privée)</a:t>
                      </a:r>
                      <a:endParaRPr lang="fr-FR" sz="16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solidFill>
                            <a:schemeClr val="bg1"/>
                          </a:solidFill>
                          <a:effectLst/>
                        </a:rPr>
                        <a:t>&lt; 35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solidFill>
                            <a:srgbClr val="92D050"/>
                          </a:solidFill>
                          <a:effectLst/>
                        </a:rPr>
                        <a:t>&lt; 25</a:t>
                      </a:r>
                      <a:endParaRPr lang="fr-FR" sz="1600" b="1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44017"/>
                  </a:ext>
                </a:extLst>
              </a:tr>
              <a:tr h="3151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chemeClr val="bg1"/>
                          </a:solidFill>
                          <a:effectLst/>
                        </a:rPr>
                        <a:t>   Parcs de stationnement</a:t>
                      </a:r>
                      <a:endParaRPr lang="fr-FR" sz="16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solidFill>
                            <a:schemeClr val="bg1"/>
                          </a:solidFill>
                          <a:effectLst/>
                        </a:rPr>
                        <a:t>&lt; 25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cs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solidFill>
                            <a:srgbClr val="92D050"/>
                          </a:solidFill>
                          <a:effectLst/>
                        </a:rPr>
                        <a:t>&lt; 20</a:t>
                      </a:r>
                      <a:endParaRPr lang="fr-FR" sz="1600" b="1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704570"/>
                  </a:ext>
                </a:extLst>
              </a:tr>
            </a:tbl>
          </a:graphicData>
        </a:graphic>
      </p:graphicFrame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6"/>
          <a:srcRect l="3992" t="13440" r="49704" b="17681"/>
          <a:stretch/>
        </p:blipFill>
        <p:spPr>
          <a:xfrm>
            <a:off x="9360329" y="522646"/>
            <a:ext cx="2722556" cy="2278057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9192344" y="12165"/>
            <a:ext cx="461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baseline="0" dirty="0" smtClean="0">
                <a:solidFill>
                  <a:schemeClr val="bg1"/>
                </a:solidFill>
              </a:rPr>
              <a:t>Les sources : </a:t>
            </a:r>
          </a:p>
          <a:p>
            <a:r>
              <a:rPr lang="fr-FR" sz="1400" i="1" baseline="0" dirty="0" smtClean="0">
                <a:solidFill>
                  <a:schemeClr val="bg1"/>
                </a:solidFill>
              </a:rPr>
              <a:t>barrettes de </a:t>
            </a:r>
            <a:r>
              <a:rPr lang="fr-FR" sz="1400" i="1" baseline="0" dirty="0" err="1" smtClean="0">
                <a:solidFill>
                  <a:schemeClr val="bg1"/>
                </a:solidFill>
              </a:rPr>
              <a:t>LEDs</a:t>
            </a:r>
            <a:r>
              <a:rPr lang="fr-FR" sz="1400" i="1" baseline="0" dirty="0">
                <a:solidFill>
                  <a:schemeClr val="bg1"/>
                </a:solidFill>
              </a:rPr>
              <a:t> </a:t>
            </a:r>
            <a:r>
              <a:rPr lang="fr-FR" sz="1400" i="1" baseline="0" dirty="0" smtClean="0">
                <a:solidFill>
                  <a:schemeClr val="bg1"/>
                </a:solidFill>
                <a:sym typeface="Symbol" panose="05050102010706020507" pitchFamily="18" charset="2"/>
              </a:rPr>
              <a:t>250 lumens/</a:t>
            </a:r>
            <a:r>
              <a:rPr lang="fr-FR" sz="1400" i="1" baseline="0" dirty="0" err="1" smtClean="0">
                <a:solidFill>
                  <a:schemeClr val="bg1"/>
                </a:solidFill>
                <a:sym typeface="Symbol" panose="05050102010706020507" pitchFamily="18" charset="2"/>
              </a:rPr>
              <a:t>led</a:t>
            </a:r>
            <a:endParaRPr lang="fr-FR" sz="1400" i="1" baseline="0" dirty="0">
              <a:solidFill>
                <a:schemeClr val="bg1"/>
              </a:solidFill>
              <a:sym typeface="Symbol" panose="05050102010706020507" pitchFamily="18" charset="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9344591" y="667600"/>
            <a:ext cx="19095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aseline="0" dirty="0" smtClean="0">
                <a:solidFill>
                  <a:srgbClr val="000B12"/>
                </a:solidFill>
                <a:sym typeface="Symbol" panose="05050102010706020507" pitchFamily="18" charset="2"/>
              </a:rPr>
              <a:t>12  3000 lumens</a:t>
            </a:r>
            <a:endParaRPr lang="fr-FR" sz="1400" baseline="0" dirty="0">
              <a:solidFill>
                <a:srgbClr val="000B12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0604122" y="2387635"/>
            <a:ext cx="1620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aseline="0" dirty="0" smtClean="0">
                <a:solidFill>
                  <a:srgbClr val="000B12"/>
                </a:solidFill>
                <a:sym typeface="Symbol" panose="05050102010706020507" pitchFamily="18" charset="2"/>
              </a:rPr>
              <a:t>8  2000 lumens</a:t>
            </a:r>
            <a:endParaRPr lang="fr-FR" sz="1400" baseline="0" dirty="0">
              <a:solidFill>
                <a:srgbClr val="000B12"/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787" y="3399241"/>
            <a:ext cx="3924437" cy="220755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2278" y="3399240"/>
            <a:ext cx="3922199" cy="220629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6002" y="3071898"/>
            <a:ext cx="3309617" cy="2206411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13" name="Rectangle 12"/>
          <p:cNvSpPr/>
          <p:nvPr/>
        </p:nvSpPr>
        <p:spPr>
          <a:xfrm>
            <a:off x="104994" y="5620287"/>
            <a:ext cx="201369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i="1" baseline="0" dirty="0">
                <a:solidFill>
                  <a:schemeClr val="bg1"/>
                </a:solidFill>
              </a:rPr>
              <a:t>Surface à éclairer : </a:t>
            </a:r>
            <a:r>
              <a:rPr lang="fr-FR" sz="1100" b="1" i="1" baseline="0" dirty="0">
                <a:solidFill>
                  <a:srgbClr val="92D050"/>
                </a:solidFill>
              </a:rPr>
              <a:t>15680m</a:t>
            </a:r>
            <a:r>
              <a:rPr lang="fr-FR" sz="1100" b="1" i="1" baseline="30000" dirty="0">
                <a:solidFill>
                  <a:srgbClr val="92D050"/>
                </a:solidFill>
              </a:rPr>
              <a:t>2</a:t>
            </a:r>
            <a:r>
              <a:rPr lang="fr-FR" sz="1100" b="1" i="1" baseline="0" dirty="0">
                <a:solidFill>
                  <a:srgbClr val="92D050"/>
                </a:solidFill>
              </a:rPr>
              <a:t> </a:t>
            </a:r>
            <a:endParaRPr lang="fr-FR" sz="1100" b="1" i="1" baseline="0" dirty="0" smtClean="0">
              <a:solidFill>
                <a:srgbClr val="92D050"/>
              </a:solidFill>
            </a:endParaRPr>
          </a:p>
          <a:p>
            <a:r>
              <a:rPr lang="fr-FR" sz="1050" i="1" baseline="0" dirty="0" smtClean="0">
                <a:solidFill>
                  <a:schemeClr val="bg1"/>
                </a:solidFill>
              </a:rPr>
              <a:t>(</a:t>
            </a:r>
            <a:r>
              <a:rPr lang="fr-FR" sz="1050" i="1" baseline="0" dirty="0">
                <a:solidFill>
                  <a:schemeClr val="bg1"/>
                </a:solidFill>
                <a:hlinkClick r:id="rId10"/>
              </a:rPr>
              <a:t>portail IGN</a:t>
            </a:r>
            <a:r>
              <a:rPr lang="fr-FR" sz="1050" i="1" baseline="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84716" y="5620394"/>
            <a:ext cx="6096000" cy="8848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100" i="1" baseline="0" dirty="0">
                <a:solidFill>
                  <a:schemeClr val="bg1"/>
                </a:solidFill>
              </a:rPr>
              <a:t>34 luminaires avec </a:t>
            </a:r>
            <a:r>
              <a:rPr lang="fr-FR" sz="1100" i="1" baseline="0" dirty="0">
                <a:solidFill>
                  <a:srgbClr val="92D050"/>
                </a:solidFill>
              </a:rPr>
              <a:t>source</a:t>
            </a:r>
            <a:r>
              <a:rPr lang="fr-FR" sz="1100" i="1" baseline="0" dirty="0">
                <a:solidFill>
                  <a:schemeClr val="bg1"/>
                </a:solidFill>
              </a:rPr>
              <a:t> LED de 8590 lumens</a:t>
            </a:r>
          </a:p>
          <a:p>
            <a:r>
              <a:rPr lang="fr-FR" sz="1100" i="1" baseline="0" dirty="0">
                <a:solidFill>
                  <a:schemeClr val="bg1"/>
                </a:solidFill>
              </a:rPr>
              <a:t>34 luminaires avec </a:t>
            </a:r>
            <a:r>
              <a:rPr lang="fr-FR" sz="1100" i="1" baseline="0" dirty="0">
                <a:solidFill>
                  <a:srgbClr val="92D050"/>
                </a:solidFill>
              </a:rPr>
              <a:t>source</a:t>
            </a:r>
            <a:r>
              <a:rPr lang="fr-FR" sz="1100" i="1" baseline="0" dirty="0">
                <a:solidFill>
                  <a:schemeClr val="bg1"/>
                </a:solidFill>
              </a:rPr>
              <a:t> LED de 1710 lumens </a:t>
            </a:r>
          </a:p>
          <a:p>
            <a:endParaRPr lang="fr-FR" sz="600" i="1" baseline="0" dirty="0">
              <a:solidFill>
                <a:schemeClr val="bg1"/>
              </a:solidFill>
            </a:endParaRPr>
          </a:p>
          <a:p>
            <a:r>
              <a:rPr lang="fr-FR" sz="1100" i="1" baseline="0" dirty="0">
                <a:solidFill>
                  <a:schemeClr val="bg1"/>
                </a:solidFill>
              </a:rPr>
              <a:t>34×8590 + 34×1710 = </a:t>
            </a:r>
            <a:r>
              <a:rPr lang="fr-FR" sz="1100" b="1" i="1" baseline="0" dirty="0">
                <a:solidFill>
                  <a:srgbClr val="92D050"/>
                </a:solidFill>
              </a:rPr>
              <a:t>350200 lumens </a:t>
            </a:r>
            <a:endParaRPr lang="fr-FR" sz="1050" i="1" baseline="0" dirty="0">
              <a:solidFill>
                <a:srgbClr val="92D050"/>
              </a:solidFill>
            </a:endParaRPr>
          </a:p>
          <a:p>
            <a:r>
              <a:rPr lang="fr-FR" sz="1050" i="1" baseline="0" dirty="0">
                <a:solidFill>
                  <a:schemeClr val="bg1"/>
                </a:solidFill>
              </a:rPr>
              <a:t>(</a:t>
            </a:r>
            <a:r>
              <a:rPr lang="fr-FR" sz="1050" i="1" baseline="0" dirty="0" err="1">
                <a:solidFill>
                  <a:schemeClr val="bg1"/>
                </a:solidFill>
                <a:hlinkClick r:id="rId11"/>
              </a:rPr>
              <a:t>OpenData</a:t>
            </a:r>
            <a:r>
              <a:rPr lang="fr-FR" sz="1050" i="1" baseline="0" dirty="0">
                <a:solidFill>
                  <a:schemeClr val="bg1"/>
                </a:solidFill>
                <a:hlinkClick r:id="rId11"/>
              </a:rPr>
              <a:t> de la ville de Paris</a:t>
            </a:r>
            <a:r>
              <a:rPr lang="fr-FR" sz="1050" i="1" baseline="0" dirty="0">
                <a:solidFill>
                  <a:schemeClr val="bg1"/>
                </a:solidFill>
              </a:rPr>
              <a:t>)</a:t>
            </a:r>
            <a:endParaRPr lang="fr-FR" sz="1050" i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8605567" y="5268310"/>
                <a:ext cx="4007063" cy="1121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  <a:buClr>
                    <a:srgbClr val="DDAB63"/>
                  </a:buClr>
                  <a:buSzPct val="100000"/>
                </a:pPr>
                <a:r>
                  <a:rPr lang="fr-FR" altLang="fr-FR" sz="1500" b="1" baseline="0" dirty="0" smtClean="0">
                    <a:solidFill>
                      <a:srgbClr val="92D050"/>
                    </a:solidFill>
                    <a:latin typeface="Tahoma" panose="020B0604030504040204" pitchFamily="34" charset="0"/>
                  </a:rPr>
                  <a:t>DSFLI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1500" b="1" i="1" baseline="0" dirty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500" b="1" i="1" baseline="0" dirty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𝟑𝟓𝟎𝟐𝟎𝟎</m:t>
                        </m:r>
                      </m:num>
                      <m:den>
                        <m:r>
                          <a:rPr lang="fr-FR" altLang="fr-FR" sz="1500" b="1" i="1" baseline="0" dirty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𝟏𝟓𝟔𝟖𝟎</m:t>
                        </m:r>
                      </m:den>
                    </m:f>
                  </m:oMath>
                </a14:m>
                <a:r>
                  <a:rPr lang="fr-FR" altLang="fr-FR" sz="1500" b="1" baseline="0" dirty="0">
                    <a:solidFill>
                      <a:srgbClr val="92D050"/>
                    </a:solidFill>
                    <a:latin typeface="Tahoma" panose="020B0604030504040204" pitchFamily="34" charset="0"/>
                  </a:rPr>
                  <a:t> = 22 </a:t>
                </a:r>
                <a:r>
                  <a:rPr lang="fr-FR" altLang="fr-FR" sz="1500" b="1" baseline="0" dirty="0" smtClean="0">
                    <a:solidFill>
                      <a:srgbClr val="92D050"/>
                    </a:solidFill>
                    <a:latin typeface="Tahoma" panose="020B0604030504040204" pitchFamily="34" charset="0"/>
                  </a:rPr>
                  <a:t>lm/m</a:t>
                </a:r>
                <a:r>
                  <a:rPr lang="fr-FR" altLang="fr-FR" sz="1500" b="1" baseline="30000" dirty="0" smtClean="0">
                    <a:solidFill>
                      <a:srgbClr val="92D050"/>
                    </a:solidFill>
                    <a:latin typeface="Tahoma" panose="020B0604030504040204" pitchFamily="34" charset="0"/>
                  </a:rPr>
                  <a:t>2  </a:t>
                </a:r>
                <a:r>
                  <a:rPr lang="fr-FR" altLang="fr-FR" sz="1500" b="1" baseline="0" dirty="0" smtClean="0">
                    <a:solidFill>
                      <a:srgbClr val="92D050"/>
                    </a:solidFill>
                    <a:latin typeface="Tahoma" panose="020B0604030504040204" pitchFamily="34" charset="0"/>
                  </a:rPr>
                  <a:t>&lt;35</a:t>
                </a: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DDAB63"/>
                  </a:buClr>
                  <a:buSzPct val="100000"/>
                </a:pPr>
                <a:r>
                  <a:rPr lang="fr-FR" altLang="fr-FR" sz="1500" baseline="0" dirty="0" smtClean="0">
                    <a:solidFill>
                      <a:schemeClr val="bg1"/>
                    </a:solidFill>
                    <a:latin typeface="Tahoma" panose="020B0604030504040204" pitchFamily="34" charset="0"/>
                  </a:rPr>
                  <a:t>Ce n’est pas un éclairement</a:t>
                </a: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DDAB63"/>
                  </a:buClr>
                  <a:buSzPct val="100000"/>
                </a:pPr>
                <a:r>
                  <a:rPr lang="fr-FR" altLang="fr-FR" sz="1500" baseline="0" dirty="0">
                    <a:solidFill>
                      <a:schemeClr val="bg1"/>
                    </a:solidFill>
                    <a:latin typeface="Tahoma" panose="020B0604030504040204" pitchFamily="34" charset="0"/>
                  </a:rPr>
                  <a:t>C’est une dotation</a:t>
                </a: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DDAB63"/>
                  </a:buClr>
                  <a:buSzPct val="100000"/>
                </a:pPr>
                <a:endParaRPr lang="fr-FR" altLang="fr-FR" sz="1500" baseline="30000" dirty="0" smtClean="0">
                  <a:solidFill>
                    <a:schemeClr val="bg1"/>
                  </a:solidFill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5567" y="5268310"/>
                <a:ext cx="4007063" cy="1121717"/>
              </a:xfrm>
              <a:prstGeom prst="rect">
                <a:avLst/>
              </a:prstGeom>
              <a:blipFill>
                <a:blip r:embed="rId12"/>
                <a:stretch>
                  <a:fillRect l="-60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lèche droite 1"/>
          <p:cNvSpPr/>
          <p:nvPr/>
        </p:nvSpPr>
        <p:spPr>
          <a:xfrm>
            <a:off x="8165370" y="4616604"/>
            <a:ext cx="406741" cy="257011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 descr="Logo_France_Nature_Environnement_20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00" y="6040062"/>
            <a:ext cx="971600" cy="8090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6"/>
          <a:srcRect l="3992" t="13440" r="49704" b="17681"/>
          <a:stretch/>
        </p:blipFill>
        <p:spPr>
          <a:xfrm>
            <a:off x="9297850" y="522646"/>
            <a:ext cx="2722556" cy="2278057"/>
          </a:xfrm>
          <a:prstGeom prst="rect">
            <a:avLst/>
          </a:prstGeom>
        </p:spPr>
      </p:pic>
      <p:sp>
        <p:nvSpPr>
          <p:cNvPr id="22" name="ZoneTexte 21"/>
          <p:cNvSpPr txBox="1"/>
          <p:nvPr/>
        </p:nvSpPr>
        <p:spPr>
          <a:xfrm>
            <a:off x="9267202" y="683160"/>
            <a:ext cx="1909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aseline="0" dirty="0" smtClean="0">
                <a:solidFill>
                  <a:srgbClr val="000B12"/>
                </a:solidFill>
                <a:sym typeface="Symbol" panose="05050102010706020507" pitchFamily="18" charset="2"/>
              </a:rPr>
              <a:t>12  3000 lumens</a:t>
            </a:r>
          </a:p>
          <a:p>
            <a:r>
              <a:rPr lang="fr-FR" sz="1400" baseline="0" dirty="0" smtClean="0">
                <a:solidFill>
                  <a:srgbClr val="000B12"/>
                </a:solidFill>
                <a:sym typeface="Symbol" panose="05050102010706020507" pitchFamily="18" charset="2"/>
              </a:rPr>
              <a:t> 85 m</a:t>
            </a:r>
            <a:r>
              <a:rPr lang="fr-FR" sz="1400" baseline="30000" dirty="0" smtClean="0">
                <a:solidFill>
                  <a:srgbClr val="000B12"/>
                </a:solidFill>
                <a:sym typeface="Symbol" panose="05050102010706020507" pitchFamily="18" charset="2"/>
              </a:rPr>
              <a:t>2</a:t>
            </a:r>
            <a:r>
              <a:rPr lang="fr-FR" sz="1400" baseline="0" dirty="0" smtClean="0">
                <a:solidFill>
                  <a:srgbClr val="000B12"/>
                </a:solidFill>
                <a:sym typeface="Symbol" panose="05050102010706020507" pitchFamily="18" charset="2"/>
              </a:rPr>
              <a:t> minimum</a:t>
            </a:r>
            <a:endParaRPr lang="fr-FR" sz="1400" baseline="0" dirty="0">
              <a:solidFill>
                <a:srgbClr val="000B12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0180716" y="2243496"/>
            <a:ext cx="18691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aseline="0" dirty="0" smtClean="0">
                <a:solidFill>
                  <a:srgbClr val="000B12"/>
                </a:solidFill>
                <a:sym typeface="Symbol" panose="05050102010706020507" pitchFamily="18" charset="2"/>
              </a:rPr>
              <a:t>8  2000 lumens</a:t>
            </a:r>
          </a:p>
          <a:p>
            <a:pPr algn="r"/>
            <a:r>
              <a:rPr lang="fr-FR" sz="1400" baseline="0" dirty="0">
                <a:solidFill>
                  <a:srgbClr val="000B12"/>
                </a:solidFill>
                <a:sym typeface="Symbol" panose="05050102010706020507" pitchFamily="18" charset="2"/>
              </a:rPr>
              <a:t> </a:t>
            </a:r>
            <a:r>
              <a:rPr lang="fr-FR" sz="1400" baseline="0" dirty="0" smtClean="0">
                <a:solidFill>
                  <a:srgbClr val="000B12"/>
                </a:solidFill>
                <a:sym typeface="Symbol" panose="05050102010706020507" pitchFamily="18" charset="2"/>
              </a:rPr>
              <a:t>57 </a:t>
            </a:r>
            <a:r>
              <a:rPr lang="fr-FR" sz="1400" baseline="0" dirty="0">
                <a:solidFill>
                  <a:srgbClr val="000B12"/>
                </a:solidFill>
                <a:sym typeface="Symbol" panose="05050102010706020507" pitchFamily="18" charset="2"/>
              </a:rPr>
              <a:t>m</a:t>
            </a:r>
            <a:r>
              <a:rPr lang="fr-FR" sz="1400" baseline="30000" dirty="0">
                <a:solidFill>
                  <a:srgbClr val="000B12"/>
                </a:solidFill>
                <a:sym typeface="Symbol" panose="05050102010706020507" pitchFamily="18" charset="2"/>
              </a:rPr>
              <a:t>2</a:t>
            </a:r>
            <a:r>
              <a:rPr lang="fr-FR" sz="1400" baseline="0" dirty="0">
                <a:solidFill>
                  <a:srgbClr val="000B12"/>
                </a:solidFill>
                <a:sym typeface="Symbol" panose="05050102010706020507" pitchFamily="18" charset="2"/>
              </a:rPr>
              <a:t> minimum</a:t>
            </a:r>
            <a:endParaRPr lang="fr-FR" sz="1400" baseline="0" dirty="0">
              <a:solidFill>
                <a:srgbClr val="000B12"/>
              </a:solidFill>
            </a:endParaRPr>
          </a:p>
          <a:p>
            <a:endParaRPr lang="fr-FR" sz="1400" baseline="0" dirty="0">
              <a:solidFill>
                <a:srgbClr val="000B12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6466465" y="2381995"/>
            <a:ext cx="2878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baseline="0" dirty="0" smtClean="0">
                <a:solidFill>
                  <a:schemeClr val="bg1"/>
                </a:solidFill>
                <a:sym typeface="Symbol" panose="05050102010706020507" pitchFamily="18" charset="2"/>
              </a:rPr>
              <a:t>85 &amp; 57 m</a:t>
            </a:r>
            <a:r>
              <a:rPr lang="fr-FR" sz="1200" i="1" baseline="30000" dirty="0" smtClean="0">
                <a:solidFill>
                  <a:schemeClr val="bg1"/>
                </a:solidFill>
                <a:sym typeface="Symbol" panose="05050102010706020507" pitchFamily="18" charset="2"/>
              </a:rPr>
              <a:t>2</a:t>
            </a:r>
          </a:p>
          <a:p>
            <a:pPr algn="r"/>
            <a:r>
              <a:rPr lang="fr-FR" sz="1200" i="1" baseline="0" dirty="0" smtClean="0">
                <a:solidFill>
                  <a:schemeClr val="bg1"/>
                </a:solidFill>
                <a:sym typeface="Symbol" panose="05050102010706020507" pitchFamily="18" charset="2"/>
              </a:rPr>
              <a:t>Cas de la prescription &lt;35 lm/m</a:t>
            </a:r>
            <a:r>
              <a:rPr lang="fr-FR" sz="1200" i="1" baseline="30000" dirty="0" smtClean="0">
                <a:solidFill>
                  <a:schemeClr val="bg1"/>
                </a:solidFill>
                <a:sym typeface="Symbol" panose="05050102010706020507" pitchFamily="18" charset="2"/>
              </a:rPr>
              <a:t>2</a:t>
            </a:r>
            <a:endParaRPr lang="fr-FR" sz="1200" i="1" baseline="3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93116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t="441" r="47624" b="1628"/>
          <a:stretch/>
        </p:blipFill>
        <p:spPr>
          <a:xfrm>
            <a:off x="7331847" y="1112479"/>
            <a:ext cx="4875099" cy="5760853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9336" y="124215"/>
            <a:ext cx="7632848" cy="70718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2">
                <a:lumMod val="20000"/>
                <a:lumOff val="80000"/>
              </a:schemeClr>
            </a:solidFill>
          </a:ln>
          <a:effectLst/>
          <a:ex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  <a:noAutofit/>
          </a:bodyPr>
          <a:lstStyle/>
          <a:p>
            <a:pPr marL="85725">
              <a:spcBef>
                <a:spcPts val="600"/>
              </a:spcBef>
              <a:spcAft>
                <a:spcPts val="600"/>
              </a:spcAft>
            </a:pPr>
            <a:r>
              <a:rPr lang="fr-FR" altLang="fr-FR" sz="2400" baseline="0" dirty="0">
                <a:solidFill>
                  <a:schemeClr val="bg1"/>
                </a:solidFill>
                <a:hlinkClick r:id="rId5"/>
              </a:rPr>
              <a:t>Art. 3-II-4</a:t>
            </a:r>
            <a:r>
              <a:rPr lang="fr-FR" altLang="fr-FR" sz="2400" baseline="0" dirty="0">
                <a:solidFill>
                  <a:schemeClr val="bg1"/>
                </a:solidFill>
              </a:rPr>
              <a:t> -</a:t>
            </a:r>
            <a:r>
              <a:rPr lang="fr-FR" altLang="fr-FR" sz="2400" baseline="0" dirty="0" smtClean="0">
                <a:solidFill>
                  <a:schemeClr val="bg1"/>
                </a:solidFill>
              </a:rPr>
              <a:t> </a:t>
            </a:r>
            <a:r>
              <a:rPr lang="fr-FR" altLang="fr-FR" sz="2400" baseline="0" dirty="0">
                <a:solidFill>
                  <a:schemeClr val="bg1"/>
                </a:solidFill>
              </a:rPr>
              <a:t>l</a:t>
            </a:r>
            <a:r>
              <a:rPr lang="fr-FR" altLang="fr-FR" sz="2400" baseline="0" dirty="0" smtClean="0">
                <a:solidFill>
                  <a:schemeClr val="bg1"/>
                </a:solidFill>
              </a:rPr>
              <a:t>e plafonnement des quantités de lumière</a:t>
            </a:r>
            <a:endParaRPr lang="fr-FR" sz="2400" baseline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533955" name="Rectangle 3"/>
          <p:cNvSpPr>
            <a:spLocks noGrp="1" noChangeArrowheads="1"/>
          </p:cNvSpPr>
          <p:nvPr>
            <p:ph idx="1"/>
          </p:nvPr>
        </p:nvSpPr>
        <p:spPr>
          <a:xfrm>
            <a:off x="119336" y="887572"/>
            <a:ext cx="7128792" cy="5941852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/>
            </a:solidFill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r>
              <a:rPr lang="fr-FR" altLang="fr-FR" sz="1800" b="0" dirty="0">
                <a:solidFill>
                  <a:srgbClr val="92D050"/>
                </a:solidFill>
              </a:rPr>
              <a:t>Une </a:t>
            </a:r>
            <a:r>
              <a:rPr lang="fr-FR" altLang="fr-FR" sz="1800" b="0" dirty="0">
                <a:solidFill>
                  <a:srgbClr val="92D050"/>
                </a:solidFill>
                <a:hlinkClick r:id="rId3"/>
              </a:rPr>
              <a:t>étiquette environnementale</a:t>
            </a:r>
            <a:r>
              <a:rPr lang="fr-FR" altLang="fr-FR" sz="1800" b="0" dirty="0">
                <a:solidFill>
                  <a:srgbClr val="92D050"/>
                </a:solidFill>
              </a:rPr>
              <a:t> comme outil de diagnostic et de projet en termes de quantité de lumière </a:t>
            </a:r>
            <a:r>
              <a:rPr lang="fr-FR" sz="1800" b="0" dirty="0">
                <a:solidFill>
                  <a:srgbClr val="92D050"/>
                </a:solidFill>
              </a:rPr>
              <a:t>:</a:t>
            </a:r>
            <a:endParaRPr lang="fr-FR" sz="1200" b="0" dirty="0">
              <a:solidFill>
                <a:srgbClr val="92D050"/>
              </a:solidFill>
            </a:endParaRPr>
          </a:p>
          <a:p>
            <a:pPr>
              <a:spcBef>
                <a:spcPts val="600"/>
              </a:spcBef>
              <a:buClr>
                <a:schemeClr val="accent4"/>
              </a:buClr>
            </a:pPr>
            <a:r>
              <a:rPr lang="fr-FR" sz="1600" b="0" i="1" dirty="0"/>
              <a:t>La classe </a:t>
            </a:r>
            <a:r>
              <a:rPr lang="fr-FR" sz="1600" b="0" i="1" dirty="0">
                <a:solidFill>
                  <a:srgbClr val="FF0000"/>
                </a:solidFill>
              </a:rPr>
              <a:t>« G »</a:t>
            </a:r>
            <a:r>
              <a:rPr lang="fr-FR" sz="1600" b="0" i="1" dirty="0"/>
              <a:t>, &gt;25 lumens/m</a:t>
            </a:r>
            <a:r>
              <a:rPr lang="fr-FR" sz="1600" b="0" i="1" baseline="30000" dirty="0"/>
              <a:t>2</a:t>
            </a:r>
            <a:r>
              <a:rPr lang="fr-FR" sz="1600" b="0" i="1" dirty="0"/>
              <a:t>, est issu du plafond ultime de DSFLI préconisé par France Nature Environnement lors du processus d’élaboration de l’arrêté. </a:t>
            </a:r>
          </a:p>
          <a:p>
            <a:pPr>
              <a:spcBef>
                <a:spcPts val="600"/>
              </a:spcBef>
              <a:buClr>
                <a:schemeClr val="accent4"/>
              </a:buClr>
            </a:pPr>
            <a:r>
              <a:rPr lang="fr-FR" sz="1600" b="0" i="1" dirty="0"/>
              <a:t>La classe </a:t>
            </a:r>
            <a:r>
              <a:rPr lang="fr-FR" sz="1600" b="0" i="1" dirty="0">
                <a:solidFill>
                  <a:srgbClr val="92D050"/>
                </a:solidFill>
              </a:rPr>
              <a:t>« A »</a:t>
            </a:r>
            <a:r>
              <a:rPr lang="fr-FR" sz="1600" b="0" i="1" dirty="0"/>
              <a:t> est inspirée des pratiques observées en Allemagne, où des rues en centre-ville de Berlin, dotées d’installations LED récentes, présentent une DSFLI &lt;6 lumens/m</a:t>
            </a:r>
            <a:r>
              <a:rPr lang="fr-FR" sz="1600" b="0" i="1" baseline="30000" dirty="0"/>
              <a:t>2 </a:t>
            </a:r>
            <a:r>
              <a:rPr lang="fr-FR" sz="1600" b="0" i="1" dirty="0"/>
              <a:t>(</a:t>
            </a:r>
            <a:r>
              <a:rPr lang="fr-FR" sz="1600" b="0" i="1" dirty="0">
                <a:hlinkClick r:id="rId6"/>
              </a:rPr>
              <a:t>impressions visuelles</a:t>
            </a:r>
            <a:r>
              <a:rPr lang="fr-FR" sz="1600" b="0" i="1" dirty="0"/>
              <a:t>). </a:t>
            </a:r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1600" b="0" dirty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1600" b="0" dirty="0" smtClean="0"/>
          </a:p>
          <a:p>
            <a:pPr marL="0" indent="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dirty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 smtClean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 smtClean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 smtClean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/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0" indent="0" eaLnBrk="0" hangingPunct="0">
              <a:spcBef>
                <a:spcPct val="0"/>
              </a:spcBef>
              <a:buClrTx/>
              <a:buSzTx/>
              <a:buNone/>
            </a:pPr>
            <a:endParaRPr lang="fr-FR" altLang="zh-CN" sz="1400" dirty="0">
              <a:effectLst/>
              <a:latin typeface="Arial" panose="020B060402020202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400" dirty="0">
              <a:latin typeface="Tahoma" panose="020B060403050404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769396" y="3653095"/>
            <a:ext cx="2268252" cy="1077218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r>
              <a:rPr lang="fr-FR" altLang="fr-FR" i="1" baseline="0" dirty="0" smtClean="0">
                <a:solidFill>
                  <a:schemeClr val="bg1"/>
                </a:solidFill>
                <a:latin typeface="Tahoma" panose="020B0604030504040204" pitchFamily="34" charset="0"/>
              </a:rPr>
              <a:t>Ce </a:t>
            </a:r>
            <a:r>
              <a:rPr lang="fr-FR" altLang="fr-FR" i="1" baseline="0" dirty="0">
                <a:solidFill>
                  <a:schemeClr val="bg1"/>
                </a:solidFill>
                <a:latin typeface="Tahoma" panose="020B0604030504040204" pitchFamily="34" charset="0"/>
              </a:rPr>
              <a:t>n’est pas un </a:t>
            </a:r>
            <a:r>
              <a:rPr lang="fr-FR" altLang="fr-FR" i="1" baseline="0" dirty="0" smtClean="0">
                <a:solidFill>
                  <a:schemeClr val="bg1"/>
                </a:solidFill>
                <a:latin typeface="Tahoma" panose="020B0604030504040204" pitchFamily="34" charset="0"/>
              </a:rPr>
              <a:t>éclairement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r>
              <a:rPr lang="fr-FR" altLang="fr-FR" i="1" baseline="0" dirty="0">
                <a:solidFill>
                  <a:schemeClr val="bg1"/>
                </a:solidFill>
                <a:latin typeface="Tahoma" panose="020B0604030504040204" pitchFamily="34" charset="0"/>
              </a:rPr>
              <a:t>C’est une </a:t>
            </a:r>
            <a:r>
              <a:rPr lang="fr-FR" altLang="fr-FR" i="1" baseline="0" dirty="0" smtClean="0">
                <a:solidFill>
                  <a:schemeClr val="bg1"/>
                </a:solidFill>
                <a:latin typeface="Tahoma" panose="020B0604030504040204" pitchFamily="34" charset="0"/>
              </a:rPr>
              <a:t>dotation de lumière</a:t>
            </a:r>
            <a:endParaRPr lang="fr-FR" altLang="fr-FR" i="1" baseline="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7"/>
          <a:srcRect l="2175" t="5620" r="2381" b="6182"/>
          <a:stretch/>
        </p:blipFill>
        <p:spPr>
          <a:xfrm>
            <a:off x="253255" y="3250067"/>
            <a:ext cx="6874191" cy="3573219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19" name="ZoneTexte 18"/>
          <p:cNvSpPr txBox="1"/>
          <p:nvPr/>
        </p:nvSpPr>
        <p:spPr>
          <a:xfrm>
            <a:off x="8112224" y="718295"/>
            <a:ext cx="3723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baseline="0" dirty="0" smtClean="0">
                <a:solidFill>
                  <a:srgbClr val="92D050"/>
                </a:solidFill>
                <a:sym typeface="Symbol" panose="05050102010706020507" pitchFamily="18" charset="2"/>
              </a:rPr>
              <a:t>Une étiquette pour la Trame Noire :</a:t>
            </a:r>
            <a:endParaRPr lang="fr-FR" b="1" i="1" baseline="0" dirty="0">
              <a:solidFill>
                <a:srgbClr val="92D05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69536" y="2975861"/>
            <a:ext cx="7078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baseline="0" dirty="0" smtClean="0">
                <a:solidFill>
                  <a:schemeClr val="bg1"/>
                </a:solidFill>
                <a:sym typeface="Symbol" panose="05050102010706020507" pitchFamily="18" charset="2"/>
              </a:rPr>
              <a:t>Paris :                                                                   </a:t>
            </a:r>
            <a:r>
              <a:rPr lang="fr-FR" sz="1400" i="1" baseline="0" dirty="0" smtClean="0">
                <a:solidFill>
                  <a:schemeClr val="bg1"/>
                </a:solidFill>
                <a:sym typeface="Symbol" panose="05050102010706020507" pitchFamily="18" charset="2"/>
              </a:rPr>
              <a:t>	                  </a:t>
            </a:r>
            <a:r>
              <a:rPr lang="fr-FR" sz="1200" baseline="0" dirty="0" smtClean="0">
                <a:solidFill>
                  <a:schemeClr val="bg1"/>
                </a:solidFill>
              </a:rPr>
              <a:t>50mm </a:t>
            </a:r>
            <a:r>
              <a:rPr lang="fr-FR" sz="1200" baseline="0" dirty="0">
                <a:solidFill>
                  <a:schemeClr val="bg1"/>
                </a:solidFill>
              </a:rPr>
              <a:t>f4 1/8s </a:t>
            </a:r>
            <a:r>
              <a:rPr lang="fr-FR" sz="1200" baseline="0" dirty="0" smtClean="0">
                <a:solidFill>
                  <a:schemeClr val="bg1"/>
                </a:solidFill>
              </a:rPr>
              <a:t>800iso</a:t>
            </a:r>
            <a:endParaRPr lang="fr-FR" i="1" baseline="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334812" y="2987318"/>
            <a:ext cx="1493378" cy="33855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r>
              <a:rPr lang="fr-FR" altLang="fr-FR" b="1" baseline="0" dirty="0" smtClean="0">
                <a:solidFill>
                  <a:srgbClr val="92D050"/>
                </a:solidFill>
                <a:latin typeface="Tahoma" panose="020B0604030504040204" pitchFamily="34" charset="0"/>
              </a:rPr>
              <a:t>Trame Noire</a:t>
            </a:r>
            <a:endParaRPr lang="fr-FR" altLang="fr-FR" b="1" baseline="0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sp>
        <p:nvSpPr>
          <p:cNvPr id="2" name="Accolade fermante 1"/>
          <p:cNvSpPr/>
          <p:nvPr/>
        </p:nvSpPr>
        <p:spPr>
          <a:xfrm>
            <a:off x="8818176" y="2639172"/>
            <a:ext cx="206716" cy="1107485"/>
          </a:xfrm>
          <a:prstGeom prst="rightBrace">
            <a:avLst>
              <a:gd name="adj1" fmla="val 43683"/>
              <a:gd name="adj2" fmla="val 47062"/>
            </a:avLst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0860464" y="5831397"/>
            <a:ext cx="1299321" cy="83099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r>
              <a:rPr lang="fr-FR" altLang="fr-FR" b="1" baseline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Plafond de l’arrêté : 35</a:t>
            </a:r>
            <a:endParaRPr lang="fr-FR" altLang="fr-FR" b="1" baseline="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2531604" y="7893496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 flipH="1">
            <a:off x="11532023" y="6486746"/>
            <a:ext cx="0" cy="3365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694936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idx="1"/>
          </p:nvPr>
        </p:nvSpPr>
        <p:spPr>
          <a:xfrm>
            <a:off x="119335" y="0"/>
            <a:ext cx="12034569" cy="6829424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/>
            </a:solidFill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1600" b="0" dirty="0" smtClean="0"/>
          </a:p>
          <a:p>
            <a:pPr marL="0" indent="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dirty="0" smtClean="0"/>
          </a:p>
          <a:p>
            <a:pPr marL="0" indent="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dirty="0"/>
          </a:p>
          <a:p>
            <a:pPr marL="0" indent="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dirty="0" smtClean="0"/>
          </a:p>
          <a:p>
            <a:pPr marL="0" indent="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r>
              <a:rPr lang="fr-FR" sz="2000" dirty="0" smtClean="0"/>
              <a:t>  </a:t>
            </a:r>
            <a:r>
              <a:rPr lang="fr-FR" sz="2000" dirty="0" smtClean="0">
                <a:solidFill>
                  <a:srgbClr val="92D050"/>
                </a:solidFill>
              </a:rPr>
              <a:t>Berlin :</a:t>
            </a:r>
            <a:r>
              <a:rPr lang="fr-FR" sz="2000" dirty="0" smtClean="0"/>
              <a:t> 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r>
              <a:rPr lang="fr-FR" sz="2000" b="0" dirty="0" smtClean="0"/>
              <a:t>  une capitale au niveau d’une </a:t>
            </a:r>
            <a:r>
              <a:rPr lang="fr-FR" sz="2000" dirty="0" smtClean="0">
                <a:solidFill>
                  <a:srgbClr val="92D050"/>
                </a:solidFill>
              </a:rPr>
              <a:t>Trame Noire </a:t>
            </a:r>
            <a:endParaRPr lang="fr-FR" sz="2000" dirty="0">
              <a:solidFill>
                <a:srgbClr val="92D050"/>
              </a:solidFill>
            </a:endParaRPr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 smtClean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 smtClean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 smtClean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2000" b="0" dirty="0"/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0" indent="0" eaLnBrk="0" hangingPunct="0">
              <a:spcBef>
                <a:spcPct val="0"/>
              </a:spcBef>
              <a:buClrTx/>
              <a:buSzTx/>
              <a:buNone/>
            </a:pPr>
            <a:endParaRPr lang="fr-FR" altLang="zh-CN" sz="1400" dirty="0">
              <a:effectLst/>
              <a:latin typeface="Arial" panose="020B060402020202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400" dirty="0">
              <a:latin typeface="Tahoma" panose="020B0604030504040204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134554" y="3354104"/>
            <a:ext cx="3723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baseline="0" dirty="0" err="1" smtClean="0">
                <a:solidFill>
                  <a:schemeClr val="bg1"/>
                </a:solidFill>
              </a:rPr>
              <a:t>Kurfürstendamm</a:t>
            </a:r>
            <a:r>
              <a:rPr lang="fr-FR" i="1" baseline="0" dirty="0" smtClean="0">
                <a:solidFill>
                  <a:schemeClr val="bg1"/>
                </a:solidFill>
              </a:rPr>
              <a:t> :</a:t>
            </a:r>
            <a:endParaRPr lang="fr-FR" i="1" baseline="0" dirty="0">
              <a:solidFill>
                <a:schemeClr val="bg1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25" y="3701408"/>
            <a:ext cx="3994050" cy="26640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854" y="3701408"/>
            <a:ext cx="3994051" cy="26640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842" y="3701408"/>
            <a:ext cx="3995999" cy="26640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3" name="ZoneTexte 12"/>
          <p:cNvSpPr txBox="1"/>
          <p:nvPr/>
        </p:nvSpPr>
        <p:spPr>
          <a:xfrm>
            <a:off x="133625" y="3321841"/>
            <a:ext cx="3723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baseline="0" dirty="0" smtClean="0">
                <a:solidFill>
                  <a:schemeClr val="bg1"/>
                </a:solidFill>
              </a:rPr>
              <a:t>Alexander </a:t>
            </a:r>
            <a:r>
              <a:rPr lang="fr-FR" i="1" baseline="0" dirty="0" err="1" smtClean="0">
                <a:solidFill>
                  <a:schemeClr val="bg1"/>
                </a:solidFill>
              </a:rPr>
              <a:t>Platz</a:t>
            </a:r>
            <a:r>
              <a:rPr lang="fr-FR" i="1" baseline="0" dirty="0" smtClean="0">
                <a:solidFill>
                  <a:schemeClr val="bg1"/>
                </a:solidFill>
              </a:rPr>
              <a:t> :</a:t>
            </a:r>
            <a:endParaRPr lang="fr-FR" i="1" baseline="0" dirty="0">
              <a:solidFill>
                <a:schemeClr val="bg1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176" y="110799"/>
            <a:ext cx="5677088" cy="319070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9335" y="110799"/>
            <a:ext cx="7632848" cy="70718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2">
                <a:lumMod val="20000"/>
                <a:lumOff val="80000"/>
              </a:schemeClr>
            </a:solidFill>
          </a:ln>
          <a:effectLst/>
          <a:ex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  <a:noAutofit/>
          </a:bodyPr>
          <a:lstStyle/>
          <a:p>
            <a:pPr marL="85725">
              <a:spcBef>
                <a:spcPts val="600"/>
              </a:spcBef>
              <a:spcAft>
                <a:spcPts val="600"/>
              </a:spcAft>
            </a:pPr>
            <a:r>
              <a:rPr lang="fr-FR" altLang="fr-FR" sz="2400" baseline="0" dirty="0">
                <a:solidFill>
                  <a:schemeClr val="bg1"/>
                </a:solidFill>
                <a:hlinkClick r:id="rId7"/>
              </a:rPr>
              <a:t>Art. 3-II-4</a:t>
            </a:r>
            <a:r>
              <a:rPr lang="fr-FR" altLang="fr-FR" sz="2400" baseline="0" dirty="0">
                <a:solidFill>
                  <a:schemeClr val="bg1"/>
                </a:solidFill>
              </a:rPr>
              <a:t> -</a:t>
            </a:r>
            <a:r>
              <a:rPr lang="fr-FR" altLang="fr-FR" sz="2400" baseline="0" dirty="0" smtClean="0">
                <a:solidFill>
                  <a:schemeClr val="bg1"/>
                </a:solidFill>
              </a:rPr>
              <a:t> </a:t>
            </a:r>
            <a:r>
              <a:rPr lang="fr-FR" altLang="fr-FR" sz="2400" baseline="0" dirty="0">
                <a:solidFill>
                  <a:schemeClr val="bg1"/>
                </a:solidFill>
              </a:rPr>
              <a:t>l</a:t>
            </a:r>
            <a:r>
              <a:rPr lang="fr-FR" altLang="fr-FR" sz="2400" baseline="0" dirty="0" smtClean="0">
                <a:solidFill>
                  <a:schemeClr val="bg1"/>
                </a:solidFill>
              </a:rPr>
              <a:t>e plafonnement des quantités de lumière</a:t>
            </a:r>
            <a:endParaRPr lang="fr-FR" sz="2400" baseline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135483" y="3353119"/>
            <a:ext cx="3723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baseline="0" dirty="0" smtClean="0">
                <a:solidFill>
                  <a:schemeClr val="bg1"/>
                </a:solidFill>
              </a:rPr>
              <a:t>Quartiers d’habitation :</a:t>
            </a:r>
            <a:endParaRPr lang="fr-FR" i="1" baseline="0" dirty="0">
              <a:solidFill>
                <a:schemeClr val="bg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19334" y="6449282"/>
            <a:ext cx="3723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aseline="0" dirty="0">
                <a:solidFill>
                  <a:schemeClr val="bg1"/>
                </a:solidFill>
              </a:rPr>
              <a:t>50mm f4 1/8s </a:t>
            </a:r>
            <a:r>
              <a:rPr lang="fr-FR" baseline="0" dirty="0" smtClean="0">
                <a:solidFill>
                  <a:schemeClr val="bg1"/>
                </a:solidFill>
              </a:rPr>
              <a:t>800iso</a:t>
            </a:r>
            <a:endParaRPr lang="fr-FR" i="1" baseline="0" dirty="0">
              <a:solidFill>
                <a:schemeClr val="bg1"/>
              </a:solidFill>
            </a:endParaRPr>
          </a:p>
        </p:txBody>
      </p:sp>
      <p:pic>
        <p:nvPicPr>
          <p:cNvPr id="21" name="Image 20" descr="Logo_France_Nature_Environnement_20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00" y="6040062"/>
            <a:ext cx="971600" cy="8090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6" name="ZoneTexte 15"/>
          <p:cNvSpPr txBox="1"/>
          <p:nvPr/>
        </p:nvSpPr>
        <p:spPr>
          <a:xfrm>
            <a:off x="8198377" y="3742188"/>
            <a:ext cx="3723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baseline="0" dirty="0" smtClean="0">
                <a:solidFill>
                  <a:srgbClr val="92D050"/>
                </a:solidFill>
              </a:rPr>
              <a:t>DSFLI &lt;5 lm/m</a:t>
            </a:r>
            <a:r>
              <a:rPr lang="fr-FR" i="1" baseline="30000" dirty="0" smtClean="0">
                <a:solidFill>
                  <a:srgbClr val="92D050"/>
                </a:solidFill>
              </a:rPr>
              <a:t>2</a:t>
            </a:r>
            <a:endParaRPr lang="fr-FR" i="1" baseline="300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76659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24001" y="100360"/>
            <a:ext cx="184731" cy="25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0" y="905115"/>
            <a:ext cx="12192000" cy="5676139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4"/>
            </a:solidFill>
          </a:ln>
        </p:spPr>
        <p:txBody>
          <a:bodyPr vert="horz" lIns="92075" tIns="46038" rIns="92075" bIns="4603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571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altLang="fr-FR" sz="100" b="0" baseline="0" dirty="0" smtClean="0"/>
          </a:p>
          <a:p>
            <a:pPr marL="85725" indent="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rgbClr val="DDAB63"/>
              </a:buClr>
              <a:buSzPct val="100000"/>
              <a:buNone/>
            </a:pPr>
            <a:r>
              <a:rPr lang="fr-FR" altLang="fr-FR" sz="1800" baseline="0" dirty="0"/>
              <a:t>L</a:t>
            </a:r>
            <a:r>
              <a:rPr lang="fr-FR" altLang="fr-FR" sz="1800" baseline="0" dirty="0" smtClean="0"/>
              <a:t>’offre des fabricants de luminaires                                                                                                                                 s’est conformée aux </a:t>
            </a:r>
            <a:r>
              <a:rPr lang="fr-FR" altLang="fr-FR" sz="1800" baseline="0" dirty="0" smtClean="0">
                <a:solidFill>
                  <a:srgbClr val="92D050"/>
                </a:solidFill>
              </a:rPr>
              <a:t>prescriptions</a:t>
            </a:r>
            <a:r>
              <a:rPr lang="fr-FR" altLang="fr-FR" sz="1800" baseline="0" dirty="0" smtClean="0"/>
              <a:t> :</a:t>
            </a:r>
          </a:p>
          <a:p>
            <a:pPr marL="85725" indent="0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  <a:buClr>
                <a:srgbClr val="DDAB63"/>
              </a:buClr>
              <a:buSzPct val="100000"/>
              <a:buNone/>
            </a:pPr>
            <a:r>
              <a:rPr lang="fr-FR" altLang="fr-FR" sz="1800" baseline="0" dirty="0"/>
              <a:t>D</a:t>
            </a:r>
            <a:r>
              <a:rPr lang="fr-FR" altLang="fr-FR" sz="1800" baseline="0" dirty="0" smtClean="0"/>
              <a:t>eux points de </a:t>
            </a:r>
            <a:r>
              <a:rPr lang="fr-FR" altLang="fr-FR" sz="1800" baseline="0" dirty="0" smtClean="0">
                <a:solidFill>
                  <a:srgbClr val="92D050"/>
                </a:solidFill>
              </a:rPr>
              <a:t>VIGILANCE </a:t>
            </a:r>
            <a:r>
              <a:rPr lang="fr-FR" altLang="fr-FR" sz="1800" baseline="0" dirty="0" smtClean="0"/>
              <a:t>:</a:t>
            </a:r>
            <a:endParaRPr lang="fr-FR" altLang="fr-FR" sz="100" baseline="0" dirty="0" smtClean="0"/>
          </a:p>
          <a:p>
            <a:pPr marL="357188" indent="-2714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2D050"/>
              </a:buClr>
              <a:buSzPct val="100000"/>
              <a:buFont typeface="+mj-lt"/>
              <a:buAutoNum type="arabicPeriod"/>
            </a:pPr>
            <a:r>
              <a:rPr lang="fr-FR" altLang="fr-FR" sz="1800" baseline="0" dirty="0" smtClean="0"/>
              <a:t>L</a:t>
            </a:r>
            <a:r>
              <a:rPr lang="fr-FR" altLang="fr-FR" sz="1800" b="0" baseline="0" dirty="0" smtClean="0"/>
              <a:t>’éclairage de style est dans un régime de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dérogation (&lt;4% vers le haut) ; </a:t>
            </a:r>
          </a:p>
          <a:p>
            <a:pPr marL="0" indent="363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None/>
            </a:pPr>
            <a:r>
              <a:rPr lang="fr-FR" altLang="fr-FR" sz="1800" baseline="0" dirty="0">
                <a:solidFill>
                  <a:srgbClr val="92D050"/>
                </a:solidFill>
              </a:rPr>
              <a:t>L</a:t>
            </a:r>
            <a:r>
              <a:rPr lang="fr-FR" altLang="fr-FR" sz="1800" baseline="0" dirty="0" smtClean="0">
                <a:solidFill>
                  <a:srgbClr val="92D050"/>
                </a:solidFill>
              </a:rPr>
              <a:t>es modèles SANS VITRES sont conformes</a:t>
            </a:r>
            <a:r>
              <a:rPr lang="fr-FR" altLang="fr-FR" sz="1800" b="0" baseline="0" dirty="0" smtClean="0"/>
              <a:t> (&lt;1% vers le haut)</a:t>
            </a:r>
            <a:endParaRPr lang="fr-FR" altLang="fr-FR" sz="1800" baseline="0" dirty="0" smtClean="0">
              <a:solidFill>
                <a:srgbClr val="92D050"/>
              </a:solidFill>
            </a:endParaRPr>
          </a:p>
          <a:p>
            <a:pPr marL="357188" indent="-271463">
              <a:lnSpc>
                <a:spcPct val="100000"/>
              </a:lnSpc>
              <a:spcBef>
                <a:spcPts val="1200"/>
              </a:spcBef>
              <a:spcAft>
                <a:spcPts val="300"/>
              </a:spcAft>
              <a:buClr>
                <a:srgbClr val="92D050"/>
              </a:buClr>
              <a:buSzPct val="100000"/>
              <a:buFont typeface="+mj-lt"/>
              <a:buAutoNum type="arabicPeriod" startAt="2"/>
            </a:pPr>
            <a:r>
              <a:rPr lang="fr-FR" altLang="fr-FR" sz="1800" baseline="0" dirty="0" smtClean="0">
                <a:solidFill>
                  <a:srgbClr val="92D050"/>
                </a:solidFill>
              </a:rPr>
              <a:t>L’OBLIGATION DE RÉGLAGE DE L’ORIENTATION</a:t>
            </a:r>
            <a:r>
              <a:rPr lang="fr-FR" altLang="fr-FR" sz="1800" b="0" baseline="0" dirty="0" smtClean="0"/>
              <a:t> (</a:t>
            </a:r>
            <a:r>
              <a:rPr lang="fr-FR" altLang="fr-FR" sz="1800" baseline="0" dirty="0" smtClean="0">
                <a:solidFill>
                  <a:schemeClr val="bg1"/>
                </a:solidFill>
              </a:rPr>
              <a:t>prescriptions rétroactives </a:t>
            </a:r>
            <a:r>
              <a:rPr lang="fr-FR" altLang="fr-FR" sz="1800" b="0" baseline="0" dirty="0" smtClean="0">
                <a:hlinkClick r:id="rId3"/>
              </a:rPr>
              <a:t>art. 8</a:t>
            </a:r>
            <a:r>
              <a:rPr lang="fr-FR" altLang="fr-FR" sz="1800" b="0" baseline="0" dirty="0" smtClean="0"/>
              <a:t>)                                                                                                   </a:t>
            </a:r>
          </a:p>
          <a:p>
            <a:pPr marL="700087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99000"/>
              <a:buFont typeface="Wingdings" panose="05000000000000000000" pitchFamily="2" charset="2"/>
              <a:buChar char="q"/>
            </a:pPr>
            <a:r>
              <a:rPr lang="fr-FR" altLang="fr-FR" sz="1400" b="0" baseline="0" dirty="0" smtClean="0"/>
              <a:t>exercice du pouvoir de police du Maire sur le domaine privé ;</a:t>
            </a:r>
          </a:p>
          <a:p>
            <a:pPr marL="700087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99000"/>
              <a:buFont typeface="Wingdings" panose="05000000000000000000" pitchFamily="2" charset="2"/>
              <a:buChar char="q"/>
            </a:pPr>
            <a:r>
              <a:rPr lang="fr-FR" altLang="fr-FR" sz="1400" b="0" baseline="0" dirty="0" smtClean="0"/>
              <a:t>en </a:t>
            </a:r>
            <a:r>
              <a:rPr lang="fr-FR" altLang="fr-FR" sz="1400" b="0" baseline="0" dirty="0"/>
              <a:t>pratique, </a:t>
            </a:r>
            <a:r>
              <a:rPr lang="fr-FR" altLang="fr-FR" sz="1400" baseline="0" dirty="0" smtClean="0">
                <a:solidFill>
                  <a:srgbClr val="92D050"/>
                </a:solidFill>
              </a:rPr>
              <a:t>orientation des luminaires et projecteurs à l’horizontale :</a:t>
            </a:r>
          </a:p>
          <a:p>
            <a:pPr marL="700087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99000"/>
              <a:buFont typeface="Wingdings" panose="05000000000000000000" pitchFamily="2" charset="2"/>
              <a:buChar char="q"/>
            </a:pPr>
            <a:r>
              <a:rPr lang="fr-FR" altLang="fr-FR" sz="1400" b="0" baseline="0" dirty="0" smtClean="0">
                <a:solidFill>
                  <a:schemeClr val="bg1"/>
                </a:solidFill>
              </a:rPr>
              <a:t>&amp;</a:t>
            </a:r>
            <a:r>
              <a:rPr lang="fr-FR" altLang="fr-FR" sz="1400" b="0" baseline="0" dirty="0" smtClean="0">
                <a:solidFill>
                  <a:srgbClr val="92D050"/>
                </a:solidFill>
              </a:rPr>
              <a:t> </a:t>
            </a:r>
            <a:r>
              <a:rPr lang="fr-FR" altLang="fr-FR" sz="1400" baseline="0" dirty="0" smtClean="0">
                <a:solidFill>
                  <a:srgbClr val="92D050"/>
                </a:solidFill>
              </a:rPr>
              <a:t>interdiction d’émettre vers le milieu aquatique </a:t>
            </a:r>
            <a:r>
              <a:rPr lang="fr-FR" altLang="fr-FR" sz="1400" b="0" baseline="0" dirty="0" smtClean="0">
                <a:solidFill>
                  <a:srgbClr val="92D050"/>
                </a:solidFill>
              </a:rPr>
              <a:t>(sauf voirie) </a:t>
            </a:r>
            <a:r>
              <a:rPr lang="fr-FR" altLang="fr-FR" sz="1400" b="0" baseline="0" dirty="0" smtClean="0">
                <a:solidFill>
                  <a:schemeClr val="bg1"/>
                </a:solidFill>
              </a:rPr>
              <a:t>(</a:t>
            </a:r>
            <a:r>
              <a:rPr lang="fr-FR" altLang="fr-FR" sz="1400" b="0" baseline="0" dirty="0">
                <a:solidFill>
                  <a:schemeClr val="bg1"/>
                </a:solidFill>
                <a:hlinkClick r:id="rId4"/>
              </a:rPr>
              <a:t>art. </a:t>
            </a:r>
            <a:r>
              <a:rPr lang="fr-FR" altLang="fr-FR" sz="1400" b="0" baseline="0" dirty="0" smtClean="0">
                <a:solidFill>
                  <a:schemeClr val="bg1"/>
                </a:solidFill>
                <a:hlinkClick r:id="rId4"/>
              </a:rPr>
              <a:t>4</a:t>
            </a:r>
            <a:r>
              <a:rPr lang="fr-FR" altLang="fr-FR" sz="1400" b="0" baseline="0" dirty="0" smtClean="0">
                <a:solidFill>
                  <a:schemeClr val="bg1"/>
                </a:solidFill>
              </a:rPr>
              <a:t>)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altLang="fr-FR" sz="1400" b="0" baseline="0" dirty="0"/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endParaRPr lang="fr-FR" altLang="fr-FR" sz="1400" baseline="0" dirty="0" smtClean="0"/>
          </a:p>
        </p:txBody>
      </p:sp>
      <p:sp>
        <p:nvSpPr>
          <p:cNvPr id="9" name="ZoneTexte 8"/>
          <p:cNvSpPr txBox="1"/>
          <p:nvPr/>
        </p:nvSpPr>
        <p:spPr>
          <a:xfrm>
            <a:off x="9863590" y="2099757"/>
            <a:ext cx="19095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aseline="0" dirty="0" smtClean="0">
                <a:solidFill>
                  <a:srgbClr val="000B12"/>
                </a:solidFill>
                <a:sym typeface="Symbol" panose="05050102010706020507" pitchFamily="18" charset="2"/>
              </a:rPr>
              <a:t>12  3000 lumens</a:t>
            </a:r>
            <a:endParaRPr lang="fr-FR" sz="1400" baseline="0" dirty="0">
              <a:solidFill>
                <a:srgbClr val="000B12"/>
              </a:solidFill>
            </a:endParaRPr>
          </a:p>
        </p:txBody>
      </p:sp>
      <p:pic>
        <p:nvPicPr>
          <p:cNvPr id="49" name="Image 48"/>
          <p:cNvPicPr>
            <a:picLocks noChangeAspect="1"/>
          </p:cNvPicPr>
          <p:nvPr/>
        </p:nvPicPr>
        <p:blipFill rotWithShape="1">
          <a:blip r:embed="rId5"/>
          <a:srcRect t="11762" r="9246" b="2830"/>
          <a:stretch/>
        </p:blipFill>
        <p:spPr>
          <a:xfrm>
            <a:off x="5706749" y="945870"/>
            <a:ext cx="6425078" cy="1849004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51" name="Rectangle 50"/>
          <p:cNvSpPr/>
          <p:nvPr/>
        </p:nvSpPr>
        <p:spPr>
          <a:xfrm>
            <a:off x="5726619" y="1007706"/>
            <a:ext cx="2277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i="1" baseline="0" dirty="0" smtClean="0">
                <a:solidFill>
                  <a:schemeClr val="bg1"/>
                </a:solidFill>
              </a:rPr>
              <a:t>Les </a:t>
            </a:r>
            <a:r>
              <a:rPr lang="fr-FR" sz="1200" i="1" baseline="0" dirty="0" smtClean="0">
                <a:solidFill>
                  <a:srgbClr val="92D050"/>
                </a:solidFill>
              </a:rPr>
              <a:t>prescriptions</a:t>
            </a:r>
            <a:r>
              <a:rPr lang="fr-FR" sz="1200" i="1" baseline="0" dirty="0" smtClean="0">
                <a:solidFill>
                  <a:schemeClr val="bg1"/>
                </a:solidFill>
              </a:rPr>
              <a:t> de l’arrêté (schéma à l’échelle) :</a:t>
            </a:r>
            <a:endParaRPr lang="fr-FR" sz="1100" i="1" baseline="0" dirty="0">
              <a:solidFill>
                <a:schemeClr val="bg1"/>
              </a:solidFill>
            </a:endParaRPr>
          </a:p>
        </p:txBody>
      </p:sp>
      <p:cxnSp>
        <p:nvCxnSpPr>
          <p:cNvPr id="52" name="Connecteur droit avec flèche 51"/>
          <p:cNvCxnSpPr/>
          <p:nvPr/>
        </p:nvCxnSpPr>
        <p:spPr>
          <a:xfrm flipV="1">
            <a:off x="4354958" y="1545833"/>
            <a:ext cx="1164978" cy="0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Image 5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4457" y="2868186"/>
            <a:ext cx="1440159" cy="2212563"/>
          </a:xfrm>
          <a:prstGeom prst="rect">
            <a:avLst/>
          </a:prstGeom>
          <a:ln>
            <a:solidFill>
              <a:schemeClr val="accent4"/>
            </a:solidFill>
          </a:ln>
        </p:spPr>
      </p:pic>
      <p:cxnSp>
        <p:nvCxnSpPr>
          <p:cNvPr id="57" name="Connecteur droit avec flèche 56"/>
          <p:cNvCxnSpPr/>
          <p:nvPr/>
        </p:nvCxnSpPr>
        <p:spPr>
          <a:xfrm>
            <a:off x="7425371" y="3045714"/>
            <a:ext cx="3027113" cy="462019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89" name="Image 1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12" t="9660" r="34599" b="683"/>
          <a:stretch/>
        </p:blipFill>
        <p:spPr bwMode="auto">
          <a:xfrm>
            <a:off x="7678120" y="4260056"/>
            <a:ext cx="2056920" cy="2555080"/>
          </a:xfrm>
          <a:prstGeom prst="rect">
            <a:avLst/>
          </a:prstGeom>
          <a:noFill/>
          <a:ln w="9525">
            <a:solidFill>
              <a:schemeClr val="accent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9"/>
          <a:srcRect r="9019"/>
          <a:stretch/>
        </p:blipFill>
        <p:spPr>
          <a:xfrm>
            <a:off x="48753" y="4867426"/>
            <a:ext cx="3153498" cy="1949688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10"/>
          <a:srcRect l="38923" t="44775" r="55510" b="35211"/>
          <a:stretch/>
        </p:blipFill>
        <p:spPr>
          <a:xfrm>
            <a:off x="3260819" y="4867426"/>
            <a:ext cx="964131" cy="1949688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24" t="48522" r="64804" b="45912"/>
          <a:stretch/>
        </p:blipFill>
        <p:spPr>
          <a:xfrm>
            <a:off x="4283518" y="4874953"/>
            <a:ext cx="935925" cy="1951200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29" name="ZoneTexte 28"/>
          <p:cNvSpPr txBox="1"/>
          <p:nvPr/>
        </p:nvSpPr>
        <p:spPr>
          <a:xfrm>
            <a:off x="3749761" y="5353536"/>
            <a:ext cx="206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aseline="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fr-FR" sz="4000" baseline="0" dirty="0">
              <a:solidFill>
                <a:srgbClr val="FF0000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4691124" y="5309393"/>
            <a:ext cx="475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aseline="0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fr-FR" sz="4000" baseline="0" dirty="0">
              <a:solidFill>
                <a:srgbClr val="00B050"/>
              </a:solidFill>
            </a:endParaRPr>
          </a:p>
        </p:txBody>
      </p:sp>
      <p:pic>
        <p:nvPicPr>
          <p:cNvPr id="22" name="Picture 8" descr="Eclairage de façade en ZAC - Tribot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753" y="5057325"/>
            <a:ext cx="2342854" cy="1757811"/>
          </a:xfrm>
          <a:prstGeom prst="rect">
            <a:avLst/>
          </a:prstGeom>
          <a:noFill/>
          <a:ln w="9525">
            <a:solidFill>
              <a:schemeClr val="accent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ZoneTexte 30"/>
          <p:cNvSpPr txBox="1"/>
          <p:nvPr/>
        </p:nvSpPr>
        <p:spPr>
          <a:xfrm>
            <a:off x="8853991" y="4417243"/>
            <a:ext cx="475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aseline="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fr-FR" sz="4000" baseline="0" dirty="0">
              <a:solidFill>
                <a:srgbClr val="FF0000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591353" y="4784581"/>
            <a:ext cx="527024" cy="5299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1122340" y="5049575"/>
            <a:ext cx="2176367" cy="817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" t="30253" r="24228"/>
          <a:stretch/>
        </p:blipFill>
        <p:spPr>
          <a:xfrm>
            <a:off x="9779002" y="5353537"/>
            <a:ext cx="2394907" cy="1469102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15" name="ZoneTexte 14"/>
          <p:cNvSpPr txBox="1"/>
          <p:nvPr/>
        </p:nvSpPr>
        <p:spPr>
          <a:xfrm>
            <a:off x="3199783" y="4620295"/>
            <a:ext cx="2564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baseline="0" dirty="0" smtClean="0">
                <a:solidFill>
                  <a:schemeClr val="bg1"/>
                </a:solidFill>
              </a:rPr>
              <a:t>Avant              Après réglage</a:t>
            </a:r>
            <a:endParaRPr lang="fr-FR" sz="1200" i="1" baseline="0" dirty="0">
              <a:solidFill>
                <a:schemeClr val="bg1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0565238" y="5309393"/>
            <a:ext cx="475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aseline="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fr-FR" sz="4000" baseline="0" dirty="0">
              <a:solidFill>
                <a:srgbClr val="FF0000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6949947" y="5121045"/>
            <a:ext cx="475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aseline="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fr-FR" sz="4000" baseline="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1179888" y="1007706"/>
            <a:ext cx="22775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i="1" baseline="0" dirty="0" smtClean="0">
                <a:solidFill>
                  <a:schemeClr val="bg1"/>
                </a:solidFill>
              </a:rPr>
              <a:t>% de flux</a:t>
            </a:r>
            <a:endParaRPr lang="fr-FR" sz="1100" i="1" baseline="0" dirty="0">
              <a:solidFill>
                <a:schemeClr val="bg1"/>
              </a:solidFill>
            </a:endParaRPr>
          </a:p>
        </p:txBody>
      </p:sp>
      <p:sp>
        <p:nvSpPr>
          <p:cNvPr id="32" name="Rectangle 4"/>
          <p:cNvSpPr>
            <a:spLocks noChangeArrowheads="1"/>
          </p:cNvSpPr>
          <p:nvPr/>
        </p:nvSpPr>
        <p:spPr bwMode="auto">
          <a:xfrm>
            <a:off x="38966" y="115086"/>
            <a:ext cx="9045366" cy="70718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2">
                <a:lumMod val="20000"/>
                <a:lumOff val="80000"/>
              </a:schemeClr>
            </a:solidFill>
          </a:ln>
          <a:effectLst/>
          <a:ex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  <a:noAutofit/>
          </a:bodyPr>
          <a:lstStyle/>
          <a:p>
            <a:pPr marL="85725">
              <a:spcBef>
                <a:spcPts val="600"/>
              </a:spcBef>
              <a:spcAft>
                <a:spcPts val="600"/>
              </a:spcAft>
            </a:pPr>
            <a:r>
              <a:rPr lang="fr-FR" altLang="fr-FR" sz="2400" baseline="0" dirty="0" smtClean="0">
                <a:solidFill>
                  <a:schemeClr val="bg1"/>
                </a:solidFill>
                <a:hlinkClick r:id="rId15"/>
              </a:rPr>
              <a:t>Art. 3-II-1</a:t>
            </a:r>
            <a:r>
              <a:rPr lang="fr-FR" altLang="fr-FR" sz="2400" baseline="0" dirty="0" smtClean="0">
                <a:solidFill>
                  <a:schemeClr val="bg1"/>
                </a:solidFill>
              </a:rPr>
              <a:t>, </a:t>
            </a:r>
            <a:r>
              <a:rPr lang="fr-FR" altLang="fr-FR" sz="2400" baseline="0" dirty="0" smtClean="0">
                <a:solidFill>
                  <a:schemeClr val="bg1"/>
                </a:solidFill>
                <a:hlinkClick r:id="rId15"/>
              </a:rPr>
              <a:t>art. 3-II-2</a:t>
            </a:r>
            <a:r>
              <a:rPr lang="fr-FR" altLang="fr-FR" sz="2400" baseline="0" dirty="0" smtClean="0">
                <a:solidFill>
                  <a:schemeClr val="bg1"/>
                </a:solidFill>
              </a:rPr>
              <a:t> </a:t>
            </a:r>
            <a:r>
              <a:rPr lang="fr-FR" altLang="fr-FR" sz="2400" baseline="0" dirty="0">
                <a:solidFill>
                  <a:schemeClr val="bg1"/>
                </a:solidFill>
              </a:rPr>
              <a:t>&amp; </a:t>
            </a:r>
            <a:r>
              <a:rPr lang="fr-FR" altLang="fr-FR" sz="2400" baseline="0" dirty="0">
                <a:solidFill>
                  <a:schemeClr val="bg1"/>
                </a:solidFill>
                <a:hlinkClick r:id="rId3"/>
              </a:rPr>
              <a:t>art. 8</a:t>
            </a:r>
            <a:r>
              <a:rPr lang="fr-FR" altLang="fr-FR" sz="2400" baseline="0" dirty="0">
                <a:solidFill>
                  <a:schemeClr val="bg1"/>
                </a:solidFill>
              </a:rPr>
              <a:t> - L’orientation des flux de </a:t>
            </a:r>
            <a:r>
              <a:rPr lang="fr-FR" altLang="fr-FR" sz="2400" baseline="0" dirty="0" smtClean="0">
                <a:solidFill>
                  <a:schemeClr val="bg1"/>
                </a:solidFill>
              </a:rPr>
              <a:t>lumière</a:t>
            </a:r>
            <a:endParaRPr lang="fr-FR" altLang="fr-FR" sz="24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90194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24001" y="100360"/>
            <a:ext cx="184731" cy="25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19334" y="944724"/>
            <a:ext cx="11953330" cy="573721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2"/>
            </a:solidFill>
          </a:ln>
        </p:spPr>
        <p:txBody>
          <a:bodyPr vert="horz" lIns="92075" tIns="46038" rIns="92075" bIns="4603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5737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accent4"/>
              </a:buClr>
              <a:buSzPct val="100000"/>
              <a:buNone/>
            </a:pPr>
            <a:endParaRPr lang="fr-FR" altLang="fr-FR" sz="500" b="0" baseline="0" dirty="0" smtClean="0">
              <a:solidFill>
                <a:srgbClr val="92D050"/>
              </a:solidFill>
            </a:endParaRPr>
          </a:p>
          <a:p>
            <a:pPr marL="185737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00000"/>
              <a:buNone/>
            </a:pPr>
            <a:r>
              <a:rPr lang="fr-FR" altLang="fr-FR" sz="2700" b="0" baseline="0" dirty="0" smtClean="0">
                <a:solidFill>
                  <a:srgbClr val="92D050"/>
                </a:solidFill>
              </a:rPr>
              <a:t>Des prescriptions d’extinction </a:t>
            </a:r>
            <a:r>
              <a:rPr lang="fr-FR" altLang="fr-FR" sz="2700" b="0" baseline="0" dirty="0" smtClean="0"/>
              <a:t>qui complètent l’arrêté du 25 janvier 2013 :</a:t>
            </a:r>
          </a:p>
          <a:p>
            <a:pPr marL="542925" indent="-357188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4"/>
              </a:buClr>
              <a:buSzPct val="100000"/>
            </a:pPr>
            <a:r>
              <a:rPr lang="fr-FR" altLang="fr-FR" sz="2000" b="0" baseline="0" dirty="0" smtClean="0">
                <a:solidFill>
                  <a:schemeClr val="bg1"/>
                </a:solidFill>
              </a:rPr>
              <a:t>Au </a:t>
            </a:r>
            <a:r>
              <a:rPr lang="fr-FR" altLang="fr-FR" sz="2000" b="0" baseline="0" dirty="0">
                <a:solidFill>
                  <a:schemeClr val="bg1"/>
                </a:solidFill>
              </a:rPr>
              <a:t>plus tard 1 HEURE </a:t>
            </a:r>
            <a:r>
              <a:rPr lang="fr-FR" altLang="fr-FR" sz="2000" b="0" baseline="0" dirty="0" smtClean="0">
                <a:solidFill>
                  <a:schemeClr val="bg1"/>
                </a:solidFill>
              </a:rPr>
              <a:t>après la fermeture ou la cessation de l’activité : </a:t>
            </a:r>
          </a:p>
          <a:p>
            <a:pPr marL="1000125" lvl="1" indent="-3571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SzPct val="100000"/>
            </a:pPr>
            <a:r>
              <a:rPr lang="fr-FR" altLang="fr-FR" sz="1600" b="0" baseline="0" dirty="0" smtClean="0">
                <a:solidFill>
                  <a:srgbClr val="92D050"/>
                </a:solidFill>
              </a:rPr>
              <a:t>LES ÉCLAIRAGES EXTÉRIEURS </a:t>
            </a:r>
            <a:r>
              <a:rPr lang="fr-FR" altLang="fr-FR" sz="1600" b="0" baseline="0" dirty="0">
                <a:solidFill>
                  <a:srgbClr val="92D050"/>
                </a:solidFill>
              </a:rPr>
              <a:t>SITUÉS DANS UN ESPACE CLOS </a:t>
            </a:r>
            <a:r>
              <a:rPr lang="fr-FR" altLang="fr-FR" sz="1600" b="0" baseline="0" dirty="0" smtClean="0">
                <a:solidFill>
                  <a:schemeClr val="bg1"/>
                </a:solidFill>
              </a:rPr>
              <a:t>(</a:t>
            </a:r>
            <a:r>
              <a:rPr lang="fr-FR" altLang="fr-FR" sz="1600" b="0" baseline="0" dirty="0" smtClean="0"/>
              <a:t>lié à une activité économique : </a:t>
            </a:r>
            <a:r>
              <a:rPr lang="fr-FR" altLang="fr-FR" sz="1600" b="0" baseline="0" dirty="0" smtClean="0">
                <a:solidFill>
                  <a:schemeClr val="bg1"/>
                </a:solidFill>
              </a:rPr>
              <a:t>entreprises</a:t>
            </a:r>
            <a:r>
              <a:rPr lang="fr-FR" altLang="fr-FR" sz="1600" b="0" baseline="0" dirty="0">
                <a:solidFill>
                  <a:schemeClr val="bg1"/>
                </a:solidFill>
              </a:rPr>
              <a:t>, entrepôts</a:t>
            </a:r>
            <a:r>
              <a:rPr lang="fr-FR" altLang="fr-FR" sz="1600" b="0" baseline="0" dirty="0" smtClean="0">
                <a:solidFill>
                  <a:schemeClr val="bg1"/>
                </a:solidFill>
              </a:rPr>
              <a:t>,…)</a:t>
            </a:r>
          </a:p>
          <a:p>
            <a:pPr marL="1000125" lvl="1" indent="-3571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SzPct val="100000"/>
            </a:pPr>
            <a:r>
              <a:rPr lang="fr-FR" altLang="fr-FR" sz="1600" b="0" baseline="0" dirty="0" smtClean="0">
                <a:solidFill>
                  <a:srgbClr val="92D050"/>
                </a:solidFill>
              </a:rPr>
              <a:t>LES </a:t>
            </a:r>
            <a:r>
              <a:rPr lang="fr-FR" altLang="fr-FR" sz="1600" b="0" baseline="0" dirty="0">
                <a:solidFill>
                  <a:srgbClr val="92D050"/>
                </a:solidFill>
              </a:rPr>
              <a:t>PARCS ET </a:t>
            </a:r>
            <a:r>
              <a:rPr lang="fr-FR" altLang="fr-FR" sz="1600" b="0" baseline="0" dirty="0" smtClean="0">
                <a:solidFill>
                  <a:srgbClr val="92D050"/>
                </a:solidFill>
              </a:rPr>
              <a:t>JARDINS</a:t>
            </a:r>
          </a:p>
          <a:p>
            <a:pPr marL="1000125" lvl="1" indent="-3571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SzPct val="100000"/>
            </a:pPr>
            <a:r>
              <a:rPr lang="fr-FR" sz="1600" b="0" baseline="0" dirty="0">
                <a:solidFill>
                  <a:srgbClr val="92D050"/>
                </a:solidFill>
              </a:rPr>
              <a:t>LES ÉCLAIRAGES DES CHANTIERS </a:t>
            </a:r>
            <a:endParaRPr lang="fr-FR" sz="1600" b="0" baseline="0" dirty="0" smtClean="0">
              <a:solidFill>
                <a:srgbClr val="92D050"/>
              </a:solidFill>
            </a:endParaRPr>
          </a:p>
          <a:p>
            <a:pPr marL="1000125" lvl="1" indent="-3571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SzPct val="100000"/>
            </a:pPr>
            <a:r>
              <a:rPr lang="fr-FR" altLang="fr-FR" sz="1600" b="0" baseline="0" dirty="0" smtClean="0"/>
              <a:t>Les </a:t>
            </a:r>
            <a:r>
              <a:rPr lang="fr-FR" altLang="fr-FR" sz="1600" b="0" baseline="0" dirty="0"/>
              <a:t>éclairages intérieurs de locaux à usage professionnel</a:t>
            </a:r>
            <a:endParaRPr lang="fr-FR" altLang="fr-FR" sz="1600" b="0" baseline="0" dirty="0" smtClean="0"/>
          </a:p>
          <a:p>
            <a:pPr marL="542925" indent="-357188">
              <a:lnSpc>
                <a:spcPct val="100000"/>
              </a:lnSpc>
              <a:spcBef>
                <a:spcPts val="1800"/>
              </a:spcBef>
              <a:spcAft>
                <a:spcPts val="300"/>
              </a:spcAft>
              <a:buClr>
                <a:schemeClr val="accent4"/>
              </a:buClr>
              <a:buSzPct val="100000"/>
            </a:pPr>
            <a:r>
              <a:rPr lang="fr-FR" altLang="fr-FR" sz="2000" b="0" baseline="0" dirty="0" smtClean="0">
                <a:solidFill>
                  <a:schemeClr val="bg1"/>
                </a:solidFill>
              </a:rPr>
              <a:t>Au </a:t>
            </a:r>
            <a:r>
              <a:rPr lang="fr-FR" altLang="fr-FR" sz="2000" b="0" baseline="0" dirty="0">
                <a:solidFill>
                  <a:schemeClr val="bg1"/>
                </a:solidFill>
              </a:rPr>
              <a:t>plus tard </a:t>
            </a:r>
            <a:r>
              <a:rPr lang="fr-FR" altLang="fr-FR" sz="2000" b="0" baseline="0" dirty="0" smtClean="0">
                <a:solidFill>
                  <a:schemeClr val="bg1"/>
                </a:solidFill>
              </a:rPr>
              <a:t>2 HEURES après la cessation de l’activité : </a:t>
            </a:r>
          </a:p>
          <a:p>
            <a:pPr marL="1000125" lvl="1" indent="-357188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4"/>
              </a:buClr>
              <a:buSzPct val="100000"/>
            </a:pPr>
            <a:r>
              <a:rPr lang="fr-FR" sz="1600" b="0" baseline="0" dirty="0" smtClean="0">
                <a:solidFill>
                  <a:srgbClr val="92D050"/>
                </a:solidFill>
              </a:rPr>
              <a:t>LES </a:t>
            </a:r>
            <a:r>
              <a:rPr lang="fr-FR" sz="1600" b="0" baseline="0" dirty="0">
                <a:solidFill>
                  <a:srgbClr val="92D050"/>
                </a:solidFill>
              </a:rPr>
              <a:t>ÉCLAIRAGES DES PARCS DE STATIONNEMENT ANNEXÉS À UN LIEU OU </a:t>
            </a:r>
            <a:r>
              <a:rPr lang="fr-FR" sz="1600" b="0" baseline="0" dirty="0" smtClean="0">
                <a:solidFill>
                  <a:srgbClr val="92D050"/>
                </a:solidFill>
              </a:rPr>
              <a:t>ZONE D'ACTIVITÉ </a:t>
            </a:r>
            <a:r>
              <a:rPr lang="fr-FR" sz="1600" b="0" baseline="0" dirty="0" smtClean="0">
                <a:solidFill>
                  <a:schemeClr val="bg1"/>
                </a:solidFill>
              </a:rPr>
              <a:t>(hypermarchés, stades,…) </a:t>
            </a:r>
            <a:endParaRPr lang="fr-FR" altLang="fr-FR" sz="1600" b="0" baseline="0" dirty="0" smtClean="0">
              <a:solidFill>
                <a:schemeClr val="bg1"/>
              </a:solidFill>
            </a:endParaRPr>
          </a:p>
          <a:p>
            <a:pPr marL="542925" indent="-357188">
              <a:lnSpc>
                <a:spcPct val="100000"/>
              </a:lnSpc>
              <a:spcBef>
                <a:spcPts val="1800"/>
              </a:spcBef>
              <a:spcAft>
                <a:spcPts val="300"/>
              </a:spcAft>
              <a:buClr>
                <a:schemeClr val="accent4"/>
              </a:buClr>
              <a:buSzPct val="100000"/>
            </a:pPr>
            <a:r>
              <a:rPr lang="fr-FR" altLang="fr-FR" sz="2000" b="0" baseline="0" dirty="0" smtClean="0">
                <a:solidFill>
                  <a:schemeClr val="bg1"/>
                </a:solidFill>
              </a:rPr>
              <a:t>Avant 1 HEURE DU MATIN :</a:t>
            </a:r>
          </a:p>
          <a:p>
            <a:pPr marL="1000125" lvl="1" indent="-357188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4"/>
              </a:buClr>
              <a:buSzPct val="100000"/>
            </a:pPr>
            <a:r>
              <a:rPr lang="fr-FR" altLang="fr-FR" sz="1600" b="0" baseline="0" dirty="0" smtClean="0">
                <a:solidFill>
                  <a:schemeClr val="bg1"/>
                </a:solidFill>
              </a:rPr>
              <a:t>Les mises en lumière du PATRIMOINE (églises, ponts,…)</a:t>
            </a:r>
          </a:p>
          <a:p>
            <a:pPr marL="1000125" lvl="1" indent="-3571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SzPct val="100000"/>
            </a:pPr>
            <a:r>
              <a:rPr lang="fr-FR" altLang="fr-FR" sz="1600" b="0" baseline="0" dirty="0" smtClean="0">
                <a:solidFill>
                  <a:schemeClr val="bg1"/>
                </a:solidFill>
              </a:rPr>
              <a:t>Les mises en lumière des BÂTIMENTS NON RÉSIDENTIELS (entreprises, commerces, hôtels,…)</a:t>
            </a:r>
          </a:p>
          <a:p>
            <a:pPr marL="1000125" lvl="1" indent="-3571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SzPct val="100000"/>
            </a:pPr>
            <a:r>
              <a:rPr lang="fr-FR" altLang="fr-FR" sz="1600" b="0" baseline="0" dirty="0" smtClean="0"/>
              <a:t>Les </a:t>
            </a:r>
            <a:r>
              <a:rPr lang="fr-FR" altLang="fr-FR" sz="1600" b="0" baseline="0" dirty="0"/>
              <a:t>éclairages de </a:t>
            </a:r>
            <a:r>
              <a:rPr lang="fr-FR" altLang="fr-FR" sz="1600" b="0" baseline="0" dirty="0" smtClean="0"/>
              <a:t>VITRINES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19334" y="100360"/>
            <a:ext cx="3705897" cy="728675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2">
                <a:lumMod val="20000"/>
                <a:lumOff val="80000"/>
              </a:schemeClr>
            </a:solidFill>
          </a:ln>
          <a:effectLst/>
          <a:ex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  <a:noAutofit/>
          </a:bodyPr>
          <a:lstStyle/>
          <a:p>
            <a:pPr marL="85725">
              <a:spcBef>
                <a:spcPts val="600"/>
              </a:spcBef>
              <a:spcAft>
                <a:spcPts val="600"/>
              </a:spcAft>
            </a:pPr>
            <a:r>
              <a:rPr lang="fr-FR" altLang="fr-FR" sz="2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Art. </a:t>
            </a:r>
            <a:r>
              <a:rPr lang="fr-FR" altLang="fr-FR" sz="24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2</a:t>
            </a:r>
            <a:r>
              <a:rPr lang="fr-FR" altLang="fr-FR" sz="24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Les extinctions</a:t>
            </a:r>
            <a:endParaRPr lang="fr-FR" sz="2400" baseline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 descr="Logo_France_Nature_Environnement_20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00" y="6040062"/>
            <a:ext cx="971600" cy="8090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74968442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24001" y="100360"/>
            <a:ext cx="184731" cy="25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87061" y="1011195"/>
            <a:ext cx="7473348" cy="5758749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2"/>
            </a:solidFill>
          </a:ln>
        </p:spPr>
        <p:txBody>
          <a:bodyPr vert="horz" lIns="92075" tIns="46038" rIns="92075" bIns="4603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5715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altLang="fr-FR" sz="100" b="0" baseline="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DAB63"/>
              </a:buClr>
              <a:buSzPct val="100000"/>
              <a:buNone/>
            </a:pPr>
            <a:r>
              <a:rPr lang="fr-FR" altLang="fr-FR" sz="1600" baseline="0" dirty="0" smtClean="0">
                <a:solidFill>
                  <a:srgbClr val="92D050"/>
                </a:solidFill>
              </a:rPr>
              <a:t>Température de couleur</a:t>
            </a:r>
            <a:r>
              <a:rPr lang="fr-FR" altLang="fr-FR" sz="1600" b="0" baseline="0" dirty="0" smtClean="0">
                <a:solidFill>
                  <a:srgbClr val="92D050"/>
                </a:solidFill>
              </a:rPr>
              <a:t> &lt;3000K (&lt;2400K  dans les réserves naturelles et périmètres de protection)</a:t>
            </a:r>
            <a:r>
              <a:rPr lang="fr-FR" altLang="fr-FR" sz="1600" b="0" baseline="0" dirty="0" smtClean="0">
                <a:solidFill>
                  <a:schemeClr val="bg1"/>
                </a:solidFill>
              </a:rPr>
              <a:t>,</a:t>
            </a:r>
            <a:r>
              <a:rPr lang="fr-FR" altLang="fr-FR" sz="1600" b="0" baseline="0" dirty="0" smtClean="0">
                <a:solidFill>
                  <a:srgbClr val="92D050"/>
                </a:solidFill>
              </a:rPr>
              <a:t> </a:t>
            </a:r>
            <a:r>
              <a:rPr lang="fr-FR" altLang="fr-FR" sz="1600" b="0" baseline="0" dirty="0" smtClean="0">
                <a:solidFill>
                  <a:schemeClr val="bg1"/>
                </a:solidFill>
              </a:rPr>
              <a:t>applicable aux</a:t>
            </a:r>
            <a:r>
              <a:rPr lang="fr-FR" altLang="fr-FR" sz="1600" b="0" baseline="0" dirty="0" smtClean="0">
                <a:solidFill>
                  <a:srgbClr val="92D050"/>
                </a:solidFill>
              </a:rPr>
              <a:t> :</a:t>
            </a:r>
          </a:p>
          <a:p>
            <a:pPr marL="357188" indent="-3571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SzPct val="100000"/>
            </a:pPr>
            <a:r>
              <a:rPr lang="fr-FR" altLang="fr-FR" sz="1600" b="0" baseline="0" dirty="0" smtClean="0">
                <a:solidFill>
                  <a:schemeClr val="bg1"/>
                </a:solidFill>
              </a:rPr>
              <a:t>éclairages  de voirie, publique et privée</a:t>
            </a:r>
          </a:p>
          <a:p>
            <a:pPr marL="357188" indent="-3571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SzPct val="100000"/>
            </a:pPr>
            <a:r>
              <a:rPr lang="fr-FR" altLang="fr-FR" sz="1600" b="0" baseline="0" dirty="0" smtClean="0">
                <a:solidFill>
                  <a:schemeClr val="bg1"/>
                </a:solidFill>
              </a:rPr>
              <a:t>parcs </a:t>
            </a:r>
            <a:r>
              <a:rPr lang="fr-FR" altLang="fr-FR" sz="1600" b="0" baseline="0" dirty="0">
                <a:solidFill>
                  <a:schemeClr val="bg1"/>
                </a:solidFill>
              </a:rPr>
              <a:t>de </a:t>
            </a:r>
            <a:r>
              <a:rPr lang="fr-FR" altLang="fr-FR" sz="1600" b="0" baseline="0" dirty="0" smtClean="0">
                <a:solidFill>
                  <a:schemeClr val="bg1"/>
                </a:solidFill>
              </a:rPr>
              <a:t>stationnement</a:t>
            </a:r>
            <a:endParaRPr lang="fr-FR" altLang="fr-FR" sz="1600" b="0" baseline="0" dirty="0">
              <a:solidFill>
                <a:schemeClr val="bg1"/>
              </a:solidFill>
            </a:endParaRPr>
          </a:p>
          <a:p>
            <a:pPr marL="357188" indent="-3571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SzPct val="100000"/>
            </a:pPr>
            <a:r>
              <a:rPr lang="fr-FR" altLang="fr-FR" sz="1600" b="0" baseline="0" dirty="0" smtClean="0">
                <a:solidFill>
                  <a:schemeClr val="bg1"/>
                </a:solidFill>
              </a:rPr>
              <a:t>mises en lumière des bâtiments </a:t>
            </a:r>
            <a:r>
              <a:rPr lang="fr-FR" altLang="fr-FR" sz="1600" b="0" baseline="0" dirty="0">
                <a:solidFill>
                  <a:schemeClr val="bg1"/>
                </a:solidFill>
              </a:rPr>
              <a:t>non </a:t>
            </a:r>
            <a:r>
              <a:rPr lang="fr-FR" altLang="fr-FR" sz="1600" b="0" baseline="0" dirty="0" smtClean="0">
                <a:solidFill>
                  <a:schemeClr val="bg1"/>
                </a:solidFill>
              </a:rPr>
              <a:t>résidentiels</a:t>
            </a:r>
          </a:p>
          <a:p>
            <a:pPr marL="0" lv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r>
              <a:rPr lang="fr-FR" altLang="fr-FR" sz="1600" b="0" baseline="0" dirty="0">
                <a:solidFill>
                  <a:srgbClr val="92D050"/>
                </a:solidFill>
              </a:rPr>
              <a:t>Une </a:t>
            </a:r>
            <a:r>
              <a:rPr lang="fr-FR" altLang="fr-FR" sz="1600" baseline="0" dirty="0">
                <a:solidFill>
                  <a:srgbClr val="92D050"/>
                </a:solidFill>
                <a:hlinkClick r:id="rId3"/>
              </a:rPr>
              <a:t>étiquette </a:t>
            </a:r>
            <a:r>
              <a:rPr lang="fr-FR" altLang="fr-FR" sz="1600" baseline="0" dirty="0" smtClean="0">
                <a:solidFill>
                  <a:srgbClr val="92D050"/>
                </a:solidFill>
                <a:hlinkClick r:id="rId3"/>
              </a:rPr>
              <a:t>environnementale</a:t>
            </a:r>
            <a:r>
              <a:rPr lang="fr-FR" altLang="fr-FR" sz="1600" b="0" baseline="0" dirty="0" smtClean="0">
                <a:solidFill>
                  <a:srgbClr val="92D050"/>
                </a:solidFill>
              </a:rPr>
              <a:t>, </a:t>
            </a:r>
            <a:r>
              <a:rPr lang="fr-FR" altLang="fr-FR" sz="1600" b="0" baseline="0" dirty="0">
                <a:solidFill>
                  <a:srgbClr val="92D050"/>
                </a:solidFill>
              </a:rPr>
              <a:t>en </a:t>
            </a:r>
            <a:r>
              <a:rPr lang="fr-FR" altLang="fr-FR" sz="1600" b="0" baseline="0" dirty="0" smtClean="0">
                <a:solidFill>
                  <a:srgbClr val="92D050"/>
                </a:solidFill>
              </a:rPr>
              <a:t>termes </a:t>
            </a:r>
            <a:r>
              <a:rPr lang="fr-FR" altLang="fr-FR" sz="1600" b="0" baseline="0" dirty="0">
                <a:solidFill>
                  <a:srgbClr val="92D050"/>
                </a:solidFill>
              </a:rPr>
              <a:t>d’impact sur le </a:t>
            </a:r>
            <a:r>
              <a:rPr lang="fr-FR" altLang="fr-FR" sz="1600" b="0" baseline="0" dirty="0" smtClean="0">
                <a:solidFill>
                  <a:srgbClr val="92D050"/>
                </a:solidFill>
              </a:rPr>
              <a:t>vivant, </a:t>
            </a:r>
            <a:r>
              <a:rPr lang="fr-FR" altLang="fr-FR" sz="1600" baseline="0" dirty="0">
                <a:solidFill>
                  <a:srgbClr val="92D050"/>
                </a:solidFill>
              </a:rPr>
              <a:t>comme outil </a:t>
            </a:r>
            <a:r>
              <a:rPr lang="fr-FR" altLang="fr-FR" sz="1600" baseline="0" dirty="0" smtClean="0">
                <a:solidFill>
                  <a:srgbClr val="92D050"/>
                </a:solidFill>
              </a:rPr>
              <a:t>de diagnostic et de projet </a:t>
            </a:r>
            <a:r>
              <a:rPr lang="fr-FR" sz="1600" b="0" baseline="0" dirty="0" smtClean="0">
                <a:solidFill>
                  <a:srgbClr val="92D050"/>
                </a:solidFill>
              </a:rPr>
              <a:t>:</a:t>
            </a:r>
          </a:p>
          <a:p>
            <a:pPr marL="357188" lvl="0" indent="-357188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SzPct val="100000"/>
            </a:pPr>
            <a:r>
              <a:rPr lang="fr-FR" sz="1600" b="0" baseline="0" dirty="0" smtClean="0">
                <a:solidFill>
                  <a:schemeClr val="bg1"/>
                </a:solidFill>
              </a:rPr>
              <a:t>modulation </a:t>
            </a:r>
            <a:r>
              <a:rPr lang="fr-FR" sz="1600" b="0" baseline="0" dirty="0">
                <a:solidFill>
                  <a:schemeClr val="bg1"/>
                </a:solidFill>
              </a:rPr>
              <a:t>selon les espaces </a:t>
            </a:r>
            <a:r>
              <a:rPr lang="fr-FR" sz="1600" b="0" baseline="0" dirty="0" smtClean="0">
                <a:solidFill>
                  <a:schemeClr val="bg1"/>
                </a:solidFill>
              </a:rPr>
              <a:t>(TVB, </a:t>
            </a:r>
            <a:r>
              <a:rPr lang="fr-FR" sz="1600" b="0" baseline="0" dirty="0" smtClean="0">
                <a:solidFill>
                  <a:srgbClr val="92D050"/>
                </a:solidFill>
              </a:rPr>
              <a:t>Trame Noire</a:t>
            </a:r>
            <a:r>
              <a:rPr lang="fr-FR" sz="1600" b="0" baseline="0" dirty="0" smtClean="0">
                <a:solidFill>
                  <a:schemeClr val="bg1"/>
                </a:solidFill>
              </a:rPr>
              <a:t>, centres-villes,…)</a:t>
            </a:r>
            <a:endParaRPr lang="fr-FR" sz="1600" b="0" baseline="0" dirty="0">
              <a:solidFill>
                <a:srgbClr val="92D050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r>
              <a:rPr lang="fr-FR" sz="1600" b="0" baseline="0" dirty="0">
                <a:solidFill>
                  <a:srgbClr val="92D050"/>
                </a:solidFill>
              </a:rPr>
              <a:t>B</a:t>
            </a:r>
            <a:r>
              <a:rPr lang="fr-FR" sz="1600" b="0" baseline="0" dirty="0" smtClean="0">
                <a:solidFill>
                  <a:srgbClr val="92D050"/>
                </a:solidFill>
              </a:rPr>
              <a:t>asses températures, un rendement                                                        énergétique des </a:t>
            </a:r>
            <a:r>
              <a:rPr lang="fr-FR" sz="1600" b="0" baseline="0" dirty="0" err="1" smtClean="0">
                <a:solidFill>
                  <a:srgbClr val="92D050"/>
                </a:solidFill>
              </a:rPr>
              <a:t>LEDs</a:t>
            </a:r>
            <a:r>
              <a:rPr lang="fr-FR" sz="1600" b="0" baseline="0" smtClean="0">
                <a:solidFill>
                  <a:srgbClr val="92D050"/>
                </a:solidFill>
              </a:rPr>
              <a:t> en </a:t>
            </a:r>
            <a:r>
              <a:rPr lang="fr-FR" sz="1600" b="0" baseline="0" dirty="0" smtClean="0">
                <a:solidFill>
                  <a:srgbClr val="92D050"/>
                </a:solidFill>
              </a:rPr>
              <a:t>progrès rapide :</a:t>
            </a:r>
            <a:endParaRPr lang="fr-FR" sz="900" b="0" baseline="0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1400" baseline="0" dirty="0" smtClean="0">
              <a:solidFill>
                <a:schemeClr val="bg1"/>
              </a:solidFill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endParaRPr lang="fr-FR" sz="1600" baseline="0" dirty="0">
              <a:solidFill>
                <a:schemeClr val="bg1"/>
              </a:solidFill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endParaRPr lang="fr-FR" sz="1600" baseline="0" dirty="0" smtClean="0">
              <a:solidFill>
                <a:schemeClr val="bg1"/>
              </a:solidFill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endParaRPr lang="fr-FR" sz="1600" baseline="0" dirty="0" smtClean="0"/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endParaRPr lang="fr-FR" altLang="fr-FR" sz="1600" baseline="0" dirty="0"/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endParaRPr lang="fr-FR" altLang="fr-FR" sz="1600" baseline="0" dirty="0" smtClean="0"/>
          </a:p>
        </p:txBody>
      </p:sp>
      <p:pic>
        <p:nvPicPr>
          <p:cNvPr id="15" name="Image 14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712" y="1628800"/>
            <a:ext cx="4595357" cy="52292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474" y="4600460"/>
            <a:ext cx="3135563" cy="2090068"/>
          </a:xfrm>
          <a:prstGeom prst="rect">
            <a:avLst/>
          </a:prstGeom>
          <a:ln>
            <a:solidFill>
              <a:schemeClr val="accent2"/>
            </a:solidFill>
          </a:ln>
        </p:spPr>
      </p:pic>
      <p:cxnSp>
        <p:nvCxnSpPr>
          <p:cNvPr id="9" name="Connecteur droit avec flèche 8"/>
          <p:cNvCxnSpPr/>
          <p:nvPr/>
        </p:nvCxnSpPr>
        <p:spPr>
          <a:xfrm flipV="1">
            <a:off x="3743365" y="3181255"/>
            <a:ext cx="3634491" cy="0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6584529" y="4277529"/>
            <a:ext cx="1332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baseline="0" dirty="0" smtClean="0">
                <a:solidFill>
                  <a:schemeClr val="bg1"/>
                </a:solidFill>
              </a:rPr>
              <a:t>LED 2700K</a:t>
            </a:r>
            <a:endParaRPr lang="fr-FR" sz="1200" i="1" baseline="0" dirty="0">
              <a:solidFill>
                <a:schemeClr val="bg1"/>
              </a:solidFill>
            </a:endParaRP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375342"/>
              </p:ext>
            </p:extLst>
          </p:nvPr>
        </p:nvGraphicFramePr>
        <p:xfrm>
          <a:off x="188389" y="4600460"/>
          <a:ext cx="3569264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316">
                  <a:extLst>
                    <a:ext uri="{9D8B030D-6E8A-4147-A177-3AD203B41FA5}">
                      <a16:colId xmlns:a16="http://schemas.microsoft.com/office/drawing/2014/main" val="1026652408"/>
                    </a:ext>
                  </a:extLst>
                </a:gridCol>
                <a:gridCol w="892316">
                  <a:extLst>
                    <a:ext uri="{9D8B030D-6E8A-4147-A177-3AD203B41FA5}">
                      <a16:colId xmlns:a16="http://schemas.microsoft.com/office/drawing/2014/main" val="3986205149"/>
                    </a:ext>
                  </a:extLst>
                </a:gridCol>
                <a:gridCol w="892316">
                  <a:extLst>
                    <a:ext uri="{9D8B030D-6E8A-4147-A177-3AD203B41FA5}">
                      <a16:colId xmlns:a16="http://schemas.microsoft.com/office/drawing/2014/main" val="4112709784"/>
                    </a:ext>
                  </a:extLst>
                </a:gridCol>
                <a:gridCol w="892316">
                  <a:extLst>
                    <a:ext uri="{9D8B030D-6E8A-4147-A177-3AD203B41FA5}">
                      <a16:colId xmlns:a16="http://schemas.microsoft.com/office/drawing/2014/main" val="2467216151"/>
                    </a:ext>
                  </a:extLst>
                </a:gridCol>
              </a:tblGrid>
              <a:tr h="242631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3000K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2700K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2400K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2200K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9247206"/>
                  </a:ext>
                </a:extLst>
              </a:tr>
              <a:tr h="242631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91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85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75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73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415508"/>
                  </a:ext>
                </a:extLst>
              </a:tr>
            </a:tbl>
          </a:graphicData>
        </a:graphic>
      </p:graphicFrame>
      <p:sp>
        <p:nvSpPr>
          <p:cNvPr id="17" name="ZoneTexte 16"/>
          <p:cNvSpPr txBox="1"/>
          <p:nvPr/>
        </p:nvSpPr>
        <p:spPr>
          <a:xfrm>
            <a:off x="15679" y="4342118"/>
            <a:ext cx="42285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baseline="0" dirty="0" smtClean="0">
                <a:solidFill>
                  <a:schemeClr val="bg1"/>
                </a:solidFill>
              </a:rPr>
              <a:t>Rendement en </a:t>
            </a:r>
            <a:r>
              <a:rPr lang="fr-FR" sz="1200" b="1" i="1" baseline="0" dirty="0" smtClean="0">
                <a:solidFill>
                  <a:schemeClr val="bg1"/>
                </a:solidFill>
              </a:rPr>
              <a:t>lumens/watt</a:t>
            </a:r>
            <a:r>
              <a:rPr lang="fr-FR" sz="1200" i="1" baseline="0" dirty="0" smtClean="0">
                <a:solidFill>
                  <a:schemeClr val="bg1"/>
                </a:solidFill>
              </a:rPr>
              <a:t> d’une lanterne de style (2021)</a:t>
            </a:r>
            <a:endParaRPr lang="fr-FR" sz="1200" i="1" baseline="0" dirty="0">
              <a:solidFill>
                <a:schemeClr val="bg1"/>
              </a:solidFill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231" y="5389501"/>
            <a:ext cx="1951387" cy="1299586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6" name="ZoneTexte 15"/>
          <p:cNvSpPr txBox="1"/>
          <p:nvPr/>
        </p:nvSpPr>
        <p:spPr>
          <a:xfrm>
            <a:off x="479732" y="6058138"/>
            <a:ext cx="1800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baseline="0" dirty="0" smtClean="0">
                <a:solidFill>
                  <a:schemeClr val="bg1"/>
                </a:solidFill>
              </a:rPr>
              <a:t>SHP</a:t>
            </a:r>
          </a:p>
          <a:p>
            <a:pPr algn="r"/>
            <a:r>
              <a:rPr lang="fr-FR" sz="1200" i="1" baseline="0" dirty="0" smtClean="0">
                <a:solidFill>
                  <a:schemeClr val="bg1"/>
                </a:solidFill>
              </a:rPr>
              <a:t>2200K</a:t>
            </a:r>
          </a:p>
          <a:p>
            <a:pPr algn="r"/>
            <a:r>
              <a:rPr lang="fr-FR" sz="1200" i="1" baseline="0" dirty="0" smtClean="0">
                <a:solidFill>
                  <a:schemeClr val="bg1"/>
                </a:solidFill>
              </a:rPr>
              <a:t>(le parc historique)</a:t>
            </a:r>
            <a:endParaRPr lang="fr-FR" sz="1200" i="1" baseline="0" dirty="0">
              <a:solidFill>
                <a:schemeClr val="bg1"/>
              </a:solidFill>
            </a:endParaRPr>
          </a:p>
        </p:txBody>
      </p:sp>
      <p:sp>
        <p:nvSpPr>
          <p:cNvPr id="1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0775" y="235456"/>
            <a:ext cx="6405757" cy="61206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2">
                <a:lumMod val="20000"/>
                <a:lumOff val="80000"/>
              </a:schemeClr>
            </a:solidFill>
          </a:ln>
          <a:effectLst/>
          <a:ex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  <a:noAutofit/>
          </a:bodyPr>
          <a:lstStyle/>
          <a:p>
            <a:pPr marL="85725">
              <a:spcBef>
                <a:spcPts val="600"/>
              </a:spcBef>
              <a:spcAft>
                <a:spcPts val="600"/>
              </a:spcAft>
            </a:pPr>
            <a:r>
              <a:rPr lang="fr-FR" altLang="fr-FR" sz="2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Art. </a:t>
            </a:r>
            <a:r>
              <a:rPr lang="fr-FR" altLang="fr-FR" sz="24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3.II-3</a:t>
            </a:r>
            <a:r>
              <a:rPr lang="fr-FR" altLang="fr-FR" sz="24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fr-FR" altLang="fr-FR" sz="24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art. 4</a:t>
            </a:r>
            <a:r>
              <a:rPr lang="fr-FR" altLang="fr-FR" sz="24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La limitation du « bleu »</a:t>
            </a:r>
            <a:endParaRPr lang="fr-FR" sz="2400" baseline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228618" y="3403665"/>
            <a:ext cx="1468830" cy="33855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r>
              <a:rPr lang="fr-FR" altLang="fr-FR" b="1" baseline="0" dirty="0" smtClean="0">
                <a:solidFill>
                  <a:srgbClr val="92D050"/>
                </a:solidFill>
                <a:latin typeface="Tahoma" panose="020B0604030504040204" pitchFamily="34" charset="0"/>
              </a:rPr>
              <a:t>Trame Noire</a:t>
            </a:r>
            <a:endParaRPr lang="fr-FR" altLang="fr-FR" b="1" baseline="0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sp>
        <p:nvSpPr>
          <p:cNvPr id="20" name="Accolade fermante 19"/>
          <p:cNvSpPr/>
          <p:nvPr/>
        </p:nvSpPr>
        <p:spPr>
          <a:xfrm>
            <a:off x="9674684" y="2895800"/>
            <a:ext cx="264756" cy="1416797"/>
          </a:xfrm>
          <a:prstGeom prst="rightBrace">
            <a:avLst>
              <a:gd name="adj1" fmla="val 43683"/>
              <a:gd name="adj2" fmla="val 47062"/>
            </a:avLst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4" y="0"/>
            <a:ext cx="4048184" cy="1510164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2" name="Rectangle à coins arrondis 1"/>
          <p:cNvSpPr/>
          <p:nvPr/>
        </p:nvSpPr>
        <p:spPr>
          <a:xfrm>
            <a:off x="8069360" y="0"/>
            <a:ext cx="1605692" cy="1510164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droit avec flèche 22"/>
          <p:cNvCxnSpPr/>
          <p:nvPr/>
        </p:nvCxnSpPr>
        <p:spPr>
          <a:xfrm flipV="1">
            <a:off x="6593764" y="577256"/>
            <a:ext cx="1308625" cy="2124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0963509" y="5852026"/>
            <a:ext cx="1141429" cy="73866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r>
              <a:rPr lang="fr-FR" altLang="fr-FR" sz="1400" b="1" baseline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Plafond de l’arrêté : 3000</a:t>
            </a:r>
            <a:endParaRPr lang="fr-FR" altLang="fr-FR" sz="1400" b="1" baseline="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55530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681" y="239132"/>
            <a:ext cx="2587179" cy="756085"/>
          </a:xfr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1"/>
            </a:solidFill>
          </a:ln>
        </p:spPr>
        <p:txBody>
          <a:bodyPr vert="horz" lIns="92075" tIns="46038" rIns="92075" bIns="46038" rtlCol="0" anchor="ctr">
            <a:normAutofit/>
          </a:bodyPr>
          <a:lstStyle/>
          <a:p>
            <a:pPr fontAlgn="auto">
              <a:spcBef>
                <a:spcPts val="600"/>
              </a:spcBef>
              <a:spcAft>
                <a:spcPts val="600"/>
              </a:spcAft>
            </a:pPr>
            <a:r>
              <a:rPr lang="fr-FR" altLang="fr-FR" sz="3600" dirty="0" smtClean="0"/>
              <a:t>Conclusions</a:t>
            </a:r>
            <a:endParaRPr lang="fr-FR" altLang="fr-FR" sz="3600" b="1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24001" y="100360"/>
            <a:ext cx="184731" cy="25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07923" y="1229868"/>
            <a:ext cx="11984436" cy="536748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2"/>
            </a:solidFill>
          </a:ln>
        </p:spPr>
        <p:txBody>
          <a:bodyPr vert="horz" lIns="92075" tIns="46038" rIns="92075" bIns="4603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571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altLang="fr-FR" sz="100" b="0" baseline="0" dirty="0" smtClean="0"/>
          </a:p>
          <a:p>
            <a:pPr marL="357188" indent="-357188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SzPct val="100000"/>
            </a:pPr>
            <a:r>
              <a:rPr lang="fr-FR" altLang="fr-FR" sz="2000" b="0" baseline="0" dirty="0"/>
              <a:t>Appliquer, </a:t>
            </a:r>
            <a:r>
              <a:rPr lang="fr-FR" altLang="fr-FR" sz="2000" b="0" baseline="0" dirty="0">
                <a:solidFill>
                  <a:srgbClr val="92D050"/>
                </a:solidFill>
              </a:rPr>
              <a:t>faire </a:t>
            </a:r>
            <a:r>
              <a:rPr lang="fr-FR" altLang="fr-FR" sz="2000" b="0" baseline="0" dirty="0" smtClean="0">
                <a:solidFill>
                  <a:srgbClr val="92D050"/>
                </a:solidFill>
              </a:rPr>
              <a:t>appliquer (pouvoir de police du Maire) </a:t>
            </a:r>
          </a:p>
          <a:p>
            <a:pPr marL="814388" lvl="1" indent="-3571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</a:pPr>
            <a:r>
              <a:rPr lang="fr-FR" altLang="fr-FR" sz="1600" b="0" baseline="0" dirty="0" smtClean="0">
                <a:solidFill>
                  <a:schemeClr val="bg1"/>
                </a:solidFill>
              </a:rPr>
              <a:t>la </a:t>
            </a:r>
            <a:r>
              <a:rPr lang="fr-FR" altLang="fr-FR" sz="1600" b="0" baseline="0" dirty="0">
                <a:solidFill>
                  <a:schemeClr val="bg1"/>
                </a:solidFill>
              </a:rPr>
              <a:t>prescription </a:t>
            </a:r>
            <a:r>
              <a:rPr lang="fr-FR" altLang="fr-FR" sz="1600" b="0" baseline="0">
                <a:solidFill>
                  <a:schemeClr val="bg1"/>
                </a:solidFill>
              </a:rPr>
              <a:t>de </a:t>
            </a:r>
            <a:r>
              <a:rPr lang="fr-FR" altLang="fr-FR" sz="1600" b="0" baseline="0" smtClean="0">
                <a:solidFill>
                  <a:schemeClr val="bg1"/>
                </a:solidFill>
              </a:rPr>
              <a:t>réglage </a:t>
            </a:r>
            <a:r>
              <a:rPr lang="fr-FR" altLang="fr-FR" sz="1600" b="0" baseline="0" dirty="0" smtClean="0">
                <a:solidFill>
                  <a:schemeClr val="bg1"/>
                </a:solidFill>
              </a:rPr>
              <a:t>d’orientation </a:t>
            </a:r>
            <a:r>
              <a:rPr lang="fr-FR" altLang="fr-FR" sz="1600" b="0" baseline="0" dirty="0">
                <a:solidFill>
                  <a:schemeClr val="bg1"/>
                </a:solidFill>
              </a:rPr>
              <a:t>des </a:t>
            </a:r>
            <a:r>
              <a:rPr lang="fr-FR" altLang="fr-FR" sz="1600" b="0" baseline="0" dirty="0" smtClean="0">
                <a:solidFill>
                  <a:schemeClr val="bg1"/>
                </a:solidFill>
              </a:rPr>
              <a:t>luminaires</a:t>
            </a:r>
          </a:p>
          <a:p>
            <a:pPr marL="814388" lvl="1" indent="-3571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</a:pPr>
            <a:r>
              <a:rPr lang="fr-FR" altLang="fr-FR" sz="1600" b="0" baseline="0" dirty="0" smtClean="0">
                <a:solidFill>
                  <a:schemeClr val="bg1"/>
                </a:solidFill>
              </a:rPr>
              <a:t>la </a:t>
            </a:r>
            <a:r>
              <a:rPr lang="fr-FR" altLang="fr-FR" sz="1600" b="0" baseline="0" dirty="0">
                <a:solidFill>
                  <a:schemeClr val="bg1"/>
                </a:solidFill>
              </a:rPr>
              <a:t>prescription d’extinction des espaces </a:t>
            </a:r>
            <a:r>
              <a:rPr lang="fr-FR" altLang="fr-FR" sz="1600" b="0" baseline="0" dirty="0" smtClean="0">
                <a:solidFill>
                  <a:schemeClr val="bg1"/>
                </a:solidFill>
              </a:rPr>
              <a:t>clos et des parcs de stationnement                                                                         attenant à une zone d’activité</a:t>
            </a:r>
            <a:endParaRPr lang="fr-FR" altLang="fr-FR" sz="1600" b="0" baseline="0" dirty="0">
              <a:solidFill>
                <a:schemeClr val="bg1"/>
              </a:solidFill>
            </a:endParaRPr>
          </a:p>
          <a:p>
            <a:pPr marL="357188" indent="-357188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SzPct val="100000"/>
            </a:pPr>
            <a:r>
              <a:rPr lang="fr-FR" altLang="fr-FR" sz="2000" b="0" baseline="0" dirty="0" smtClean="0">
                <a:solidFill>
                  <a:srgbClr val="92D050"/>
                </a:solidFill>
              </a:rPr>
              <a:t>Positionner les projets, pas seulement de Trames Noires, en référence aux                                     </a:t>
            </a:r>
            <a:r>
              <a:rPr lang="fr-FR" altLang="fr-FR" sz="2000" b="0" baseline="0" dirty="0" smtClean="0">
                <a:hlinkClick r:id="rId3"/>
              </a:rPr>
              <a:t>étiquettes environnementales</a:t>
            </a:r>
            <a:r>
              <a:rPr lang="fr-FR" altLang="fr-FR" sz="2000" b="0" baseline="0" dirty="0" smtClean="0"/>
              <a:t> </a:t>
            </a:r>
          </a:p>
          <a:p>
            <a:pPr marL="814388" lvl="1" indent="-3571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</a:pPr>
            <a:r>
              <a:rPr lang="fr-FR" altLang="fr-FR" sz="1600" b="0" baseline="0" dirty="0">
                <a:solidFill>
                  <a:schemeClr val="bg1"/>
                </a:solidFill>
              </a:rPr>
              <a:t>de la quantité de lumière</a:t>
            </a:r>
          </a:p>
          <a:p>
            <a:pPr marL="814388" lvl="1" indent="-3571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</a:pPr>
            <a:r>
              <a:rPr lang="fr-FR" altLang="fr-FR" sz="1600" b="0" baseline="0" dirty="0" smtClean="0">
                <a:solidFill>
                  <a:schemeClr val="bg1"/>
                </a:solidFill>
              </a:rPr>
              <a:t>de la couleur de la lumière</a:t>
            </a:r>
            <a:endParaRPr lang="fr-FR" altLang="fr-FR" sz="1600" b="0" baseline="0" dirty="0" smtClean="0"/>
          </a:p>
          <a:p>
            <a:pPr marL="357188" indent="-357188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</a:pPr>
            <a:r>
              <a:rPr lang="fr-FR" altLang="fr-FR" sz="2000" b="0" baseline="0" dirty="0" smtClean="0"/>
              <a:t>Eclairage de style : </a:t>
            </a:r>
            <a:endParaRPr lang="fr-FR" altLang="fr-FR" sz="2000" b="0" baseline="0" dirty="0"/>
          </a:p>
          <a:p>
            <a:pPr marL="806450" indent="-354013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Ø"/>
            </a:pPr>
            <a:r>
              <a:rPr lang="fr-FR" altLang="fr-FR" sz="1600" b="0" baseline="0" dirty="0">
                <a:solidFill>
                  <a:srgbClr val="92D050"/>
                </a:solidFill>
              </a:rPr>
              <a:t>adopter les modèles sans vitres</a:t>
            </a:r>
            <a:endParaRPr lang="fr-FR" altLang="fr-FR" sz="1600" b="0" baseline="0" dirty="0">
              <a:solidFill>
                <a:srgbClr val="92D050"/>
              </a:solidFill>
            </a:endParaRPr>
          </a:p>
          <a:p>
            <a:pPr marL="35560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4"/>
              </a:buClr>
              <a:buSzPct val="100000"/>
              <a:buNone/>
            </a:pPr>
            <a:endParaRPr lang="fr-FR" altLang="fr-FR" sz="2400" i="1" baseline="0" dirty="0" smtClean="0">
              <a:solidFill>
                <a:schemeClr val="bg1"/>
              </a:solidFill>
            </a:endParaRPr>
          </a:p>
          <a:p>
            <a:pPr marL="85725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chemeClr val="accent4"/>
              </a:buClr>
              <a:buSzPct val="100000"/>
              <a:buNone/>
            </a:pPr>
            <a:r>
              <a:rPr lang="fr-FR" altLang="fr-FR" sz="1600" i="1" baseline="0" dirty="0" smtClean="0">
                <a:solidFill>
                  <a:schemeClr val="bg1"/>
                </a:solidFill>
              </a:rPr>
              <a:t>L’insécurité</a:t>
            </a:r>
            <a:r>
              <a:rPr lang="fr-FR" altLang="fr-FR" sz="1600" b="0" i="1" baseline="0" dirty="0" smtClean="0">
                <a:solidFill>
                  <a:schemeClr val="bg1"/>
                </a:solidFill>
              </a:rPr>
              <a:t> la nuit </a:t>
            </a:r>
            <a:r>
              <a:rPr lang="fr-FR" altLang="fr-FR" sz="1600" i="1" baseline="0" dirty="0" smtClean="0">
                <a:solidFill>
                  <a:schemeClr val="bg1"/>
                </a:solidFill>
              </a:rPr>
              <a:t>résulte de la désertion des lieux</a:t>
            </a:r>
            <a:r>
              <a:rPr lang="fr-FR" altLang="fr-FR" sz="1600" b="0" i="1" baseline="0" dirty="0" smtClean="0">
                <a:solidFill>
                  <a:schemeClr val="bg1"/>
                </a:solidFill>
              </a:rPr>
              <a:t>,                                                                                                                 elle n’est pas corrélée aux niveaux d’éclairement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DDAB63"/>
              </a:buClr>
              <a:buSzPct val="100000"/>
              <a:buNone/>
            </a:pPr>
            <a:r>
              <a:rPr lang="fr-FR" altLang="fr-FR" sz="2000" b="0" baseline="0" dirty="0" smtClean="0"/>
              <a:t> 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altLang="fr-FR" sz="1600" b="0" baseline="0" dirty="0"/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endParaRPr lang="fr-FR" altLang="fr-FR" sz="1600" b="0" baseline="0" dirty="0" smtClean="0"/>
          </a:p>
        </p:txBody>
      </p:sp>
      <p:pic>
        <p:nvPicPr>
          <p:cNvPr id="17" name="Image 16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t="441" r="47624" b="1628"/>
          <a:stretch/>
        </p:blipFill>
        <p:spPr>
          <a:xfrm>
            <a:off x="10416480" y="2492367"/>
            <a:ext cx="1675879" cy="198036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" t="30253" r="24228"/>
          <a:stretch/>
        </p:blipFill>
        <p:spPr>
          <a:xfrm>
            <a:off x="8326583" y="74853"/>
            <a:ext cx="3765776" cy="2310031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8" name="ZoneTexte 7"/>
          <p:cNvSpPr txBox="1"/>
          <p:nvPr/>
        </p:nvSpPr>
        <p:spPr>
          <a:xfrm>
            <a:off x="8472264" y="-29941"/>
            <a:ext cx="636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aseline="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fr-FR" sz="4000" baseline="0" dirty="0">
              <a:solidFill>
                <a:srgbClr val="FF0000"/>
              </a:solidFill>
            </a:endParaRPr>
          </a:p>
        </p:txBody>
      </p:sp>
      <p:pic>
        <p:nvPicPr>
          <p:cNvPr id="10" name="Picture 36" descr="2Plaine du Verger Nord 36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180" y="78896"/>
            <a:ext cx="4170583" cy="109953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eur droit avec flèche 3"/>
          <p:cNvCxnSpPr/>
          <p:nvPr/>
        </p:nvCxnSpPr>
        <p:spPr>
          <a:xfrm flipV="1">
            <a:off x="6100141" y="908721"/>
            <a:ext cx="3020195" cy="1120301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V="1">
            <a:off x="7860196" y="2189808"/>
            <a:ext cx="1800200" cy="152642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V="1">
            <a:off x="3359696" y="3093079"/>
            <a:ext cx="6957143" cy="660038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hlinkClick r:id="rId7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356" y="3252822"/>
            <a:ext cx="1063086" cy="1209719"/>
          </a:xfrm>
          <a:prstGeom prst="rect">
            <a:avLst/>
          </a:prstGeom>
        </p:spPr>
      </p:pic>
      <p:cxnSp>
        <p:nvCxnSpPr>
          <p:cNvPr id="21" name="Connecteur droit avec flèche 20"/>
          <p:cNvCxnSpPr/>
          <p:nvPr/>
        </p:nvCxnSpPr>
        <p:spPr>
          <a:xfrm flipV="1">
            <a:off x="3497662" y="3849972"/>
            <a:ext cx="5622674" cy="224292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4698" y="4380094"/>
            <a:ext cx="907457" cy="1394156"/>
          </a:xfrm>
          <a:prstGeom prst="rect">
            <a:avLst/>
          </a:prstGeom>
          <a:ln>
            <a:solidFill>
              <a:schemeClr val="accent4"/>
            </a:solidFill>
          </a:ln>
        </p:spPr>
      </p:pic>
      <p:cxnSp>
        <p:nvCxnSpPr>
          <p:cNvPr id="25" name="Connecteur droit avec flèche 24"/>
          <p:cNvCxnSpPr/>
          <p:nvPr/>
        </p:nvCxnSpPr>
        <p:spPr>
          <a:xfrm flipV="1">
            <a:off x="3924820" y="4934292"/>
            <a:ext cx="744287" cy="0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 descr="Logo_France_Nature_Environnement_20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00" y="6040062"/>
            <a:ext cx="971600" cy="80903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  <p:pic>
        <p:nvPicPr>
          <p:cNvPr id="14" name="Image 13">
            <a:hlinkClick r:id="rId11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76" y="4543790"/>
            <a:ext cx="3650777" cy="205356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26" name="ZoneTexte 25"/>
          <p:cNvSpPr txBox="1"/>
          <p:nvPr/>
        </p:nvSpPr>
        <p:spPr>
          <a:xfrm>
            <a:off x="6636060" y="4490664"/>
            <a:ext cx="18469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aseline="0" dirty="0" smtClean="0">
                <a:solidFill>
                  <a:schemeClr val="bg1"/>
                </a:solidFill>
              </a:rPr>
              <a:t>« Nouvelle » menace :          </a:t>
            </a:r>
            <a:r>
              <a:rPr lang="fr-FR" baseline="0" dirty="0" smtClean="0">
                <a:solidFill>
                  <a:schemeClr val="bg1"/>
                </a:solidFill>
                <a:hlinkClick r:id="rId11"/>
              </a:rPr>
              <a:t>les </a:t>
            </a:r>
            <a:r>
              <a:rPr lang="fr-FR" baseline="0" dirty="0" smtClean="0">
                <a:solidFill>
                  <a:schemeClr val="bg1"/>
                </a:solidFill>
                <a:hlinkClick r:id="rId11"/>
              </a:rPr>
              <a:t>se</a:t>
            </a:r>
            <a:r>
              <a:rPr lang="fr-FR" baseline="0" dirty="0" smtClean="0">
                <a:solidFill>
                  <a:schemeClr val="bg1"/>
                </a:solidFill>
                <a:hlinkClick r:id="rId11"/>
              </a:rPr>
              <a:t>rres</a:t>
            </a:r>
            <a:endParaRPr lang="fr-FR" baseline="0" dirty="0" smtClean="0">
              <a:solidFill>
                <a:schemeClr val="bg1"/>
              </a:solidFill>
            </a:endParaRPr>
          </a:p>
          <a:p>
            <a:pPr algn="r"/>
            <a:r>
              <a:rPr lang="fr-FR" baseline="0" dirty="0" smtClean="0">
                <a:solidFill>
                  <a:schemeClr val="bg1"/>
                </a:solidFill>
              </a:rPr>
              <a:t>(parfois </a:t>
            </a:r>
            <a:r>
              <a:rPr lang="fr-FR" baseline="0" dirty="0">
                <a:solidFill>
                  <a:schemeClr val="bg1"/>
                </a:solidFill>
              </a:rPr>
              <a:t>« Bio »)</a:t>
            </a:r>
          </a:p>
          <a:p>
            <a:pPr algn="r"/>
            <a:r>
              <a:rPr lang="fr-FR" b="1" baseline="0" dirty="0">
                <a:solidFill>
                  <a:schemeClr val="bg1"/>
                </a:solidFill>
              </a:rPr>
              <a:t>Hors tout cadre réglementaire</a:t>
            </a:r>
          </a:p>
          <a:p>
            <a:pPr algn="r"/>
            <a:endParaRPr lang="fr-FR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8355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ussole">
  <a:themeElements>
    <a:clrScheme name="Personnalisé 10">
      <a:dk1>
        <a:srgbClr val="1D1B1B"/>
      </a:dk1>
      <a:lt1>
        <a:srgbClr val="FFFFFF"/>
      </a:lt1>
      <a:dk2>
        <a:srgbClr val="3A3838"/>
      </a:dk2>
      <a:lt2>
        <a:srgbClr val="3A3838"/>
      </a:lt2>
      <a:accent1>
        <a:srgbClr val="FFFFFF"/>
      </a:accent1>
      <a:accent2>
        <a:srgbClr val="ADB9CA"/>
      </a:accent2>
      <a:accent3>
        <a:srgbClr val="A5A5A5"/>
      </a:accent3>
      <a:accent4>
        <a:srgbClr val="8496B0"/>
      </a:accent4>
      <a:accent5>
        <a:srgbClr val="4472C4"/>
      </a:accent5>
      <a:accent6>
        <a:srgbClr val="70AD47"/>
      </a:accent6>
      <a:hlink>
        <a:srgbClr val="B4C6E7"/>
      </a:hlink>
      <a:folHlink>
        <a:srgbClr val="B4C6E7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29636</TotalTime>
  <Words>931</Words>
  <Application>Microsoft Office PowerPoint</Application>
  <PresentationFormat>Grand écran</PresentationFormat>
  <Paragraphs>214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Symbol</vt:lpstr>
      <vt:lpstr>Tahoma</vt:lpstr>
      <vt:lpstr>Times New Roman</vt:lpstr>
      <vt:lpstr>Wingdings</vt:lpstr>
      <vt:lpstr>Boussole</vt:lpstr>
      <vt:lpstr>Le cadre juridique général dans lequel s’insère la Trame Noire :  l’arrêté du 27 décembre 2018  Pierre Brunet – Réseau juridique France Nature Environnement  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Art. 2 – Les extinctions</vt:lpstr>
      <vt:lpstr>Art. 3.II-3 &amp; art. 4 – La limitation du « bleu »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Panoramas à 360° des dômes de pollution lumineuse</dc:title>
  <dc:creator>Standard</dc:creator>
  <cp:lastModifiedBy>Pierre Brunet</cp:lastModifiedBy>
  <cp:revision>1453</cp:revision>
  <dcterms:created xsi:type="dcterms:W3CDTF">2003-09-22T14:43:53Z</dcterms:created>
  <dcterms:modified xsi:type="dcterms:W3CDTF">2021-06-13T15:55:33Z</dcterms:modified>
</cp:coreProperties>
</file>